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0399950" cy="37799963"/>
  <p:notesSz cx="6858000" cy="9144000"/>
  <p:defaultTextStyle>
    <a:defPPr>
      <a:defRPr lang="en-US"/>
    </a:defPPr>
    <a:lvl1pPr marL="0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1pPr>
    <a:lvl2pPr marL="2116790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2pPr>
    <a:lvl3pPr marL="4233581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3pPr>
    <a:lvl4pPr marL="6350371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4pPr>
    <a:lvl5pPr marL="8467161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5pPr>
    <a:lvl6pPr marL="10583951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6pPr>
    <a:lvl7pPr marL="12700742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7pPr>
    <a:lvl8pPr marL="14817532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8pPr>
    <a:lvl9pPr marL="16934322" algn="l" defTabSz="4233581" rtl="0" eaLnBrk="1" latinLnBrk="0" hangingPunct="1">
      <a:defRPr sz="83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F33CC"/>
    <a:srgbClr val="FF0000"/>
    <a:srgbClr val="4E2683"/>
    <a:srgbClr val="EF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70" autoAdjust="0"/>
    <p:restoredTop sz="93087" autoAdjust="0"/>
  </p:normalViewPr>
  <p:slideViewPr>
    <p:cSldViewPr snapToGrid="0">
      <p:cViewPr>
        <p:scale>
          <a:sx n="60" d="100"/>
          <a:sy n="60" d="100"/>
        </p:scale>
        <p:origin x="42" y="-85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6C7E-11D8-4B2F-BECA-876384944699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B6B3A-53C2-4DED-955B-00ADACE0C4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6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1pPr>
    <a:lvl2pPr marL="2116790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2pPr>
    <a:lvl3pPr marL="4233581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3pPr>
    <a:lvl4pPr marL="6350371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4pPr>
    <a:lvl5pPr marL="8467161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5pPr>
    <a:lvl6pPr marL="10583951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6pPr>
    <a:lvl7pPr marL="12700742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7pPr>
    <a:lvl8pPr marL="14817532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8pPr>
    <a:lvl9pPr marL="16934322" algn="l" defTabSz="4233581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6B3A-53C2-4DED-955B-00ADACE0C4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5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96" y="6186247"/>
            <a:ext cx="42839958" cy="13159987"/>
          </a:xfrm>
        </p:spPr>
        <p:txBody>
          <a:bodyPr anchor="b"/>
          <a:lstStyle>
            <a:lvl1pPr algn="ctr">
              <a:defRPr sz="330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9853733"/>
            <a:ext cx="37799963" cy="9126238"/>
          </a:xfrm>
        </p:spPr>
        <p:txBody>
          <a:bodyPr/>
          <a:lstStyle>
            <a:lvl1pPr marL="0" indent="0" algn="ctr">
              <a:buNone/>
              <a:defRPr sz="13228"/>
            </a:lvl1pPr>
            <a:lvl2pPr marL="2519995" indent="0" algn="ctr">
              <a:buNone/>
              <a:defRPr sz="11024"/>
            </a:lvl2pPr>
            <a:lvl3pPr marL="5039990" indent="0" algn="ctr">
              <a:buNone/>
              <a:defRPr sz="9921"/>
            </a:lvl3pPr>
            <a:lvl4pPr marL="7559985" indent="0" algn="ctr">
              <a:buNone/>
              <a:defRPr sz="8819"/>
            </a:lvl4pPr>
            <a:lvl5pPr marL="10079980" indent="0" algn="ctr">
              <a:buNone/>
              <a:defRPr sz="8819"/>
            </a:lvl5pPr>
            <a:lvl6pPr marL="12599975" indent="0" algn="ctr">
              <a:buNone/>
              <a:defRPr sz="8819"/>
            </a:lvl6pPr>
            <a:lvl7pPr marL="15119970" indent="0" algn="ctr">
              <a:buNone/>
              <a:defRPr sz="8819"/>
            </a:lvl7pPr>
            <a:lvl8pPr marL="17639965" indent="0" algn="ctr">
              <a:buNone/>
              <a:defRPr sz="8819"/>
            </a:lvl8pPr>
            <a:lvl9pPr marL="20159960" indent="0" algn="ctr">
              <a:buNone/>
              <a:defRPr sz="881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75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97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7" y="2012498"/>
            <a:ext cx="10867489" cy="32033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9" y="2012498"/>
            <a:ext cx="31972468" cy="32033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06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60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9" y="9423752"/>
            <a:ext cx="43469957" cy="15723732"/>
          </a:xfrm>
        </p:spPr>
        <p:txBody>
          <a:bodyPr anchor="b"/>
          <a:lstStyle>
            <a:lvl1pPr>
              <a:defRPr sz="330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9" y="25296236"/>
            <a:ext cx="43469957" cy="8268739"/>
          </a:xfrm>
        </p:spPr>
        <p:txBody>
          <a:bodyPr/>
          <a:lstStyle>
            <a:lvl1pPr marL="0" indent="0">
              <a:buNone/>
              <a:defRPr sz="13228">
                <a:solidFill>
                  <a:schemeClr val="tx1"/>
                </a:solidFill>
              </a:defRPr>
            </a:lvl1pPr>
            <a:lvl2pPr marL="2519995" indent="0">
              <a:buNone/>
              <a:defRPr sz="11024">
                <a:solidFill>
                  <a:schemeClr val="tx1">
                    <a:tint val="75000"/>
                  </a:schemeClr>
                </a:solidFill>
              </a:defRPr>
            </a:lvl2pPr>
            <a:lvl3pPr marL="503999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3pPr>
            <a:lvl4pPr marL="7559985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4pPr>
            <a:lvl5pPr marL="10079980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5pPr>
            <a:lvl6pPr marL="12599975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6pPr>
            <a:lvl7pPr marL="15119970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7pPr>
            <a:lvl8pPr marL="17639965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8pPr>
            <a:lvl9pPr marL="20159960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40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10062490"/>
            <a:ext cx="21419979" cy="23983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10062490"/>
            <a:ext cx="21419979" cy="23983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39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2012506"/>
            <a:ext cx="43469957" cy="73062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7" y="9266244"/>
            <a:ext cx="21321538" cy="4541243"/>
          </a:xfrm>
        </p:spPr>
        <p:txBody>
          <a:bodyPr anchor="b"/>
          <a:lstStyle>
            <a:lvl1pPr marL="0" indent="0">
              <a:buNone/>
              <a:defRPr sz="13228" b="1"/>
            </a:lvl1pPr>
            <a:lvl2pPr marL="2519995" indent="0">
              <a:buNone/>
              <a:defRPr sz="11024" b="1"/>
            </a:lvl2pPr>
            <a:lvl3pPr marL="5039990" indent="0">
              <a:buNone/>
              <a:defRPr sz="9921" b="1"/>
            </a:lvl3pPr>
            <a:lvl4pPr marL="7559985" indent="0">
              <a:buNone/>
              <a:defRPr sz="8819" b="1"/>
            </a:lvl4pPr>
            <a:lvl5pPr marL="10079980" indent="0">
              <a:buNone/>
              <a:defRPr sz="8819" b="1"/>
            </a:lvl5pPr>
            <a:lvl6pPr marL="12599975" indent="0">
              <a:buNone/>
              <a:defRPr sz="8819" b="1"/>
            </a:lvl6pPr>
            <a:lvl7pPr marL="15119970" indent="0">
              <a:buNone/>
              <a:defRPr sz="8819" b="1"/>
            </a:lvl7pPr>
            <a:lvl8pPr marL="17639965" indent="0">
              <a:buNone/>
              <a:defRPr sz="8819" b="1"/>
            </a:lvl8pPr>
            <a:lvl9pPr marL="20159960" indent="0">
              <a:buNone/>
              <a:defRPr sz="88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7" y="13807486"/>
            <a:ext cx="21321538" cy="20308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8" y="9266244"/>
            <a:ext cx="21426543" cy="4541243"/>
          </a:xfrm>
        </p:spPr>
        <p:txBody>
          <a:bodyPr anchor="b"/>
          <a:lstStyle>
            <a:lvl1pPr marL="0" indent="0">
              <a:buNone/>
              <a:defRPr sz="13228" b="1"/>
            </a:lvl1pPr>
            <a:lvl2pPr marL="2519995" indent="0">
              <a:buNone/>
              <a:defRPr sz="11024" b="1"/>
            </a:lvl2pPr>
            <a:lvl3pPr marL="5039990" indent="0">
              <a:buNone/>
              <a:defRPr sz="9921" b="1"/>
            </a:lvl3pPr>
            <a:lvl4pPr marL="7559985" indent="0">
              <a:buNone/>
              <a:defRPr sz="8819" b="1"/>
            </a:lvl4pPr>
            <a:lvl5pPr marL="10079980" indent="0">
              <a:buNone/>
              <a:defRPr sz="8819" b="1"/>
            </a:lvl5pPr>
            <a:lvl6pPr marL="12599975" indent="0">
              <a:buNone/>
              <a:defRPr sz="8819" b="1"/>
            </a:lvl6pPr>
            <a:lvl7pPr marL="15119970" indent="0">
              <a:buNone/>
              <a:defRPr sz="8819" b="1"/>
            </a:lvl7pPr>
            <a:lvl8pPr marL="17639965" indent="0">
              <a:buNone/>
              <a:defRPr sz="8819" b="1"/>
            </a:lvl8pPr>
            <a:lvl9pPr marL="20159960" indent="0">
              <a:buNone/>
              <a:defRPr sz="88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8" y="13807486"/>
            <a:ext cx="21426543" cy="20308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10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4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2519998"/>
            <a:ext cx="16255296" cy="8819991"/>
          </a:xfrm>
        </p:spPr>
        <p:txBody>
          <a:bodyPr anchor="b"/>
          <a:lstStyle>
            <a:lvl1pPr>
              <a:defRPr sz="176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5442503"/>
            <a:ext cx="25514975" cy="26862474"/>
          </a:xfrm>
        </p:spPr>
        <p:txBody>
          <a:bodyPr/>
          <a:lstStyle>
            <a:lvl1pPr>
              <a:defRPr sz="17638"/>
            </a:lvl1pPr>
            <a:lvl2pPr>
              <a:defRPr sz="15433"/>
            </a:lvl2pPr>
            <a:lvl3pPr>
              <a:defRPr sz="13228"/>
            </a:lvl3pPr>
            <a:lvl4pPr>
              <a:defRPr sz="11024"/>
            </a:lvl4pPr>
            <a:lvl5pPr>
              <a:defRPr sz="11024"/>
            </a:lvl5pPr>
            <a:lvl6pPr>
              <a:defRPr sz="11024"/>
            </a:lvl6pPr>
            <a:lvl7pPr>
              <a:defRPr sz="11024"/>
            </a:lvl7pPr>
            <a:lvl8pPr>
              <a:defRPr sz="11024"/>
            </a:lvl8pPr>
            <a:lvl9pPr>
              <a:defRPr sz="110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1" y="11339989"/>
            <a:ext cx="16255296" cy="21008732"/>
          </a:xfrm>
        </p:spPr>
        <p:txBody>
          <a:bodyPr/>
          <a:lstStyle>
            <a:lvl1pPr marL="0" indent="0">
              <a:buNone/>
              <a:defRPr sz="8819"/>
            </a:lvl1pPr>
            <a:lvl2pPr marL="2519995" indent="0">
              <a:buNone/>
              <a:defRPr sz="7717"/>
            </a:lvl2pPr>
            <a:lvl3pPr marL="5039990" indent="0">
              <a:buNone/>
              <a:defRPr sz="6614"/>
            </a:lvl3pPr>
            <a:lvl4pPr marL="7559985" indent="0">
              <a:buNone/>
              <a:defRPr sz="5512"/>
            </a:lvl4pPr>
            <a:lvl5pPr marL="10079980" indent="0">
              <a:buNone/>
              <a:defRPr sz="5512"/>
            </a:lvl5pPr>
            <a:lvl6pPr marL="12599975" indent="0">
              <a:buNone/>
              <a:defRPr sz="5512"/>
            </a:lvl6pPr>
            <a:lvl7pPr marL="15119970" indent="0">
              <a:buNone/>
              <a:defRPr sz="5512"/>
            </a:lvl7pPr>
            <a:lvl8pPr marL="17639965" indent="0">
              <a:buNone/>
              <a:defRPr sz="5512"/>
            </a:lvl8pPr>
            <a:lvl9pPr marL="20159960" indent="0">
              <a:buNone/>
              <a:defRPr sz="55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2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2519998"/>
            <a:ext cx="16255296" cy="8819991"/>
          </a:xfrm>
        </p:spPr>
        <p:txBody>
          <a:bodyPr anchor="b"/>
          <a:lstStyle>
            <a:lvl1pPr>
              <a:defRPr sz="176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5442503"/>
            <a:ext cx="25514975" cy="26862474"/>
          </a:xfrm>
        </p:spPr>
        <p:txBody>
          <a:bodyPr anchor="t"/>
          <a:lstStyle>
            <a:lvl1pPr marL="0" indent="0">
              <a:buNone/>
              <a:defRPr sz="17638"/>
            </a:lvl1pPr>
            <a:lvl2pPr marL="2519995" indent="0">
              <a:buNone/>
              <a:defRPr sz="15433"/>
            </a:lvl2pPr>
            <a:lvl3pPr marL="5039990" indent="0">
              <a:buNone/>
              <a:defRPr sz="13228"/>
            </a:lvl3pPr>
            <a:lvl4pPr marL="7559985" indent="0">
              <a:buNone/>
              <a:defRPr sz="11024"/>
            </a:lvl4pPr>
            <a:lvl5pPr marL="10079980" indent="0">
              <a:buNone/>
              <a:defRPr sz="11024"/>
            </a:lvl5pPr>
            <a:lvl6pPr marL="12599975" indent="0">
              <a:buNone/>
              <a:defRPr sz="11024"/>
            </a:lvl6pPr>
            <a:lvl7pPr marL="15119970" indent="0">
              <a:buNone/>
              <a:defRPr sz="11024"/>
            </a:lvl7pPr>
            <a:lvl8pPr marL="17639965" indent="0">
              <a:buNone/>
              <a:defRPr sz="11024"/>
            </a:lvl8pPr>
            <a:lvl9pPr marL="20159960" indent="0">
              <a:buNone/>
              <a:defRPr sz="1102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1" y="11339989"/>
            <a:ext cx="16255296" cy="21008732"/>
          </a:xfrm>
        </p:spPr>
        <p:txBody>
          <a:bodyPr/>
          <a:lstStyle>
            <a:lvl1pPr marL="0" indent="0">
              <a:buNone/>
              <a:defRPr sz="8819"/>
            </a:lvl1pPr>
            <a:lvl2pPr marL="2519995" indent="0">
              <a:buNone/>
              <a:defRPr sz="7717"/>
            </a:lvl2pPr>
            <a:lvl3pPr marL="5039990" indent="0">
              <a:buNone/>
              <a:defRPr sz="6614"/>
            </a:lvl3pPr>
            <a:lvl4pPr marL="7559985" indent="0">
              <a:buNone/>
              <a:defRPr sz="5512"/>
            </a:lvl4pPr>
            <a:lvl5pPr marL="10079980" indent="0">
              <a:buNone/>
              <a:defRPr sz="5512"/>
            </a:lvl5pPr>
            <a:lvl6pPr marL="12599975" indent="0">
              <a:buNone/>
              <a:defRPr sz="5512"/>
            </a:lvl6pPr>
            <a:lvl7pPr marL="15119970" indent="0">
              <a:buNone/>
              <a:defRPr sz="5512"/>
            </a:lvl7pPr>
            <a:lvl8pPr marL="17639965" indent="0">
              <a:buNone/>
              <a:defRPr sz="5512"/>
            </a:lvl8pPr>
            <a:lvl9pPr marL="20159960" indent="0">
              <a:buNone/>
              <a:defRPr sz="55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7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2012506"/>
            <a:ext cx="43469957" cy="7306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10062490"/>
            <a:ext cx="43469957" cy="2398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35034974"/>
            <a:ext cx="11339989" cy="2012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266C-F5E6-407A-96C7-76B4A2E0E07A}" type="datetimeFigureOut">
              <a:rPr lang="en-CA" smtClean="0"/>
              <a:t>08/12/2015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35034974"/>
            <a:ext cx="17009983" cy="2012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35034974"/>
            <a:ext cx="11339989" cy="2012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233A1-1CF9-4705-B9D7-5884A5947B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5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39990" rtl="0" eaLnBrk="1" latinLnBrk="0" hangingPunct="1">
        <a:lnSpc>
          <a:spcPct val="90000"/>
        </a:lnSpc>
        <a:spcBef>
          <a:spcPct val="0"/>
        </a:spcBef>
        <a:buNone/>
        <a:defRPr sz="24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9997" indent="-1259997" algn="l" defTabSz="5039990" rtl="0" eaLnBrk="1" latinLnBrk="0" hangingPunct="1">
        <a:lnSpc>
          <a:spcPct val="90000"/>
        </a:lnSpc>
        <a:spcBef>
          <a:spcPts val="5512"/>
        </a:spcBef>
        <a:buFont typeface="Arial" panose="020B0604020202020204" pitchFamily="34" charset="0"/>
        <a:buChar char="•"/>
        <a:defRPr sz="15433" kern="1200">
          <a:solidFill>
            <a:schemeClr val="tx1"/>
          </a:solidFill>
          <a:latin typeface="+mn-lt"/>
          <a:ea typeface="+mn-ea"/>
          <a:cs typeface="+mn-cs"/>
        </a:defRPr>
      </a:lvl1pPr>
      <a:lvl2pPr marL="3779992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13228" kern="1200">
          <a:solidFill>
            <a:schemeClr val="tx1"/>
          </a:solidFill>
          <a:latin typeface="+mn-lt"/>
          <a:ea typeface="+mn-ea"/>
          <a:cs typeface="+mn-cs"/>
        </a:defRPr>
      </a:lvl2pPr>
      <a:lvl3pPr marL="6299987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3pPr>
      <a:lvl4pPr marL="8819982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4pPr>
      <a:lvl5pPr marL="11339977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5pPr>
      <a:lvl6pPr marL="13859972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6pPr>
      <a:lvl7pPr marL="16379967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7pPr>
      <a:lvl8pPr marL="18899962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8pPr>
      <a:lvl9pPr marL="21419957" indent="-1259997" algn="l" defTabSz="5039990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519995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5039990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3pPr>
      <a:lvl4pPr marL="7559985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4pPr>
      <a:lvl5pPr marL="10079980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5pPr>
      <a:lvl6pPr marL="12599975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6pPr>
      <a:lvl7pPr marL="15119970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7pPr>
      <a:lvl8pPr marL="17639965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8pPr>
      <a:lvl9pPr marL="20159960" algn="l" defTabSz="5039990" rtl="0" eaLnBrk="1" latinLnBrk="0" hangingPunct="1">
        <a:defRPr sz="9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21" Type="http://schemas.openxmlformats.org/officeDocument/2006/relationships/image" Target="../media/image2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63" Type="http://schemas.openxmlformats.org/officeDocument/2006/relationships/image" Target="../media/image44.tiff"/><Relationship Id="rId68" Type="http://schemas.openxmlformats.org/officeDocument/2006/relationships/image" Target="../media/image49.png"/><Relationship Id="rId84" Type="http://schemas.openxmlformats.org/officeDocument/2006/relationships/image" Target="../media/image65.jpg"/><Relationship Id="rId89" Type="http://schemas.openxmlformats.org/officeDocument/2006/relationships/image" Target="../media/image70.png"/><Relationship Id="rId7" Type="http://schemas.openxmlformats.org/officeDocument/2006/relationships/tags" Target="../tags/tag7.xml"/><Relationship Id="rId71" Type="http://schemas.openxmlformats.org/officeDocument/2006/relationships/image" Target="../media/image52.jpg"/><Relationship Id="rId92" Type="http://schemas.openxmlformats.org/officeDocument/2006/relationships/image" Target="../media/image7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image" Target="../media/image10.png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3" Type="http://schemas.openxmlformats.org/officeDocument/2006/relationships/image" Target="../media/image34.png"/><Relationship Id="rId58" Type="http://schemas.openxmlformats.org/officeDocument/2006/relationships/image" Target="../media/image39.png"/><Relationship Id="rId66" Type="http://schemas.openxmlformats.org/officeDocument/2006/relationships/image" Target="../media/image47.png"/><Relationship Id="rId74" Type="http://schemas.openxmlformats.org/officeDocument/2006/relationships/image" Target="../media/image55.jpg"/><Relationship Id="rId79" Type="http://schemas.openxmlformats.org/officeDocument/2006/relationships/image" Target="../media/image60.jpg"/><Relationship Id="rId87" Type="http://schemas.openxmlformats.org/officeDocument/2006/relationships/image" Target="../media/image68.png"/><Relationship Id="rId102" Type="http://schemas.openxmlformats.org/officeDocument/2006/relationships/image" Target="../media/image83.png"/><Relationship Id="rId5" Type="http://schemas.openxmlformats.org/officeDocument/2006/relationships/tags" Target="../tags/tag5.xml"/><Relationship Id="rId61" Type="http://schemas.openxmlformats.org/officeDocument/2006/relationships/image" Target="../media/image42.png"/><Relationship Id="rId82" Type="http://schemas.openxmlformats.org/officeDocument/2006/relationships/image" Target="../media/image63.jpg"/><Relationship Id="rId90" Type="http://schemas.openxmlformats.org/officeDocument/2006/relationships/image" Target="../media/image71.png"/><Relationship Id="rId95" Type="http://schemas.openxmlformats.org/officeDocument/2006/relationships/image" Target="../media/image76.png"/><Relationship Id="rId19" Type="http://schemas.openxmlformats.org/officeDocument/2006/relationships/notesSlide" Target="../notesSlides/notesSlide1.xml"/><Relationship Id="rId14" Type="http://schemas.openxmlformats.org/officeDocument/2006/relationships/tags" Target="../tags/tag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image" Target="../media/image29.png"/><Relationship Id="rId56" Type="http://schemas.openxmlformats.org/officeDocument/2006/relationships/image" Target="../media/image37.png"/><Relationship Id="rId64" Type="http://schemas.openxmlformats.org/officeDocument/2006/relationships/image" Target="../media/image45.tiff"/><Relationship Id="rId69" Type="http://schemas.openxmlformats.org/officeDocument/2006/relationships/image" Target="../media/image50.png"/><Relationship Id="rId77" Type="http://schemas.openxmlformats.org/officeDocument/2006/relationships/image" Target="../media/image58.jpg"/><Relationship Id="rId100" Type="http://schemas.openxmlformats.org/officeDocument/2006/relationships/image" Target="../media/image81.png"/><Relationship Id="rId8" Type="http://schemas.openxmlformats.org/officeDocument/2006/relationships/tags" Target="../tags/tag8.xml"/><Relationship Id="rId51" Type="http://schemas.openxmlformats.org/officeDocument/2006/relationships/image" Target="../media/image32.png"/><Relationship Id="rId72" Type="http://schemas.openxmlformats.org/officeDocument/2006/relationships/image" Target="../media/image53.jpg"/><Relationship Id="rId80" Type="http://schemas.openxmlformats.org/officeDocument/2006/relationships/image" Target="../media/image61.jpg"/><Relationship Id="rId85" Type="http://schemas.openxmlformats.org/officeDocument/2006/relationships/image" Target="../media/image66.jpg"/><Relationship Id="rId93" Type="http://schemas.openxmlformats.org/officeDocument/2006/relationships/image" Target="../media/image74.png"/><Relationship Id="rId98" Type="http://schemas.openxmlformats.org/officeDocument/2006/relationships/image" Target="../media/image79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46" Type="http://schemas.openxmlformats.org/officeDocument/2006/relationships/image" Target="../media/image27.png"/><Relationship Id="rId59" Type="http://schemas.openxmlformats.org/officeDocument/2006/relationships/image" Target="../media/image40.png"/><Relationship Id="rId67" Type="http://schemas.openxmlformats.org/officeDocument/2006/relationships/image" Target="../media/image48.png"/><Relationship Id="rId103" Type="http://schemas.openxmlformats.org/officeDocument/2006/relationships/image" Target="../media/image84.png"/><Relationship Id="rId20" Type="http://schemas.openxmlformats.org/officeDocument/2006/relationships/image" Target="../media/image1.png"/><Relationship Id="rId41" Type="http://schemas.openxmlformats.org/officeDocument/2006/relationships/image" Target="../media/image22.png"/><Relationship Id="rId54" Type="http://schemas.openxmlformats.org/officeDocument/2006/relationships/image" Target="../media/image35.png"/><Relationship Id="rId62" Type="http://schemas.openxmlformats.org/officeDocument/2006/relationships/image" Target="../media/image43.png"/><Relationship Id="rId70" Type="http://schemas.openxmlformats.org/officeDocument/2006/relationships/image" Target="../media/image51.png"/><Relationship Id="rId75" Type="http://schemas.openxmlformats.org/officeDocument/2006/relationships/image" Target="../media/image56.jpg"/><Relationship Id="rId83" Type="http://schemas.openxmlformats.org/officeDocument/2006/relationships/image" Target="../media/image64.jpg"/><Relationship Id="rId88" Type="http://schemas.openxmlformats.org/officeDocument/2006/relationships/image" Target="../media/image69.png"/><Relationship Id="rId91" Type="http://schemas.openxmlformats.org/officeDocument/2006/relationships/image" Target="../media/image72.png"/><Relationship Id="rId96" Type="http://schemas.openxmlformats.org/officeDocument/2006/relationships/image" Target="../media/image7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49" Type="http://schemas.openxmlformats.org/officeDocument/2006/relationships/image" Target="../media/image30.png"/><Relationship Id="rId57" Type="http://schemas.openxmlformats.org/officeDocument/2006/relationships/image" Target="../media/image38.png"/><Relationship Id="rId10" Type="http://schemas.openxmlformats.org/officeDocument/2006/relationships/tags" Target="../tags/tag10.xml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52" Type="http://schemas.openxmlformats.org/officeDocument/2006/relationships/image" Target="../media/image33.png"/><Relationship Id="rId60" Type="http://schemas.openxmlformats.org/officeDocument/2006/relationships/image" Target="../media/image41.png"/><Relationship Id="rId65" Type="http://schemas.openxmlformats.org/officeDocument/2006/relationships/image" Target="../media/image46.tiff"/><Relationship Id="rId73" Type="http://schemas.openxmlformats.org/officeDocument/2006/relationships/image" Target="../media/image54.jpg"/><Relationship Id="rId78" Type="http://schemas.openxmlformats.org/officeDocument/2006/relationships/image" Target="../media/image59.jpg"/><Relationship Id="rId81" Type="http://schemas.openxmlformats.org/officeDocument/2006/relationships/image" Target="../media/image62.jpg"/><Relationship Id="rId86" Type="http://schemas.openxmlformats.org/officeDocument/2006/relationships/image" Target="../media/image67.jpg"/><Relationship Id="rId94" Type="http://schemas.openxmlformats.org/officeDocument/2006/relationships/image" Target="../media/image75.png"/><Relationship Id="rId99" Type="http://schemas.openxmlformats.org/officeDocument/2006/relationships/image" Target="../media/image80.png"/><Relationship Id="rId101" Type="http://schemas.openxmlformats.org/officeDocument/2006/relationships/image" Target="../media/image8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39" Type="http://schemas.openxmlformats.org/officeDocument/2006/relationships/image" Target="../media/image20.png"/><Relationship Id="rId34" Type="http://schemas.openxmlformats.org/officeDocument/2006/relationships/image" Target="../media/image15.png"/><Relationship Id="rId50" Type="http://schemas.openxmlformats.org/officeDocument/2006/relationships/image" Target="../media/image31.png"/><Relationship Id="rId55" Type="http://schemas.openxmlformats.org/officeDocument/2006/relationships/image" Target="../media/image36.png"/><Relationship Id="rId76" Type="http://schemas.openxmlformats.org/officeDocument/2006/relationships/image" Target="../media/image57.jpg"/><Relationship Id="rId97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49" y="33095324"/>
            <a:ext cx="3698811" cy="3240000"/>
          </a:xfrm>
          <a:prstGeom prst="rect">
            <a:avLst/>
          </a:prstGeom>
        </p:spPr>
      </p:pic>
      <p:pic>
        <p:nvPicPr>
          <p:cNvPr id="1047" name="Picture 10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48" y="29760465"/>
            <a:ext cx="3698812" cy="3240000"/>
          </a:xfrm>
          <a:prstGeom prst="rect">
            <a:avLst/>
          </a:prstGeom>
        </p:spPr>
      </p:pic>
      <p:pic>
        <p:nvPicPr>
          <p:cNvPr id="1044" name="Picture 104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98" y="7919180"/>
            <a:ext cx="5624102" cy="4926472"/>
          </a:xfrm>
          <a:prstGeom prst="rect">
            <a:avLst/>
          </a:prstGeom>
        </p:spPr>
      </p:pic>
      <p:sp>
        <p:nvSpPr>
          <p:cNvPr id="288" name="矩形 184"/>
          <p:cNvSpPr/>
          <p:nvPr/>
        </p:nvSpPr>
        <p:spPr>
          <a:xfrm>
            <a:off x="23119797" y="22937899"/>
            <a:ext cx="10849776" cy="5924693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/>
              <a:t> bias to small </a:t>
            </a:r>
            <a:r>
              <a:rPr lang="en-US" sz="4800" dirty="0" smtClean="0"/>
              <a:t>&amp;</a:t>
            </a:r>
            <a:r>
              <a:rPr lang="en-US" sz="5400" dirty="0" smtClean="0"/>
              <a:t> dense cluster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/>
              <a:t> </a:t>
            </a:r>
            <a:r>
              <a:rPr lang="en-CA" sz="5400" dirty="0" smtClean="0"/>
              <a:t>observed for </a:t>
            </a:r>
            <a:r>
              <a:rPr lang="en-CA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association</a:t>
            </a:r>
          </a:p>
          <a:p>
            <a:r>
              <a:rPr lang="en-CA" sz="5400" dirty="0"/>
              <a:t> </a:t>
            </a:r>
            <a:r>
              <a:rPr lang="en-CA" sz="5400" dirty="0" smtClean="0"/>
              <a:t>    in [2].   We extend </a:t>
            </a:r>
            <a:r>
              <a:rPr lang="en-CA" sz="5400" dirty="0" err="1" smtClean="0"/>
              <a:t>Breiman’s</a:t>
            </a:r>
            <a:r>
              <a:rPr lang="en-CA" sz="5400" dirty="0" smtClean="0"/>
              <a:t> </a:t>
            </a:r>
          </a:p>
          <a:p>
            <a:r>
              <a:rPr lang="en-CA" sz="5400" dirty="0"/>
              <a:t> </a:t>
            </a:r>
            <a:r>
              <a:rPr lang="en-CA" sz="5400" dirty="0" smtClean="0"/>
              <a:t>    analysis [3] to continuous case</a:t>
            </a:r>
            <a:endParaRPr lang="en-CA" sz="54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 smtClean="0"/>
              <a:t>common adaptive kernels </a:t>
            </a:r>
            <a:r>
              <a:rPr lang="en-US" sz="3200" b="1" dirty="0" smtClean="0"/>
              <a:t>(e.g. </a:t>
            </a:r>
            <a:r>
              <a:rPr lang="en-US" sz="3200" b="1" i="1" dirty="0" smtClean="0"/>
              <a:t>KNN</a:t>
            </a:r>
            <a:r>
              <a:rPr lang="en-US" sz="3200" b="1" dirty="0" smtClean="0"/>
              <a:t>)</a:t>
            </a:r>
            <a:endParaRPr lang="en-US" sz="4800" b="1" dirty="0" smtClean="0"/>
          </a:p>
          <a:p>
            <a:r>
              <a:rPr lang="en-US" sz="4800" b="1" dirty="0"/>
              <a:t> </a:t>
            </a:r>
            <a:r>
              <a:rPr lang="en-US" sz="4800" b="1" dirty="0" smtClean="0"/>
              <a:t>    </a:t>
            </a:r>
            <a:r>
              <a:rPr lang="en-US" sz="5400" b="1" dirty="0" smtClean="0"/>
              <a:t>eliminate such bias  </a:t>
            </a:r>
            <a:r>
              <a:rPr lang="en-US" sz="3200" dirty="0" smtClean="0"/>
              <a:t>(see paper) </a:t>
            </a:r>
            <a:endParaRPr lang="en-US" sz="3200" dirty="0"/>
          </a:p>
          <a:p>
            <a:endParaRPr lang="en-CA" sz="5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933452" y="563568"/>
            <a:ext cx="48549655" cy="4622799"/>
          </a:xfrm>
          <a:prstGeom prst="roundRect">
            <a:avLst>
              <a:gd name="adj" fmla="val 10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41" tIns="53318" rIns="106641" bIns="53318" rtlCol="0" anchor="ctr"/>
          <a:lstStyle/>
          <a:p>
            <a:pPr algn="ctr"/>
            <a:endParaRPr lang="en-CA"/>
          </a:p>
        </p:txBody>
      </p:sp>
      <p:pic>
        <p:nvPicPr>
          <p:cNvPr id="5" name="Picture 27" descr="D:\repositories\tommy\iccvposter\Horizontal_Full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19449" y="1630369"/>
            <a:ext cx="8077757" cy="1932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22227" y="931864"/>
            <a:ext cx="17555496" cy="1390208"/>
          </a:xfrm>
          <a:prstGeom prst="rect">
            <a:avLst/>
          </a:prstGeom>
          <a:noFill/>
        </p:spPr>
        <p:txBody>
          <a:bodyPr wrap="none" lIns="106641" tIns="53318" rIns="106641" bIns="53318" rtlCol="0">
            <a:spAutoFit/>
          </a:bodyPr>
          <a:lstStyle/>
          <a:p>
            <a:pPr algn="ctr"/>
            <a:r>
              <a:rPr lang="en-US" b="1" dirty="0" smtClean="0"/>
              <a:t>Secrets of GrabCut and Kernel K-means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821845" y="2519370"/>
            <a:ext cx="22762627" cy="1200284"/>
          </a:xfrm>
          <a:prstGeom prst="rect">
            <a:avLst/>
          </a:prstGeom>
          <a:noFill/>
        </p:spPr>
        <p:txBody>
          <a:bodyPr wrap="none" lIns="106641" tIns="53318" rIns="106641" bIns="53318" rtlCol="0">
            <a:spAutoFit/>
          </a:bodyPr>
          <a:lstStyle/>
          <a:p>
            <a:pPr algn="ctr"/>
            <a:r>
              <a:rPr lang="en-US" sz="7100" dirty="0" smtClean="0"/>
              <a:t>Meng Tang</a:t>
            </a:r>
            <a:r>
              <a:rPr lang="en-US" sz="7100" baseline="30000" dirty="0" smtClean="0"/>
              <a:t>1</a:t>
            </a:r>
            <a:r>
              <a:rPr lang="en-US" sz="7100" dirty="0" smtClean="0"/>
              <a:t>    Ismail Ben Ayed</a:t>
            </a:r>
            <a:r>
              <a:rPr lang="en-US" sz="7100" baseline="30000" dirty="0" smtClean="0"/>
              <a:t>2</a:t>
            </a:r>
            <a:r>
              <a:rPr lang="en-US" sz="7100" dirty="0" smtClean="0"/>
              <a:t>    Dmitrii Marin</a:t>
            </a:r>
            <a:r>
              <a:rPr lang="en-US" sz="7100" baseline="30000" dirty="0" smtClean="0"/>
              <a:t>1 </a:t>
            </a:r>
            <a:r>
              <a:rPr lang="en-US" sz="7100" dirty="0" smtClean="0"/>
              <a:t>  Yuri Boykov</a:t>
            </a:r>
            <a:r>
              <a:rPr lang="en-US" sz="7100" baseline="30000" dirty="0" smtClean="0"/>
              <a:t>1</a:t>
            </a:r>
            <a:endParaRPr lang="en-US" sz="7100" dirty="0"/>
          </a:p>
        </p:txBody>
      </p:sp>
      <p:sp>
        <p:nvSpPr>
          <p:cNvPr id="8" name="TextBox 7"/>
          <p:cNvSpPr txBox="1"/>
          <p:nvPr/>
        </p:nvSpPr>
        <p:spPr>
          <a:xfrm>
            <a:off x="13049344" y="3763970"/>
            <a:ext cx="24307666" cy="1077174"/>
          </a:xfrm>
          <a:prstGeom prst="rect">
            <a:avLst/>
          </a:prstGeom>
          <a:noFill/>
        </p:spPr>
        <p:txBody>
          <a:bodyPr wrap="none" lIns="106641" tIns="53318" rIns="106641" bIns="53318" rtlCol="0">
            <a:spAutoFit/>
          </a:bodyPr>
          <a:lstStyle/>
          <a:p>
            <a:pPr algn="ctr"/>
            <a:r>
              <a:rPr lang="en-US" sz="6300" baseline="30000" dirty="0" smtClean="0"/>
              <a:t>1</a:t>
            </a:r>
            <a:r>
              <a:rPr lang="en-US" sz="6300" dirty="0" smtClean="0"/>
              <a:t>University of Western Ontario, Canada        </a:t>
            </a:r>
            <a:r>
              <a:rPr lang="en-US" sz="6300" baseline="30000" dirty="0" smtClean="0"/>
              <a:t>2</a:t>
            </a:r>
            <a:r>
              <a:rPr lang="en-US" sz="6300" dirty="0" smtClean="0"/>
              <a:t>University of Quebec, Canada</a:t>
            </a:r>
            <a:endParaRPr lang="en-US" sz="6300" dirty="0"/>
          </a:p>
        </p:txBody>
      </p:sp>
      <p:pic>
        <p:nvPicPr>
          <p:cNvPr id="1030" name="Picture 6" descr="http://www.etsmtl.ca/ETS/media/Prive/logo/ETS-rouge-devise-impr-fond_transparen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991" y="1031569"/>
            <a:ext cx="4676718" cy="31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Home\meng\kernel\output\130066_adpkernel_20_s0_zeroone_f381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73671" y="33232124"/>
            <a:ext cx="4444979" cy="296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13859535" y="20440093"/>
            <a:ext cx="8148183" cy="4211823"/>
            <a:chOff x="701400" y="381000"/>
            <a:chExt cx="7223400" cy="3733800"/>
          </a:xfrm>
        </p:grpSpPr>
        <p:pic>
          <p:nvPicPr>
            <p:cNvPr id="31" name="Picture 15" descr="C:\Home\meng\kernel\matlab\hist.png"/>
            <p:cNvPicPr>
              <a:picLocks noChangeAspect="1" noChangeArrowheads="1"/>
            </p:cNvPicPr>
            <p:nvPr/>
          </p:nvPicPr>
          <p:blipFill>
            <a:blip r:embed="rId26" cstate="print"/>
            <a:srcRect r="7937"/>
            <a:stretch>
              <a:fillRect/>
            </a:stretch>
          </p:blipFill>
          <p:spPr bwMode="auto">
            <a:xfrm>
              <a:off x="701400" y="1954800"/>
              <a:ext cx="2651400" cy="2160000"/>
            </a:xfrm>
            <a:prstGeom prst="rect">
              <a:avLst/>
            </a:prstGeom>
            <a:noFill/>
          </p:spPr>
        </p:pic>
        <p:pic>
          <p:nvPicPr>
            <p:cNvPr id="32" name="Picture 16" descr="C:\Home\meng\kernel\matlab\solution1.png"/>
            <p:cNvPicPr>
              <a:picLocks noChangeAspect="1" noChangeArrowheads="1"/>
            </p:cNvPicPr>
            <p:nvPr/>
          </p:nvPicPr>
          <p:blipFill>
            <a:blip r:embed="rId27" cstate="print"/>
            <a:srcRect l="12687" r="7938"/>
            <a:stretch>
              <a:fillRect/>
            </a:stretch>
          </p:blipFill>
          <p:spPr bwMode="auto">
            <a:xfrm>
              <a:off x="3352800" y="1954800"/>
              <a:ext cx="2286000" cy="2160000"/>
            </a:xfrm>
            <a:prstGeom prst="rect">
              <a:avLst/>
            </a:prstGeom>
            <a:noFill/>
          </p:spPr>
        </p:pic>
        <p:pic>
          <p:nvPicPr>
            <p:cNvPr id="33" name="Picture 17" descr="C:\Home\meng\kernel\matlab\solution2.png"/>
            <p:cNvPicPr>
              <a:picLocks noChangeAspect="1" noChangeArrowheads="1"/>
            </p:cNvPicPr>
            <p:nvPr/>
          </p:nvPicPr>
          <p:blipFill>
            <a:blip r:embed="rId28" cstate="print"/>
            <a:srcRect l="12687" r="7938"/>
            <a:stretch>
              <a:fillRect/>
            </a:stretch>
          </p:blipFill>
          <p:spPr bwMode="auto">
            <a:xfrm>
              <a:off x="5638800" y="1954800"/>
              <a:ext cx="2286000" cy="2160000"/>
            </a:xfrm>
            <a:prstGeom prst="rect">
              <a:avLst/>
            </a:prstGeom>
            <a:noFill/>
          </p:spPr>
        </p:pic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531800" y="381000"/>
              <a:ext cx="1440000" cy="1438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733800" y="381000"/>
              <a:ext cx="1440000" cy="144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6096000" y="381000"/>
              <a:ext cx="1440000" cy="144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1051951" y="1760157"/>
              <a:ext cx="2229526" cy="39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intensity histogram</a:t>
              </a:r>
              <a:endParaRPr lang="en-CA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07835" y="1775271"/>
              <a:ext cx="1265101" cy="39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Solution A</a:t>
              </a:r>
              <a:endParaRPr lang="en-CA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9256" y="1775271"/>
              <a:ext cx="1255404" cy="39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Solution B</a:t>
              </a:r>
              <a:endParaRPr lang="en-CA" sz="2400" dirty="0"/>
            </a:p>
          </p:txBody>
        </p:sp>
      </p:grpSp>
      <p:pic>
        <p:nvPicPr>
          <p:cNvPr id="40" name="Picture 2" descr="C:\Home\meng\kernel\matlab\breimansolution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226637" y="20582824"/>
            <a:ext cx="3249599" cy="24372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7" y="17582347"/>
            <a:ext cx="3109203" cy="2331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7" y="20484988"/>
            <a:ext cx="3109202" cy="2331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85" y="17582347"/>
            <a:ext cx="3109203" cy="2331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4" y="20484988"/>
            <a:ext cx="3109202" cy="2331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85" y="20484988"/>
            <a:ext cx="3109203" cy="2331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04" y="23395461"/>
            <a:ext cx="3109202" cy="2331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1756146" y="19971478"/>
            <a:ext cx="2332925" cy="50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(a) initialization</a:t>
            </a:r>
            <a:endParaRPr lang="en-CA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365515" y="22870968"/>
            <a:ext cx="3114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(d) Histogram fitting</a:t>
            </a:r>
            <a:endParaRPr lang="en-CA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813092" y="19971478"/>
            <a:ext cx="2826788" cy="50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(c) Elliptic K-means</a:t>
            </a:r>
            <a:endParaRPr lang="en-CA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988850" y="22870968"/>
            <a:ext cx="316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(e) GMM: local mini.</a:t>
            </a:r>
            <a:endParaRPr lang="en-CA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763778" y="22870968"/>
            <a:ext cx="292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(f) GMM: from G.T.</a:t>
            </a:r>
            <a:endParaRPr lang="en-CA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038785" y="25786400"/>
            <a:ext cx="366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(h) Our Kernel K-means</a:t>
            </a:r>
            <a:endParaRPr lang="en-CA" sz="2800" b="1" dirty="0">
              <a:solidFill>
                <a:srgbClr val="FF0000"/>
              </a:solidFill>
            </a:endParaRPr>
          </a:p>
        </p:txBody>
      </p:sp>
      <p:grpSp>
        <p:nvGrpSpPr>
          <p:cNvPr id="113" name="组合 385"/>
          <p:cNvGrpSpPr/>
          <p:nvPr/>
        </p:nvGrpSpPr>
        <p:grpSpPr>
          <a:xfrm>
            <a:off x="1087276" y="5719762"/>
            <a:ext cx="11008052" cy="9599700"/>
            <a:chOff x="876300" y="5076824"/>
            <a:chExt cx="10863712" cy="8228314"/>
          </a:xfrm>
        </p:grpSpPr>
        <p:sp>
          <p:nvSpPr>
            <p:cNvPr id="114" name="Rounded Rectangle 113"/>
            <p:cNvSpPr/>
            <p:nvPr/>
          </p:nvSpPr>
          <p:spPr>
            <a:xfrm>
              <a:off x="876303" y="5076824"/>
              <a:ext cx="10820399" cy="8228314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210763" y="5229227"/>
              <a:ext cx="10529249" cy="1002445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GrabCut as Color Clustering</a:t>
              </a:r>
              <a:endParaRPr lang="en-US" sz="7000" b="1" dirty="0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876300" y="6294437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组合 385"/>
          <p:cNvGrpSpPr/>
          <p:nvPr/>
        </p:nvGrpSpPr>
        <p:grpSpPr>
          <a:xfrm>
            <a:off x="995826" y="15765160"/>
            <a:ext cx="11099502" cy="12112522"/>
            <a:chOff x="876300" y="5076826"/>
            <a:chExt cx="10953962" cy="10382163"/>
          </a:xfrm>
        </p:grpSpPr>
        <p:sp>
          <p:nvSpPr>
            <p:cNvPr id="118" name="Rounded Rectangle 117"/>
            <p:cNvSpPr/>
            <p:nvPr/>
          </p:nvSpPr>
          <p:spPr>
            <a:xfrm>
              <a:off x="876304" y="5076826"/>
              <a:ext cx="10910647" cy="10382163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10763" y="5229227"/>
              <a:ext cx="10182984" cy="870540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6000" b="1" dirty="0" smtClean="0"/>
                <a:t>Model-fitting &amp; Kernel K-means</a:t>
              </a:r>
              <a:endParaRPr lang="en-US" sz="6000" b="1" dirty="0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876300" y="6294437"/>
              <a:ext cx="10953962" cy="2391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组合 385"/>
          <p:cNvGrpSpPr/>
          <p:nvPr/>
        </p:nvGrpSpPr>
        <p:grpSpPr>
          <a:xfrm>
            <a:off x="1087275" y="28329005"/>
            <a:ext cx="10964167" cy="8150156"/>
            <a:chOff x="876300" y="5076825"/>
            <a:chExt cx="10820400" cy="6985848"/>
          </a:xfrm>
        </p:grpSpPr>
        <p:sp>
          <p:nvSpPr>
            <p:cNvPr id="122" name="Rounded Rectangle 121"/>
            <p:cNvSpPr/>
            <p:nvPr/>
          </p:nvSpPr>
          <p:spPr>
            <a:xfrm>
              <a:off x="876303" y="5076825"/>
              <a:ext cx="10802903" cy="6985848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210763" y="5142141"/>
              <a:ext cx="9620366" cy="1002445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Proposed Kernel K-means</a:t>
              </a:r>
              <a:endParaRPr lang="en-US" sz="7000" b="1" dirty="0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876300" y="6163808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组合 385"/>
          <p:cNvGrpSpPr/>
          <p:nvPr/>
        </p:nvGrpSpPr>
        <p:grpSpPr>
          <a:xfrm>
            <a:off x="12560238" y="5719764"/>
            <a:ext cx="20654178" cy="22174244"/>
            <a:chOff x="876300" y="5076825"/>
            <a:chExt cx="21593521" cy="19006495"/>
          </a:xfrm>
        </p:grpSpPr>
        <p:sp>
          <p:nvSpPr>
            <p:cNvPr id="126" name="Rounded Rectangle 125"/>
            <p:cNvSpPr/>
            <p:nvPr/>
          </p:nvSpPr>
          <p:spPr>
            <a:xfrm>
              <a:off x="876304" y="5076825"/>
              <a:ext cx="21593517" cy="19006495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106513" y="5229226"/>
              <a:ext cx="15034042" cy="1002445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i="1" dirty="0" smtClean="0"/>
                <a:t>Probabilistic</a:t>
              </a:r>
              <a:r>
                <a:rPr lang="en-US" sz="7000" b="1" dirty="0" smtClean="0"/>
                <a:t> K-means </a:t>
              </a:r>
              <a:r>
                <a:rPr lang="en-US" sz="6000" b="1" dirty="0" smtClean="0"/>
                <a:t>vs</a:t>
              </a:r>
              <a:r>
                <a:rPr lang="en-US" sz="7000" b="1" dirty="0" smtClean="0"/>
                <a:t> </a:t>
              </a:r>
              <a:r>
                <a:rPr lang="en-US" sz="7000" b="1" i="1" dirty="0" smtClean="0"/>
                <a:t>Kernel</a:t>
              </a:r>
              <a:r>
                <a:rPr lang="en-US" sz="7000" b="1" dirty="0" smtClean="0"/>
                <a:t> K-means</a:t>
              </a:r>
              <a:endParaRPr lang="en-US" sz="7000" b="1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876300" y="6294436"/>
              <a:ext cx="21494468" cy="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组合 385"/>
          <p:cNvGrpSpPr/>
          <p:nvPr/>
        </p:nvGrpSpPr>
        <p:grpSpPr>
          <a:xfrm>
            <a:off x="33628468" y="5719763"/>
            <a:ext cx="15854640" cy="8711138"/>
            <a:chOff x="876300" y="5076824"/>
            <a:chExt cx="13312129" cy="7466690"/>
          </a:xfrm>
        </p:grpSpPr>
        <p:sp>
          <p:nvSpPr>
            <p:cNvPr id="130" name="Rounded Rectangle 129"/>
            <p:cNvSpPr/>
            <p:nvPr/>
          </p:nvSpPr>
          <p:spPr>
            <a:xfrm>
              <a:off x="876302" y="5076824"/>
              <a:ext cx="13312127" cy="7466690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10763" y="5229227"/>
              <a:ext cx="12585939" cy="1002445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Our Energy Formulation &amp; Optimization</a:t>
              </a:r>
              <a:endParaRPr lang="en-US" sz="7000" b="1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876300" y="6294437"/>
              <a:ext cx="13312129" cy="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组合 385"/>
          <p:cNvGrpSpPr/>
          <p:nvPr/>
        </p:nvGrpSpPr>
        <p:grpSpPr>
          <a:xfrm>
            <a:off x="33627930" y="14777043"/>
            <a:ext cx="15855176" cy="21702117"/>
            <a:chOff x="876300" y="5401624"/>
            <a:chExt cx="10380984" cy="18601815"/>
          </a:xfrm>
        </p:grpSpPr>
        <p:sp>
          <p:nvSpPr>
            <p:cNvPr id="135" name="Rounded Rectangle 134"/>
            <p:cNvSpPr/>
            <p:nvPr/>
          </p:nvSpPr>
          <p:spPr>
            <a:xfrm>
              <a:off x="876303" y="5401624"/>
              <a:ext cx="10380981" cy="18601815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10763" y="5577571"/>
              <a:ext cx="9257679" cy="1002445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Experiments of GrabCut and our KKM</a:t>
              </a:r>
              <a:endParaRPr lang="en-US" sz="7000" b="1" dirty="0"/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876300" y="6686326"/>
              <a:ext cx="1038098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876300" y="12449247"/>
              <a:ext cx="7231134" cy="6764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876300" y="16764727"/>
              <a:ext cx="10380984" cy="3024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13821845" y="36486927"/>
            <a:ext cx="16129245" cy="112337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fr-FR" sz="3300" dirty="0" smtClean="0"/>
              <a:t> [2] </a:t>
            </a:r>
            <a:r>
              <a:rPr lang="en-CA" sz="3300" dirty="0" smtClean="0"/>
              <a:t>J. Shi, </a:t>
            </a:r>
            <a:r>
              <a:rPr lang="en-CA" sz="3300" dirty="0"/>
              <a:t>and </a:t>
            </a:r>
            <a:r>
              <a:rPr lang="en-CA" sz="3300" dirty="0" smtClean="0"/>
              <a:t>J. </a:t>
            </a:r>
            <a:r>
              <a:rPr lang="en-CA" sz="3300" dirty="0"/>
              <a:t>Malik. </a:t>
            </a:r>
            <a:r>
              <a:rPr lang="en-CA" sz="3300" dirty="0" smtClean="0"/>
              <a:t>Normalized </a:t>
            </a:r>
            <a:r>
              <a:rPr lang="en-CA" sz="3300" dirty="0"/>
              <a:t>cuts and image segmentation</a:t>
            </a:r>
            <a:r>
              <a:rPr lang="en-CA" sz="3300" dirty="0" smtClean="0"/>
              <a:t>. </a:t>
            </a:r>
            <a:r>
              <a:rPr lang="en-CA" sz="3300" i="1" dirty="0" smtClean="0"/>
              <a:t>IEEE  Transactions</a:t>
            </a:r>
          </a:p>
          <a:p>
            <a:r>
              <a:rPr lang="en-CA" sz="3300" i="1" dirty="0" smtClean="0"/>
              <a:t> on Pattern </a:t>
            </a:r>
            <a:r>
              <a:rPr lang="en-CA" sz="3300" i="1" dirty="0"/>
              <a:t>Analysis and Machine </a:t>
            </a:r>
            <a:r>
              <a:rPr lang="en-CA" sz="3300" i="1" dirty="0" smtClean="0"/>
              <a:t>Intelligence (PAMI)</a:t>
            </a:r>
            <a:r>
              <a:rPr lang="en-CA" sz="3300" dirty="0" smtClean="0"/>
              <a:t>,</a:t>
            </a:r>
            <a:r>
              <a:rPr lang="en-CA" sz="3300" i="1" dirty="0" smtClean="0"/>
              <a:t> </a:t>
            </a:r>
            <a:r>
              <a:rPr lang="en-CA" sz="3300" dirty="0" smtClean="0"/>
              <a:t>22:888-905, 2000.</a:t>
            </a:r>
            <a:endParaRPr lang="en-US" sz="3300" dirty="0"/>
          </a:p>
        </p:txBody>
      </p:sp>
      <p:sp>
        <p:nvSpPr>
          <p:cNvPr id="143" name="TextBox 142"/>
          <p:cNvSpPr txBox="1"/>
          <p:nvPr/>
        </p:nvSpPr>
        <p:spPr>
          <a:xfrm>
            <a:off x="933452" y="36520449"/>
            <a:ext cx="13070874" cy="1123378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 [1] C. </a:t>
            </a:r>
            <a:r>
              <a:rPr lang="en-US" sz="3300" dirty="0" err="1" smtClean="0"/>
              <a:t>Rother</a:t>
            </a:r>
            <a:r>
              <a:rPr lang="en-US" sz="3300" dirty="0" smtClean="0"/>
              <a:t>, V. </a:t>
            </a:r>
            <a:r>
              <a:rPr lang="en-US" sz="3300" dirty="0" err="1" smtClean="0"/>
              <a:t>Kolmogorov</a:t>
            </a:r>
            <a:r>
              <a:rPr lang="en-US" sz="3300" dirty="0" smtClean="0"/>
              <a:t> and A. Blake, GrabCut: Interactive Foreground</a:t>
            </a:r>
          </a:p>
          <a:p>
            <a:r>
              <a:rPr lang="en-US" sz="3300" dirty="0" smtClean="0"/>
              <a:t> Extraction using Iterated Graph Cuts, in </a:t>
            </a:r>
            <a:r>
              <a:rPr lang="en-US" sz="3300" i="1" dirty="0" smtClean="0"/>
              <a:t>SIGGRAPH</a:t>
            </a:r>
            <a:r>
              <a:rPr lang="en-US" sz="3300" dirty="0" smtClean="0"/>
              <a:t> </a:t>
            </a:r>
            <a:r>
              <a:rPr lang="en-US" sz="3300" i="1" dirty="0" smtClean="0"/>
              <a:t>2004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8533501" y="36495374"/>
            <a:ext cx="10352887" cy="1123378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 [3] L. </a:t>
            </a:r>
            <a:r>
              <a:rPr lang="en-US" sz="3300" dirty="0" err="1" smtClean="0"/>
              <a:t>Breiman</a:t>
            </a:r>
            <a:r>
              <a:rPr lang="en-US" sz="3300" dirty="0" smtClean="0"/>
              <a:t>. Technical note: Some properties of splitting</a:t>
            </a:r>
          </a:p>
          <a:p>
            <a:r>
              <a:rPr lang="en-US" sz="3300" dirty="0"/>
              <a:t> </a:t>
            </a:r>
            <a:r>
              <a:rPr lang="en-US" sz="3300" dirty="0" smtClean="0"/>
              <a:t> criteria. </a:t>
            </a:r>
            <a:r>
              <a:rPr lang="en-US" sz="3300" i="1" dirty="0" smtClean="0"/>
              <a:t>Machine Learning</a:t>
            </a:r>
            <a:r>
              <a:rPr lang="en-US" sz="3300" dirty="0" smtClean="0"/>
              <a:t>, 24(1):41-47, 1996.</a:t>
            </a:r>
            <a:endParaRPr lang="en-US" sz="33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8992069" y="36486927"/>
            <a:ext cx="10612765" cy="1123378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 [4] I. Dhillon, Y. Guan, and B. </a:t>
            </a:r>
            <a:r>
              <a:rPr lang="en-US" sz="3300" dirty="0" err="1" smtClean="0"/>
              <a:t>Kulis</a:t>
            </a:r>
            <a:r>
              <a:rPr lang="en-US" sz="3300" dirty="0" smtClean="0"/>
              <a:t>. Kernel K-means, spectral </a:t>
            </a:r>
          </a:p>
          <a:p>
            <a:r>
              <a:rPr lang="en-US" sz="3300" dirty="0" smtClean="0"/>
              <a:t>  clustering and normalized cuts. In </a:t>
            </a:r>
            <a:r>
              <a:rPr lang="en-US" sz="3300" i="1" dirty="0" smtClean="0"/>
              <a:t>KDD</a:t>
            </a:r>
            <a:r>
              <a:rPr lang="en-US" sz="3300" dirty="0" smtClean="0"/>
              <a:t>, 2004.</a:t>
            </a:r>
            <a:endParaRPr lang="en-US" sz="33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73671" y="10512115"/>
            <a:ext cx="4444979" cy="296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973671" y="7322119"/>
            <a:ext cx="4442434" cy="2964702"/>
            <a:chOff x="247731" y="317066"/>
            <a:chExt cx="4065781" cy="2880592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731" y="317066"/>
              <a:ext cx="4065781" cy="2880592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838200" y="838200"/>
              <a:ext cx="2362200" cy="1905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7" name="矩形 184"/>
          <p:cNvSpPr/>
          <p:nvPr/>
        </p:nvSpPr>
        <p:spPr>
          <a:xfrm>
            <a:off x="1263286" y="13613138"/>
            <a:ext cx="11305228" cy="2600706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/>
              <a:t> descriptive </a:t>
            </a:r>
            <a:r>
              <a:rPr lang="en-US" sz="5400" dirty="0"/>
              <a:t>GMMs </a:t>
            </a:r>
            <a:r>
              <a:rPr lang="en-US" sz="5400" dirty="0" smtClean="0"/>
              <a:t>over-fit </a:t>
            </a:r>
            <a:r>
              <a:rPr lang="en-US" sz="5400" dirty="0"/>
              <a:t>the data </a:t>
            </a:r>
            <a:endParaRPr lang="en-US" sz="5400" dirty="0" smtClean="0"/>
          </a:p>
          <a:p>
            <a:pPr>
              <a:buFont typeface="Wingdings" pitchFamily="2" charset="2"/>
              <a:buChar char="q"/>
            </a:pPr>
            <a:r>
              <a:rPr lang="en-US" sz="5400" dirty="0"/>
              <a:t> </a:t>
            </a:r>
            <a:r>
              <a:rPr lang="en-US" sz="5400" dirty="0" smtClean="0"/>
              <a:t>sensitive to local minima</a:t>
            </a:r>
          </a:p>
          <a:p>
            <a:r>
              <a:rPr lang="en-US" sz="5400" dirty="0" smtClean="0"/>
              <a:t>     </a:t>
            </a:r>
          </a:p>
        </p:txBody>
      </p:sp>
      <p:sp>
        <p:nvSpPr>
          <p:cNvPr id="149" name="矩形 184"/>
          <p:cNvSpPr/>
          <p:nvPr/>
        </p:nvSpPr>
        <p:spPr>
          <a:xfrm>
            <a:off x="1304107" y="26147805"/>
            <a:ext cx="11305228" cy="2600706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/>
              <a:t> model-fitting: local min., binning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 smtClean="0"/>
              <a:t> kernel K-means: non-linear </a:t>
            </a:r>
            <a:r>
              <a:rPr lang="en-US" sz="5400" dirty="0" err="1" smtClean="0"/>
              <a:t>separa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     </a:t>
            </a:r>
          </a:p>
        </p:txBody>
      </p:sp>
      <p:sp>
        <p:nvSpPr>
          <p:cNvPr id="150" name="Title 1"/>
          <p:cNvSpPr txBox="1">
            <a:spLocks/>
          </p:cNvSpPr>
          <p:nvPr/>
        </p:nvSpPr>
        <p:spPr>
          <a:xfrm>
            <a:off x="18410953" y="12165974"/>
            <a:ext cx="7919926" cy="1393961"/>
          </a:xfrm>
          <a:prstGeom prst="rect">
            <a:avLst/>
          </a:prstGeom>
        </p:spPr>
        <p:txBody>
          <a:bodyPr vert="horz" lIns="83329" tIns="41665" rIns="83329" bIns="4166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54" name="Picture 105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60" y="17427668"/>
            <a:ext cx="4430478" cy="90720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112" y="18776274"/>
            <a:ext cx="4767090" cy="554400"/>
          </a:xfrm>
          <a:prstGeom prst="rect">
            <a:avLst/>
          </a:prstGeom>
        </p:spPr>
      </p:pic>
      <p:pic>
        <p:nvPicPr>
          <p:cNvPr id="159" name="Picture 15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/>
          <a:stretch>
            <a:fillRect/>
          </a:stretch>
        </p:blipFill>
        <p:spPr>
          <a:xfrm>
            <a:off x="13184246" y="18779162"/>
            <a:ext cx="5880316" cy="554813"/>
          </a:xfrm>
          <a:prstGeom prst="rect">
            <a:avLst/>
          </a:prstGeom>
        </p:spPr>
      </p:pic>
      <p:pic>
        <p:nvPicPr>
          <p:cNvPr id="1053" name="Picture 10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30" y="17441511"/>
            <a:ext cx="5533634" cy="907200"/>
          </a:xfrm>
          <a:prstGeom prst="rect">
            <a:avLst/>
          </a:prstGeom>
        </p:spPr>
      </p:pic>
      <p:sp>
        <p:nvSpPr>
          <p:cNvPr id="161" name="Rectangle 160"/>
          <p:cNvSpPr/>
          <p:nvPr/>
        </p:nvSpPr>
        <p:spPr>
          <a:xfrm>
            <a:off x="13681697" y="16561210"/>
            <a:ext cx="9036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sz="3600" i="1" dirty="0" smtClean="0">
                <a:solidFill>
                  <a:prstClr val="black"/>
                </a:solidFill>
              </a:rPr>
              <a:t>example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l-G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3600" dirty="0">
                <a:cs typeface="Times New Roman" panose="02020603050405020304" pitchFamily="18" charset="0"/>
              </a:rPr>
              <a:t> </a:t>
            </a:r>
            <a:r>
              <a:rPr lang="en-CA" sz="3600" dirty="0" smtClean="0">
                <a:cs typeface="Times New Roman" panose="02020603050405020304" pitchFamily="18" charset="0"/>
              </a:rPr>
              <a:t>: descriptive models </a:t>
            </a:r>
            <a:r>
              <a:rPr lang="en-CA" sz="2800" dirty="0" smtClean="0"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</a:rPr>
              <a:t>histogram or GMM)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23115341" y="12143982"/>
            <a:ext cx="0" cy="15602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21845" y="13017917"/>
            <a:ext cx="17861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21845" y="12152466"/>
            <a:ext cx="17861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7" name="Picture 2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413" y="14318345"/>
            <a:ext cx="6183319" cy="9108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235" y="13229026"/>
            <a:ext cx="5976376" cy="910800"/>
          </a:xfrm>
          <a:prstGeom prst="rect">
            <a:avLst/>
          </a:prstGeom>
        </p:spPr>
      </p:pic>
      <p:sp>
        <p:nvSpPr>
          <p:cNvPr id="172" name="Title 1"/>
          <p:cNvSpPr txBox="1">
            <a:spLocks/>
          </p:cNvSpPr>
          <p:nvPr/>
        </p:nvSpPr>
        <p:spPr>
          <a:xfrm>
            <a:off x="24157188" y="12158038"/>
            <a:ext cx="6076543" cy="890836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</a:rPr>
              <a:t>kernel K-means</a:t>
            </a:r>
            <a:r>
              <a:rPr lang="en-US" sz="4000" baseline="30000" dirty="0" smtClean="0">
                <a:solidFill>
                  <a:srgbClr val="FF0000"/>
                </a:solidFill>
              </a:rPr>
              <a:t>[4]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ours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046" name="Picture 10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716" y="13622016"/>
            <a:ext cx="5448165" cy="905958"/>
          </a:xfrm>
          <a:prstGeom prst="rect">
            <a:avLst/>
          </a:prstGeom>
        </p:spPr>
      </p:pic>
      <p:sp>
        <p:nvSpPr>
          <p:cNvPr id="178" name="Title 1"/>
          <p:cNvSpPr txBox="1">
            <a:spLocks/>
          </p:cNvSpPr>
          <p:nvPr/>
        </p:nvSpPr>
        <p:spPr>
          <a:xfrm>
            <a:off x="13669271" y="12157327"/>
            <a:ext cx="9525605" cy="890836"/>
          </a:xfrm>
          <a:prstGeom prst="rect">
            <a:avLst/>
          </a:prstGeom>
        </p:spPr>
        <p:txBody>
          <a:bodyPr vert="horz" lIns="91422" tIns="45710" rIns="91422" bIns="4571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>
                <a:solidFill>
                  <a:srgbClr val="0070C0"/>
                </a:solidFill>
              </a:rPr>
              <a:t>P</a:t>
            </a:r>
            <a:r>
              <a:rPr lang="en-US" sz="4800" dirty="0" smtClean="0">
                <a:solidFill>
                  <a:srgbClr val="0070C0"/>
                </a:solidFill>
              </a:rPr>
              <a:t>robabilistic K-means </a:t>
            </a:r>
            <a:r>
              <a:rPr lang="en-US" sz="2800" dirty="0" smtClean="0">
                <a:solidFill>
                  <a:srgbClr val="0070C0"/>
                </a:solidFill>
              </a:rPr>
              <a:t>(e.g. </a:t>
            </a:r>
            <a:r>
              <a:rPr lang="en-US" sz="2800" dirty="0" err="1" smtClean="0">
                <a:solidFill>
                  <a:srgbClr val="0070C0"/>
                </a:solidFill>
              </a:rPr>
              <a:t>Zhu&amp;Yuille</a:t>
            </a:r>
            <a:r>
              <a:rPr lang="en-US" sz="2800" dirty="0" smtClean="0">
                <a:solidFill>
                  <a:srgbClr val="0070C0"/>
                </a:solidFill>
              </a:rPr>
              <a:t>, GrabCut</a:t>
            </a:r>
            <a:r>
              <a:rPr lang="en-US" sz="2800" baseline="30000" dirty="0" smtClean="0">
                <a:solidFill>
                  <a:srgbClr val="0070C0"/>
                </a:solidFill>
              </a:rPr>
              <a:t>[1]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4409386" y="19546854"/>
            <a:ext cx="6374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/>
              <a:t> - entropy for intensities in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CA" sz="3600" b="1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16266543" y="7450301"/>
            <a:ext cx="13697597" cy="3319316"/>
            <a:chOff x="18051807" y="7653501"/>
            <a:chExt cx="13697597" cy="3319316"/>
          </a:xfrm>
        </p:grpSpPr>
        <p:sp>
          <p:nvSpPr>
            <p:cNvPr id="146" name="Rectangle 145"/>
            <p:cNvSpPr/>
            <p:nvPr/>
          </p:nvSpPr>
          <p:spPr>
            <a:xfrm>
              <a:off x="18051807" y="7653501"/>
              <a:ext cx="13697597" cy="33193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21540270" y="7818647"/>
              <a:ext cx="6720670" cy="448034"/>
            </a:xfrm>
            <a:prstGeom prst="rect">
              <a:avLst/>
            </a:prstGeom>
          </p:spPr>
          <p:txBody>
            <a:bodyPr vert="horz" lIns="91422" tIns="45710" rIns="91422" bIns="4571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sz="4800" b="1" dirty="0" smtClean="0">
                  <a:solidFill>
                    <a:prstClr val="black"/>
                  </a:solidFill>
                </a:rPr>
                <a:t>Basic K-means </a:t>
              </a:r>
              <a:r>
                <a:rPr lang="en-US" sz="2800" dirty="0" smtClean="0">
                  <a:solidFill>
                    <a:prstClr val="black"/>
                  </a:solidFill>
                </a:rPr>
                <a:t>(e.g. Chan-</a:t>
              </a:r>
              <a:r>
                <a:rPr lang="en-US" sz="2800" dirty="0" err="1" smtClean="0">
                  <a:solidFill>
                    <a:prstClr val="black"/>
                  </a:solidFill>
                </a:rPr>
                <a:t>Vese</a:t>
              </a:r>
              <a:r>
                <a:rPr lang="en-US" sz="2800" dirty="0">
                  <a:solidFill>
                    <a:prstClr val="black"/>
                  </a:solidFill>
                </a:rPr>
                <a:t>)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sz="48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52" name="Picture 15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964" y="8685098"/>
              <a:ext cx="5609769" cy="1024723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3910" y="9903315"/>
              <a:ext cx="6643137" cy="912355"/>
            </a:xfrm>
            <a:prstGeom prst="rect">
              <a:avLst/>
            </a:prstGeom>
          </p:spPr>
        </p:pic>
        <p:pic>
          <p:nvPicPr>
            <p:cNvPr id="1026" name="Picture 102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557" y="9958206"/>
              <a:ext cx="5618333" cy="475806"/>
            </a:xfrm>
            <a:prstGeom prst="rect">
              <a:avLst/>
            </a:prstGeom>
          </p:spPr>
        </p:pic>
        <p:sp>
          <p:nvSpPr>
            <p:cNvPr id="1027" name="Rectangle 1026"/>
            <p:cNvSpPr/>
            <p:nvPr/>
          </p:nvSpPr>
          <p:spPr>
            <a:xfrm>
              <a:off x="26975656" y="9095464"/>
              <a:ext cx="40101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</a:rPr>
                <a:t>Variance Criterion</a:t>
              </a:r>
              <a:endParaRPr lang="en-CA" sz="4000" dirty="0"/>
            </a:p>
          </p:txBody>
        </p:sp>
        <p:cxnSp>
          <p:nvCxnSpPr>
            <p:cNvPr id="1029" name="Straight Connector 1028"/>
            <p:cNvCxnSpPr/>
            <p:nvPr/>
          </p:nvCxnSpPr>
          <p:spPr>
            <a:xfrm>
              <a:off x="18051807" y="8470232"/>
              <a:ext cx="136975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033"/>
          <p:cNvGrpSpPr/>
          <p:nvPr/>
        </p:nvGrpSpPr>
        <p:grpSpPr>
          <a:xfrm>
            <a:off x="17420060" y="10956556"/>
            <a:ext cx="11364422" cy="954107"/>
            <a:chOff x="17420060" y="11464556"/>
            <a:chExt cx="11364422" cy="954107"/>
          </a:xfrm>
        </p:grpSpPr>
        <p:sp>
          <p:nvSpPr>
            <p:cNvPr id="235" name="Down Arrow 234"/>
            <p:cNvSpPr/>
            <p:nvPr/>
          </p:nvSpPr>
          <p:spPr>
            <a:xfrm rot="1528105">
              <a:off x="17420060" y="11486685"/>
              <a:ext cx="504533" cy="890473"/>
            </a:xfrm>
            <a:prstGeom prst="downArrow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  <p:sp>
          <p:nvSpPr>
            <p:cNvPr id="236" name="Down Arrow 235"/>
            <p:cNvSpPr/>
            <p:nvPr/>
          </p:nvSpPr>
          <p:spPr>
            <a:xfrm rot="19868445">
              <a:off x="28318690" y="11521427"/>
              <a:ext cx="465792" cy="762841"/>
            </a:xfrm>
            <a:prstGeom prst="down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5020799" y="11464556"/>
              <a:ext cx="31427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more complex </a:t>
              </a:r>
            </a:p>
            <a:p>
              <a:pPr algn="ctr"/>
              <a:r>
                <a:rPr lang="en-US" sz="2800" b="1" dirty="0" smtClean="0"/>
                <a:t>data representation</a:t>
              </a:r>
              <a:endParaRPr lang="en-CA" sz="2800" b="1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8217935" y="11464556"/>
              <a:ext cx="29855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more complex </a:t>
              </a:r>
            </a:p>
            <a:p>
              <a:pPr algn="ctr"/>
              <a:r>
                <a:rPr lang="en-US" sz="2800" b="1" dirty="0" smtClean="0"/>
                <a:t>probability models</a:t>
              </a:r>
              <a:endParaRPr lang="en-CA" sz="2800" b="1" dirty="0"/>
            </a:p>
          </p:txBody>
        </p:sp>
      </p:grpSp>
      <p:grpSp>
        <p:nvGrpSpPr>
          <p:cNvPr id="242" name="组合 385"/>
          <p:cNvGrpSpPr/>
          <p:nvPr/>
        </p:nvGrpSpPr>
        <p:grpSpPr>
          <a:xfrm>
            <a:off x="12505354" y="28354633"/>
            <a:ext cx="20709062" cy="8124528"/>
            <a:chOff x="876302" y="5076824"/>
            <a:chExt cx="20114173" cy="6963881"/>
          </a:xfrm>
        </p:grpSpPr>
        <p:sp>
          <p:nvSpPr>
            <p:cNvPr id="243" name="Rounded Rectangle 242"/>
            <p:cNvSpPr/>
            <p:nvPr/>
          </p:nvSpPr>
          <p:spPr>
            <a:xfrm>
              <a:off x="876302" y="5076824"/>
              <a:ext cx="20114173" cy="6963881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398054" y="5142143"/>
              <a:ext cx="11208900" cy="1002445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“World Map” of Segmentation</a:t>
              </a:r>
              <a:endParaRPr lang="en-US" sz="7000" b="1" dirty="0"/>
            </a:p>
          </p:txBody>
        </p:sp>
        <p:cxnSp>
          <p:nvCxnSpPr>
            <p:cNvPr id="245" name="Straight Connector 244"/>
            <p:cNvCxnSpPr/>
            <p:nvPr/>
          </p:nvCxnSpPr>
          <p:spPr>
            <a:xfrm flipV="1">
              <a:off x="876302" y="6149383"/>
              <a:ext cx="20022151" cy="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8" name="矩形 184"/>
          <p:cNvSpPr/>
          <p:nvPr/>
        </p:nvSpPr>
        <p:spPr>
          <a:xfrm>
            <a:off x="13375664" y="14811660"/>
            <a:ext cx="9899121" cy="1338822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/>
              <a:t> log-likelihoods with parametric probability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/>
              <a:t> Model parameters </a:t>
            </a:r>
            <a:r>
              <a:rPr lang="el-GR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4000" dirty="0" smtClean="0"/>
              <a:t> </a:t>
            </a:r>
            <a:r>
              <a:rPr lang="en-US" sz="4000" dirty="0" smtClean="0"/>
              <a:t>often jointly optimized     </a:t>
            </a:r>
          </a:p>
        </p:txBody>
      </p:sp>
      <p:grpSp>
        <p:nvGrpSpPr>
          <p:cNvPr id="1051" name="Group 1050"/>
          <p:cNvGrpSpPr/>
          <p:nvPr/>
        </p:nvGrpSpPr>
        <p:grpSpPr>
          <a:xfrm>
            <a:off x="23206533" y="15440310"/>
            <a:ext cx="9552511" cy="723269"/>
            <a:chOff x="23301783" y="15338710"/>
            <a:chExt cx="9552511" cy="723269"/>
          </a:xfrm>
        </p:grpSpPr>
        <p:sp>
          <p:nvSpPr>
            <p:cNvPr id="259" name="矩形 184"/>
            <p:cNvSpPr/>
            <p:nvPr/>
          </p:nvSpPr>
          <p:spPr>
            <a:xfrm>
              <a:off x="23301783" y="15338710"/>
              <a:ext cx="9552511" cy="723269"/>
            </a:xfrm>
            <a:prstGeom prst="rect">
              <a:avLst/>
            </a:prstGeom>
          </p:spPr>
          <p:txBody>
            <a:bodyPr wrap="square" lIns="106674" tIns="53337" rIns="106674" bIns="53337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4000" dirty="0" smtClean="0"/>
                <a:t> Kernel               give implicit feature </a:t>
              </a:r>
              <a:endParaRPr lang="en-US" sz="4000" dirty="0" smtClean="0">
                <a:latin typeface="Adobe Garamond Pro Bold" panose="02020702060506020403" pitchFamily="18" charset="0"/>
              </a:endParaRPr>
            </a:p>
          </p:txBody>
        </p:sp>
        <p:pic>
          <p:nvPicPr>
            <p:cNvPr id="1049" name="Picture 104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417" y="15510482"/>
              <a:ext cx="1440000" cy="453246"/>
            </a:xfrm>
            <a:prstGeom prst="rect">
              <a:avLst/>
            </a:prstGeom>
          </p:spPr>
        </p:pic>
        <p:pic>
          <p:nvPicPr>
            <p:cNvPr id="1050" name="Picture 104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7396" y="15470207"/>
              <a:ext cx="720000" cy="491445"/>
            </a:xfrm>
            <a:prstGeom prst="rect">
              <a:avLst/>
            </a:prstGeom>
          </p:spPr>
        </p:pic>
      </p:grpSp>
      <p:cxnSp>
        <p:nvCxnSpPr>
          <p:cNvPr id="267" name="Straight Connector 266"/>
          <p:cNvCxnSpPr/>
          <p:nvPr/>
        </p:nvCxnSpPr>
        <p:spPr>
          <a:xfrm>
            <a:off x="13821845" y="16419628"/>
            <a:ext cx="17861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268"/>
          <p:cNvSpPr/>
          <p:nvPr/>
        </p:nvSpPr>
        <p:spPr>
          <a:xfrm>
            <a:off x="23621991" y="16561210"/>
            <a:ext cx="8983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sz="3600" i="1" dirty="0" smtClean="0">
                <a:solidFill>
                  <a:prstClr val="black"/>
                </a:solidFill>
              </a:rPr>
              <a:t>example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C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3600" dirty="0" smtClean="0">
                <a:cs typeface="Times New Roman" panose="02020603050405020304" pitchFamily="18" charset="0"/>
              </a:rPr>
              <a:t> </a:t>
            </a:r>
            <a:r>
              <a:rPr lang="en-CA" sz="3600" dirty="0" smtClean="0">
                <a:cs typeface="Times New Roman" panose="02020603050405020304" pitchFamily="18" charset="0"/>
              </a:rPr>
              <a:t>: normalized Gaussian </a:t>
            </a:r>
            <a:r>
              <a:rPr lang="en-CA" sz="2800" dirty="0" smtClean="0">
                <a:cs typeface="Times New Roman" panose="02020603050405020304" pitchFamily="18" charset="0"/>
              </a:rPr>
              <a:t>(fixed small width)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19276661" y="18650201"/>
            <a:ext cx="383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Entropy Criterion</a:t>
            </a:r>
            <a:endParaRPr lang="en-CA" sz="4000" dirty="0"/>
          </a:p>
        </p:txBody>
      </p:sp>
      <p:sp>
        <p:nvSpPr>
          <p:cNvPr id="277" name="Rectangle 276"/>
          <p:cNvSpPr/>
          <p:nvPr/>
        </p:nvSpPr>
        <p:spPr>
          <a:xfrm>
            <a:off x="29095047" y="18620460"/>
            <a:ext cx="3026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Gini Criterion</a:t>
            </a:r>
            <a:endParaRPr lang="en-CA" sz="4000" dirty="0"/>
          </a:p>
        </p:txBody>
      </p:sp>
      <p:sp>
        <p:nvSpPr>
          <p:cNvPr id="278" name="TextBox 277"/>
          <p:cNvSpPr txBox="1"/>
          <p:nvPr/>
        </p:nvSpPr>
        <p:spPr>
          <a:xfrm>
            <a:off x="24647625" y="19546854"/>
            <a:ext cx="743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/>
              <a:t> – Gini impurity for intensities in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CA" sz="3600" b="1" dirty="0"/>
          </a:p>
        </p:txBody>
      </p:sp>
      <p:sp>
        <p:nvSpPr>
          <p:cNvPr id="282" name="矩形 184"/>
          <p:cNvSpPr/>
          <p:nvPr/>
        </p:nvSpPr>
        <p:spPr>
          <a:xfrm>
            <a:off x="13155012" y="24871478"/>
            <a:ext cx="10849776" cy="2600706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/>
              <a:t> </a:t>
            </a:r>
            <a:r>
              <a:rPr lang="en-CA" sz="5400" dirty="0" smtClean="0"/>
              <a:t>solution A and B  are equally </a:t>
            </a:r>
          </a:p>
          <a:p>
            <a:r>
              <a:rPr lang="en-CA" sz="5400" dirty="0" smtClean="0"/>
              <a:t>     good when using histograms</a:t>
            </a:r>
          </a:p>
          <a:p>
            <a:pPr>
              <a:buFont typeface="Wingdings" pitchFamily="2" charset="2"/>
              <a:buChar char="q"/>
            </a:pPr>
            <a:r>
              <a:rPr lang="en-CA" sz="5400" dirty="0" smtClean="0"/>
              <a:t> local minima issue using GMMs</a:t>
            </a:r>
            <a:endParaRPr lang="en-US" sz="5400" dirty="0" smtClean="0"/>
          </a:p>
        </p:txBody>
      </p:sp>
      <p:sp>
        <p:nvSpPr>
          <p:cNvPr id="240" name="Rectangle 239"/>
          <p:cNvSpPr/>
          <p:nvPr/>
        </p:nvSpPr>
        <p:spPr>
          <a:xfrm>
            <a:off x="23350558" y="20492462"/>
            <a:ext cx="6300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Secrets of Kernel K-means:</a:t>
            </a:r>
            <a:endParaRPr lang="en-CA" sz="4400" dirty="0">
              <a:solidFill>
                <a:srgbClr val="FF0000"/>
              </a:solidFill>
            </a:endParaRPr>
          </a:p>
        </p:txBody>
      </p:sp>
      <p:pic>
        <p:nvPicPr>
          <p:cNvPr id="287" name="Picture 28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65" y="8795934"/>
            <a:ext cx="10773170" cy="1103772"/>
          </a:xfrm>
          <a:prstGeom prst="rect">
            <a:avLst/>
          </a:prstGeom>
        </p:spPr>
      </p:pic>
      <p:sp>
        <p:nvSpPr>
          <p:cNvPr id="317" name="矩形 184"/>
          <p:cNvSpPr/>
          <p:nvPr/>
        </p:nvSpPr>
        <p:spPr>
          <a:xfrm>
            <a:off x="34224155" y="7435012"/>
            <a:ext cx="15118144" cy="1769709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B050"/>
                </a:solidFill>
              </a:rPr>
              <a:t>Kernel K-means </a:t>
            </a:r>
            <a:r>
              <a:rPr lang="en-US" sz="5400" dirty="0" smtClean="0"/>
              <a:t>plus </a:t>
            </a:r>
            <a:r>
              <a:rPr lang="en-US" sz="5400" dirty="0" smtClean="0">
                <a:solidFill>
                  <a:srgbClr val="0070C0"/>
                </a:solidFill>
              </a:rPr>
              <a:t>smoothness regularization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     </a:t>
            </a:r>
          </a:p>
        </p:txBody>
      </p:sp>
      <p:sp>
        <p:nvSpPr>
          <p:cNvPr id="254" name="Right Brace 253"/>
          <p:cNvSpPr/>
          <p:nvPr/>
        </p:nvSpPr>
        <p:spPr>
          <a:xfrm rot="5400000">
            <a:off x="40334834" y="6750903"/>
            <a:ext cx="396966" cy="6811015"/>
          </a:xfrm>
          <a:custGeom>
            <a:avLst/>
            <a:gdLst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3 w 396966"/>
              <a:gd name="connsiteY2" fmla="*/ 1047090 h 2160339"/>
              <a:gd name="connsiteX3" fmla="*/ 396966 w 396966"/>
              <a:gd name="connsiteY3" fmla="*/ 1080169 h 2160339"/>
              <a:gd name="connsiteX4" fmla="*/ 198483 w 396966"/>
              <a:gd name="connsiteY4" fmla="*/ 11132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  <a:gd name="connsiteX7" fmla="*/ 0 w 396966"/>
              <a:gd name="connsiteY7" fmla="*/ 0 h 2160339"/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3 w 396966"/>
              <a:gd name="connsiteY2" fmla="*/ 1047090 h 2160339"/>
              <a:gd name="connsiteX3" fmla="*/ 396966 w 396966"/>
              <a:gd name="connsiteY3" fmla="*/ 1080169 h 2160339"/>
              <a:gd name="connsiteX4" fmla="*/ 198483 w 396966"/>
              <a:gd name="connsiteY4" fmla="*/ 11132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198483 w 396975"/>
              <a:gd name="connsiteY2" fmla="*/ 1047090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7" fmla="*/ 0 w 396975"/>
              <a:gd name="connsiteY7" fmla="*/ 0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208011 w 396975"/>
              <a:gd name="connsiteY2" fmla="*/ 980415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198483 w 396975"/>
              <a:gd name="connsiteY2" fmla="*/ 1047090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7" fmla="*/ 0 w 396975"/>
              <a:gd name="connsiteY7" fmla="*/ 0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208011 w 396975"/>
              <a:gd name="connsiteY2" fmla="*/ 980415 h 2160339"/>
              <a:gd name="connsiteX3" fmla="*/ 396966 w 396975"/>
              <a:gd name="connsiteY3" fmla="*/ 1080169 h 2160339"/>
              <a:gd name="connsiteX4" fmla="*/ 198483 w 396975"/>
              <a:gd name="connsiteY4" fmla="*/ 1179923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198483 w 396975"/>
              <a:gd name="connsiteY2" fmla="*/ 1047090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7" fmla="*/ 0 w 396975"/>
              <a:gd name="connsiteY7" fmla="*/ 0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208011 w 396975"/>
              <a:gd name="connsiteY2" fmla="*/ 980415 h 2160339"/>
              <a:gd name="connsiteX3" fmla="*/ 396966 w 396975"/>
              <a:gd name="connsiteY3" fmla="*/ 1080169 h 2160339"/>
              <a:gd name="connsiteX4" fmla="*/ 198483 w 396975"/>
              <a:gd name="connsiteY4" fmla="*/ 11406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3 w 396966"/>
              <a:gd name="connsiteY2" fmla="*/ 1047090 h 2160339"/>
              <a:gd name="connsiteX3" fmla="*/ 396966 w 396966"/>
              <a:gd name="connsiteY3" fmla="*/ 1080169 h 2160339"/>
              <a:gd name="connsiteX4" fmla="*/ 198483 w 396966"/>
              <a:gd name="connsiteY4" fmla="*/ 11132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  <a:gd name="connsiteX7" fmla="*/ 0 w 396966"/>
              <a:gd name="connsiteY7" fmla="*/ 0 h 2160339"/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6 w 396966"/>
              <a:gd name="connsiteY2" fmla="*/ 1016669 h 2160339"/>
              <a:gd name="connsiteX3" fmla="*/ 396966 w 396966"/>
              <a:gd name="connsiteY3" fmla="*/ 1080169 h 2160339"/>
              <a:gd name="connsiteX4" fmla="*/ 198483 w 396966"/>
              <a:gd name="connsiteY4" fmla="*/ 11406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66" h="2160339" stroke="0" extrusionOk="0">
                <a:moveTo>
                  <a:pt x="0" y="0"/>
                </a:moveTo>
                <a:cubicBezTo>
                  <a:pt x="109619" y="0"/>
                  <a:pt x="198483" y="14810"/>
                  <a:pt x="198483" y="33079"/>
                </a:cubicBezTo>
                <a:lnTo>
                  <a:pt x="198483" y="1047090"/>
                </a:lnTo>
                <a:cubicBezTo>
                  <a:pt x="198483" y="1065359"/>
                  <a:pt x="287347" y="1080169"/>
                  <a:pt x="396966" y="1080169"/>
                </a:cubicBezTo>
                <a:cubicBezTo>
                  <a:pt x="287347" y="1080169"/>
                  <a:pt x="198483" y="1094979"/>
                  <a:pt x="198483" y="1113248"/>
                </a:cubicBezTo>
                <a:lnTo>
                  <a:pt x="198483" y="2127260"/>
                </a:lnTo>
                <a:cubicBezTo>
                  <a:pt x="198483" y="2145529"/>
                  <a:pt x="109619" y="2160339"/>
                  <a:pt x="0" y="2160339"/>
                </a:cubicBezTo>
                <a:lnTo>
                  <a:pt x="0" y="0"/>
                </a:lnTo>
                <a:close/>
              </a:path>
              <a:path w="396966" h="2160339" fill="none">
                <a:moveTo>
                  <a:pt x="0" y="0"/>
                </a:moveTo>
                <a:cubicBezTo>
                  <a:pt x="109619" y="0"/>
                  <a:pt x="198483" y="14810"/>
                  <a:pt x="198483" y="33079"/>
                </a:cubicBezTo>
                <a:cubicBezTo>
                  <a:pt x="198483" y="371083"/>
                  <a:pt x="198486" y="678665"/>
                  <a:pt x="198486" y="1016669"/>
                </a:cubicBezTo>
                <a:cubicBezTo>
                  <a:pt x="198486" y="1034938"/>
                  <a:pt x="396966" y="1059506"/>
                  <a:pt x="396966" y="1080169"/>
                </a:cubicBezTo>
                <a:cubicBezTo>
                  <a:pt x="396966" y="1100832"/>
                  <a:pt x="198483" y="1122379"/>
                  <a:pt x="198483" y="1140648"/>
                </a:cubicBezTo>
                <a:lnTo>
                  <a:pt x="198483" y="2127260"/>
                </a:lnTo>
                <a:cubicBezTo>
                  <a:pt x="198483" y="2145529"/>
                  <a:pt x="109619" y="2160339"/>
                  <a:pt x="0" y="216033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19" name="Right Brace 253"/>
          <p:cNvSpPr/>
          <p:nvPr/>
        </p:nvSpPr>
        <p:spPr>
          <a:xfrm rot="5400000">
            <a:off x="45092254" y="9624840"/>
            <a:ext cx="346598" cy="895493"/>
          </a:xfrm>
          <a:custGeom>
            <a:avLst/>
            <a:gdLst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3 w 396966"/>
              <a:gd name="connsiteY2" fmla="*/ 1047090 h 2160339"/>
              <a:gd name="connsiteX3" fmla="*/ 396966 w 396966"/>
              <a:gd name="connsiteY3" fmla="*/ 1080169 h 2160339"/>
              <a:gd name="connsiteX4" fmla="*/ 198483 w 396966"/>
              <a:gd name="connsiteY4" fmla="*/ 11132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  <a:gd name="connsiteX7" fmla="*/ 0 w 396966"/>
              <a:gd name="connsiteY7" fmla="*/ 0 h 2160339"/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3 w 396966"/>
              <a:gd name="connsiteY2" fmla="*/ 1047090 h 2160339"/>
              <a:gd name="connsiteX3" fmla="*/ 396966 w 396966"/>
              <a:gd name="connsiteY3" fmla="*/ 1080169 h 2160339"/>
              <a:gd name="connsiteX4" fmla="*/ 198483 w 396966"/>
              <a:gd name="connsiteY4" fmla="*/ 11132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198483 w 396975"/>
              <a:gd name="connsiteY2" fmla="*/ 1047090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7" fmla="*/ 0 w 396975"/>
              <a:gd name="connsiteY7" fmla="*/ 0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208011 w 396975"/>
              <a:gd name="connsiteY2" fmla="*/ 980415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198483 w 396975"/>
              <a:gd name="connsiteY2" fmla="*/ 1047090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7" fmla="*/ 0 w 396975"/>
              <a:gd name="connsiteY7" fmla="*/ 0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208011 w 396975"/>
              <a:gd name="connsiteY2" fmla="*/ 980415 h 2160339"/>
              <a:gd name="connsiteX3" fmla="*/ 396966 w 396975"/>
              <a:gd name="connsiteY3" fmla="*/ 1080169 h 2160339"/>
              <a:gd name="connsiteX4" fmla="*/ 198483 w 396975"/>
              <a:gd name="connsiteY4" fmla="*/ 1179923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198483 w 396975"/>
              <a:gd name="connsiteY2" fmla="*/ 1047090 h 2160339"/>
              <a:gd name="connsiteX3" fmla="*/ 396966 w 396975"/>
              <a:gd name="connsiteY3" fmla="*/ 1080169 h 2160339"/>
              <a:gd name="connsiteX4" fmla="*/ 198483 w 396975"/>
              <a:gd name="connsiteY4" fmla="*/ 11132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7" fmla="*/ 0 w 396975"/>
              <a:gd name="connsiteY7" fmla="*/ 0 h 2160339"/>
              <a:gd name="connsiteX0" fmla="*/ 0 w 396975"/>
              <a:gd name="connsiteY0" fmla="*/ 0 h 2160339"/>
              <a:gd name="connsiteX1" fmla="*/ 198483 w 396975"/>
              <a:gd name="connsiteY1" fmla="*/ 33079 h 2160339"/>
              <a:gd name="connsiteX2" fmla="*/ 208011 w 396975"/>
              <a:gd name="connsiteY2" fmla="*/ 980415 h 2160339"/>
              <a:gd name="connsiteX3" fmla="*/ 396966 w 396975"/>
              <a:gd name="connsiteY3" fmla="*/ 1080169 h 2160339"/>
              <a:gd name="connsiteX4" fmla="*/ 198483 w 396975"/>
              <a:gd name="connsiteY4" fmla="*/ 1140648 h 2160339"/>
              <a:gd name="connsiteX5" fmla="*/ 198483 w 396975"/>
              <a:gd name="connsiteY5" fmla="*/ 2127260 h 2160339"/>
              <a:gd name="connsiteX6" fmla="*/ 0 w 396975"/>
              <a:gd name="connsiteY6" fmla="*/ 2160339 h 2160339"/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3 w 396966"/>
              <a:gd name="connsiteY2" fmla="*/ 1047090 h 2160339"/>
              <a:gd name="connsiteX3" fmla="*/ 396966 w 396966"/>
              <a:gd name="connsiteY3" fmla="*/ 1080169 h 2160339"/>
              <a:gd name="connsiteX4" fmla="*/ 198483 w 396966"/>
              <a:gd name="connsiteY4" fmla="*/ 11132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  <a:gd name="connsiteX7" fmla="*/ 0 w 396966"/>
              <a:gd name="connsiteY7" fmla="*/ 0 h 2160339"/>
              <a:gd name="connsiteX0" fmla="*/ 0 w 396966"/>
              <a:gd name="connsiteY0" fmla="*/ 0 h 2160339"/>
              <a:gd name="connsiteX1" fmla="*/ 198483 w 396966"/>
              <a:gd name="connsiteY1" fmla="*/ 33079 h 2160339"/>
              <a:gd name="connsiteX2" fmla="*/ 198486 w 396966"/>
              <a:gd name="connsiteY2" fmla="*/ 1016669 h 2160339"/>
              <a:gd name="connsiteX3" fmla="*/ 396966 w 396966"/>
              <a:gd name="connsiteY3" fmla="*/ 1080169 h 2160339"/>
              <a:gd name="connsiteX4" fmla="*/ 198483 w 396966"/>
              <a:gd name="connsiteY4" fmla="*/ 1140648 h 2160339"/>
              <a:gd name="connsiteX5" fmla="*/ 198483 w 396966"/>
              <a:gd name="connsiteY5" fmla="*/ 2127260 h 2160339"/>
              <a:gd name="connsiteX6" fmla="*/ 0 w 396966"/>
              <a:gd name="connsiteY6" fmla="*/ 2160339 h 216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66" h="2160339" stroke="0" extrusionOk="0">
                <a:moveTo>
                  <a:pt x="0" y="0"/>
                </a:moveTo>
                <a:cubicBezTo>
                  <a:pt x="109619" y="0"/>
                  <a:pt x="198483" y="14810"/>
                  <a:pt x="198483" y="33079"/>
                </a:cubicBezTo>
                <a:lnTo>
                  <a:pt x="198483" y="1047090"/>
                </a:lnTo>
                <a:cubicBezTo>
                  <a:pt x="198483" y="1065359"/>
                  <a:pt x="287347" y="1080169"/>
                  <a:pt x="396966" y="1080169"/>
                </a:cubicBezTo>
                <a:cubicBezTo>
                  <a:pt x="287347" y="1080169"/>
                  <a:pt x="198483" y="1094979"/>
                  <a:pt x="198483" y="1113248"/>
                </a:cubicBezTo>
                <a:lnTo>
                  <a:pt x="198483" y="2127260"/>
                </a:lnTo>
                <a:cubicBezTo>
                  <a:pt x="198483" y="2145529"/>
                  <a:pt x="109619" y="2160339"/>
                  <a:pt x="0" y="2160339"/>
                </a:cubicBezTo>
                <a:lnTo>
                  <a:pt x="0" y="0"/>
                </a:lnTo>
                <a:close/>
              </a:path>
              <a:path w="396966" h="2160339" fill="none">
                <a:moveTo>
                  <a:pt x="0" y="0"/>
                </a:moveTo>
                <a:cubicBezTo>
                  <a:pt x="109619" y="0"/>
                  <a:pt x="198483" y="14810"/>
                  <a:pt x="198483" y="33079"/>
                </a:cubicBezTo>
                <a:cubicBezTo>
                  <a:pt x="198483" y="371083"/>
                  <a:pt x="198486" y="678665"/>
                  <a:pt x="198486" y="1016669"/>
                </a:cubicBezTo>
                <a:cubicBezTo>
                  <a:pt x="198486" y="1034938"/>
                  <a:pt x="396966" y="1059506"/>
                  <a:pt x="396966" y="1080169"/>
                </a:cubicBezTo>
                <a:cubicBezTo>
                  <a:pt x="396966" y="1100832"/>
                  <a:pt x="198483" y="1122379"/>
                  <a:pt x="198483" y="1140648"/>
                </a:cubicBezTo>
                <a:lnTo>
                  <a:pt x="198483" y="2127260"/>
                </a:lnTo>
                <a:cubicBezTo>
                  <a:pt x="198483" y="2145529"/>
                  <a:pt x="109619" y="2160339"/>
                  <a:pt x="0" y="2160339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38126284" y="10207739"/>
            <a:ext cx="468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00B050"/>
                </a:solidFill>
              </a:rPr>
              <a:t>Pairwise clustering term</a:t>
            </a:r>
            <a:endParaRPr lang="en-CA" sz="3600" dirty="0">
              <a:solidFill>
                <a:srgbClr val="00B050"/>
              </a:solidFill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43992416" y="10289720"/>
            <a:ext cx="25462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0070C0"/>
                </a:solidFill>
              </a:rPr>
              <a:t>MRF regular.</a:t>
            </a:r>
            <a:endParaRPr lang="en-CA" sz="3600" dirty="0">
              <a:solidFill>
                <a:srgbClr val="0070C0"/>
              </a:solidFill>
            </a:endParaRPr>
          </a:p>
        </p:txBody>
      </p:sp>
      <p:grpSp>
        <p:nvGrpSpPr>
          <p:cNvPr id="322" name="Group 134"/>
          <p:cNvGrpSpPr/>
          <p:nvPr/>
        </p:nvGrpSpPr>
        <p:grpSpPr>
          <a:xfrm>
            <a:off x="33603991" y="11021559"/>
            <a:ext cx="5982938" cy="3542265"/>
            <a:chOff x="274458" y="1043226"/>
            <a:chExt cx="8050139" cy="4766175"/>
          </a:xfrm>
        </p:grpSpPr>
        <p:grpSp>
          <p:nvGrpSpPr>
            <p:cNvPr id="323" name="Group 68"/>
            <p:cNvGrpSpPr/>
            <p:nvPr/>
          </p:nvGrpSpPr>
          <p:grpSpPr>
            <a:xfrm>
              <a:off x="618506" y="1043226"/>
              <a:ext cx="7706091" cy="4766175"/>
              <a:chOff x="618506" y="1000780"/>
              <a:chExt cx="7706091" cy="4766175"/>
            </a:xfrm>
          </p:grpSpPr>
          <p:grpSp>
            <p:nvGrpSpPr>
              <p:cNvPr id="329" name="Group 66"/>
              <p:cNvGrpSpPr/>
              <p:nvPr/>
            </p:nvGrpSpPr>
            <p:grpSpPr>
              <a:xfrm>
                <a:off x="1752600" y="1295400"/>
                <a:ext cx="6571997" cy="4471555"/>
                <a:chOff x="1509664" y="1905000"/>
                <a:chExt cx="6571997" cy="4471555"/>
              </a:xfrm>
            </p:grpSpPr>
            <p:cxnSp>
              <p:nvCxnSpPr>
                <p:cNvPr id="332" name="Straight Arrow Connector 15"/>
                <p:cNvCxnSpPr/>
                <p:nvPr/>
              </p:nvCxnSpPr>
              <p:spPr>
                <a:xfrm>
                  <a:off x="1524000" y="5638800"/>
                  <a:ext cx="6248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Arrow Connector 16"/>
                <p:cNvCxnSpPr/>
                <p:nvPr/>
              </p:nvCxnSpPr>
              <p:spPr>
                <a:xfrm flipV="1">
                  <a:off x="1524000" y="1905000"/>
                  <a:ext cx="0" cy="3733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Freeform 17"/>
                <p:cNvSpPr/>
                <p:nvPr/>
              </p:nvSpPr>
              <p:spPr>
                <a:xfrm>
                  <a:off x="1528482" y="2521322"/>
                  <a:ext cx="5162782" cy="2836187"/>
                </a:xfrm>
                <a:custGeom>
                  <a:avLst/>
                  <a:gdLst>
                    <a:gd name="connsiteX0" fmla="*/ 0 w 5918200"/>
                    <a:gd name="connsiteY0" fmla="*/ 1095188 h 3869765"/>
                    <a:gd name="connsiteX1" fmla="*/ 1013012 w 5918200"/>
                    <a:gd name="connsiteY1" fmla="*/ 2457823 h 3869765"/>
                    <a:gd name="connsiteX2" fmla="*/ 1649506 w 5918200"/>
                    <a:gd name="connsiteY2" fmla="*/ 1875117 h 3869765"/>
                    <a:gd name="connsiteX3" fmla="*/ 2286000 w 5918200"/>
                    <a:gd name="connsiteY3" fmla="*/ 2834341 h 3869765"/>
                    <a:gd name="connsiteX4" fmla="*/ 3065929 w 5918200"/>
                    <a:gd name="connsiteY4" fmla="*/ 1606176 h 3869765"/>
                    <a:gd name="connsiteX5" fmla="*/ 3774141 w 5918200"/>
                    <a:gd name="connsiteY5" fmla="*/ 3694953 h 3869765"/>
                    <a:gd name="connsiteX6" fmla="*/ 5602941 w 5918200"/>
                    <a:gd name="connsiteY6" fmla="*/ 557306 h 3869765"/>
                    <a:gd name="connsiteX7" fmla="*/ 5665694 w 5918200"/>
                    <a:gd name="connsiteY7" fmla="*/ 351117 h 3869765"/>
                    <a:gd name="connsiteX0" fmla="*/ 0 w 6106459"/>
                    <a:gd name="connsiteY0" fmla="*/ 1070535 h 3845112"/>
                    <a:gd name="connsiteX1" fmla="*/ 1013012 w 6106459"/>
                    <a:gd name="connsiteY1" fmla="*/ 2433170 h 3845112"/>
                    <a:gd name="connsiteX2" fmla="*/ 1649506 w 6106459"/>
                    <a:gd name="connsiteY2" fmla="*/ 1850464 h 3845112"/>
                    <a:gd name="connsiteX3" fmla="*/ 2286000 w 6106459"/>
                    <a:gd name="connsiteY3" fmla="*/ 2809688 h 3845112"/>
                    <a:gd name="connsiteX4" fmla="*/ 3065929 w 6106459"/>
                    <a:gd name="connsiteY4" fmla="*/ 1581523 h 3845112"/>
                    <a:gd name="connsiteX5" fmla="*/ 3774141 w 6106459"/>
                    <a:gd name="connsiteY5" fmla="*/ 3670300 h 3845112"/>
                    <a:gd name="connsiteX6" fmla="*/ 5602941 w 6106459"/>
                    <a:gd name="connsiteY6" fmla="*/ 532653 h 3845112"/>
                    <a:gd name="connsiteX7" fmla="*/ 6096000 w 6106459"/>
                    <a:gd name="connsiteY7" fmla="*/ 474382 h 3845112"/>
                    <a:gd name="connsiteX0" fmla="*/ 0 w 5939117"/>
                    <a:gd name="connsiteY0" fmla="*/ 1108635 h 3883212"/>
                    <a:gd name="connsiteX1" fmla="*/ 1013012 w 5939117"/>
                    <a:gd name="connsiteY1" fmla="*/ 2471270 h 3883212"/>
                    <a:gd name="connsiteX2" fmla="*/ 1649506 w 5939117"/>
                    <a:gd name="connsiteY2" fmla="*/ 1888564 h 3883212"/>
                    <a:gd name="connsiteX3" fmla="*/ 2286000 w 5939117"/>
                    <a:gd name="connsiteY3" fmla="*/ 2847788 h 3883212"/>
                    <a:gd name="connsiteX4" fmla="*/ 3065929 w 5939117"/>
                    <a:gd name="connsiteY4" fmla="*/ 1619623 h 3883212"/>
                    <a:gd name="connsiteX5" fmla="*/ 3774141 w 5939117"/>
                    <a:gd name="connsiteY5" fmla="*/ 3708400 h 3883212"/>
                    <a:gd name="connsiteX6" fmla="*/ 5602941 w 5939117"/>
                    <a:gd name="connsiteY6" fmla="*/ 570753 h 3883212"/>
                    <a:gd name="connsiteX7" fmla="*/ 5791200 w 5939117"/>
                    <a:gd name="connsiteY7" fmla="*/ 283881 h 3883212"/>
                    <a:gd name="connsiteX0" fmla="*/ 0 w 5791200"/>
                    <a:gd name="connsiteY0" fmla="*/ 824754 h 3647143"/>
                    <a:gd name="connsiteX1" fmla="*/ 1013012 w 5791200"/>
                    <a:gd name="connsiteY1" fmla="*/ 2187389 h 3647143"/>
                    <a:gd name="connsiteX2" fmla="*/ 1649506 w 5791200"/>
                    <a:gd name="connsiteY2" fmla="*/ 1604683 h 3647143"/>
                    <a:gd name="connsiteX3" fmla="*/ 2286000 w 5791200"/>
                    <a:gd name="connsiteY3" fmla="*/ 2563907 h 3647143"/>
                    <a:gd name="connsiteX4" fmla="*/ 3065929 w 5791200"/>
                    <a:gd name="connsiteY4" fmla="*/ 1335742 h 3647143"/>
                    <a:gd name="connsiteX5" fmla="*/ 3774141 w 5791200"/>
                    <a:gd name="connsiteY5" fmla="*/ 3424519 h 3647143"/>
                    <a:gd name="connsiteX6" fmla="*/ 5791200 w 5791200"/>
                    <a:gd name="connsiteY6" fmla="*/ 0 h 3647143"/>
                    <a:gd name="connsiteX0" fmla="*/ 0 w 5638800"/>
                    <a:gd name="connsiteY0" fmla="*/ 443754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8993"/>
                    <a:gd name="connsiteX1" fmla="*/ 1013012 w 5638800"/>
                    <a:gd name="connsiteY1" fmla="*/ 1806389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595718 w 5638800"/>
                    <a:gd name="connsiteY2" fmla="*/ 1364878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2782" h="2836187">
                      <a:moveTo>
                        <a:pt x="0" y="0"/>
                      </a:moveTo>
                      <a:cubicBezTo>
                        <a:pt x="369047" y="616323"/>
                        <a:pt x="572247" y="1336863"/>
                        <a:pt x="838200" y="1526243"/>
                      </a:cubicBezTo>
                      <a:cubicBezTo>
                        <a:pt x="1104153" y="1715623"/>
                        <a:pt x="1354418" y="1064934"/>
                        <a:pt x="1595718" y="1136278"/>
                      </a:cubicBezTo>
                      <a:cubicBezTo>
                        <a:pt x="1837018" y="1207622"/>
                        <a:pt x="2069353" y="2016313"/>
                        <a:pt x="2286000" y="1954307"/>
                      </a:cubicBezTo>
                      <a:cubicBezTo>
                        <a:pt x="2502647" y="1892301"/>
                        <a:pt x="2647576" y="620808"/>
                        <a:pt x="2895600" y="764243"/>
                      </a:cubicBezTo>
                      <a:cubicBezTo>
                        <a:pt x="3143624" y="907678"/>
                        <a:pt x="3396277" y="2836187"/>
                        <a:pt x="3774141" y="2814919"/>
                      </a:cubicBezTo>
                      <a:cubicBezTo>
                        <a:pt x="4152005" y="2793651"/>
                        <a:pt x="4863586" y="1390414"/>
                        <a:pt x="5162782" y="636632"/>
                      </a:cubicBezTo>
                    </a:path>
                  </a:pathLst>
                </a:cu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 sz="4800"/>
                </a:p>
              </p:txBody>
            </p:sp>
            <p:cxnSp>
              <p:nvCxnSpPr>
                <p:cNvPr id="335" name="Straight Connector 18"/>
                <p:cNvCxnSpPr/>
                <p:nvPr/>
              </p:nvCxnSpPr>
              <p:spPr>
                <a:xfrm flipV="1">
                  <a:off x="1828800" y="3124200"/>
                  <a:ext cx="0" cy="251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6" name="TextBox 335"/>
                <p:cNvSpPr txBox="1"/>
                <p:nvPr/>
              </p:nvSpPr>
              <p:spPr>
                <a:xfrm>
                  <a:off x="6224168" y="5051286"/>
                  <a:ext cx="1857493" cy="455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600" dirty="0" smtClean="0"/>
                    <a:t>solution space</a:t>
                  </a:r>
                </a:p>
              </p:txBody>
            </p:sp>
            <p:grpSp>
              <p:nvGrpSpPr>
                <p:cNvPr id="337" name="Group 77"/>
                <p:cNvGrpSpPr/>
                <p:nvPr/>
              </p:nvGrpSpPr>
              <p:grpSpPr>
                <a:xfrm>
                  <a:off x="3145724" y="5511189"/>
                  <a:ext cx="229487" cy="230705"/>
                  <a:chOff x="1155560" y="3879612"/>
                  <a:chExt cx="229487" cy="230705"/>
                </a:xfrm>
              </p:grpSpPr>
              <p:cxnSp>
                <p:nvCxnSpPr>
                  <p:cNvPr id="345" name="Straight Connector 52"/>
                  <p:cNvCxnSpPr/>
                  <p:nvPr/>
                </p:nvCxnSpPr>
                <p:spPr>
                  <a:xfrm>
                    <a:off x="1155560" y="3879612"/>
                    <a:ext cx="228600" cy="2286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53"/>
                  <p:cNvCxnSpPr/>
                  <p:nvPr/>
                </p:nvCxnSpPr>
                <p:spPr>
                  <a:xfrm flipV="1">
                    <a:off x="1156447" y="3881717"/>
                    <a:ext cx="228600" cy="2286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8" name="Freeform 22"/>
                <p:cNvSpPr/>
                <p:nvPr/>
              </p:nvSpPr>
              <p:spPr>
                <a:xfrm>
                  <a:off x="1509664" y="2057400"/>
                  <a:ext cx="4586336" cy="1591982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4572000"/>
                    <a:gd name="connsiteY0" fmla="*/ 228602 h 1562101"/>
                    <a:gd name="connsiteX1" fmla="*/ 1219200 w 4572000"/>
                    <a:gd name="connsiteY1" fmla="*/ 1524001 h 1562101"/>
                    <a:gd name="connsiteX2" fmla="*/ 4572000 w 4572000"/>
                    <a:gd name="connsiteY2" fmla="*/ 0 h 1562101"/>
                    <a:gd name="connsiteX0" fmla="*/ 0 w 4572000"/>
                    <a:gd name="connsiteY0" fmla="*/ 228602 h 1562100"/>
                    <a:gd name="connsiteX1" fmla="*/ 1814464 w 4572000"/>
                    <a:gd name="connsiteY1" fmla="*/ 1524000 h 1562100"/>
                    <a:gd name="connsiteX2" fmla="*/ 4572000 w 4572000"/>
                    <a:gd name="connsiteY2" fmla="*/ 0 h 1562100"/>
                    <a:gd name="connsiteX0" fmla="*/ 0 w 4572000"/>
                    <a:gd name="connsiteY0" fmla="*/ 228602 h 1686859"/>
                    <a:gd name="connsiteX1" fmla="*/ 465276 w 4572000"/>
                    <a:gd name="connsiteY1" fmla="*/ 977153 h 1686859"/>
                    <a:gd name="connsiteX2" fmla="*/ 1814464 w 4572000"/>
                    <a:gd name="connsiteY2" fmla="*/ 1524000 h 1686859"/>
                    <a:gd name="connsiteX3" fmla="*/ 4572000 w 4572000"/>
                    <a:gd name="connsiteY3" fmla="*/ 0 h 1686859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18876"/>
                    <a:gd name="connsiteX1" fmla="*/ 335288 w 4572000"/>
                    <a:gd name="connsiteY1" fmla="*/ 1026459 h 1618876"/>
                    <a:gd name="connsiteX2" fmla="*/ 2119264 w 4572000"/>
                    <a:gd name="connsiteY2" fmla="*/ 1447800 h 1618876"/>
                    <a:gd name="connsiteX3" fmla="*/ 4572000 w 4572000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596464"/>
                    <a:gd name="connsiteX1" fmla="*/ 349624 w 4586336"/>
                    <a:gd name="connsiteY1" fmla="*/ 1026459 h 1596464"/>
                    <a:gd name="connsiteX2" fmla="*/ 2133600 w 4586336"/>
                    <a:gd name="connsiteY2" fmla="*/ 1447800 h 1596464"/>
                    <a:gd name="connsiteX3" fmla="*/ 4586336 w 4586336"/>
                    <a:gd name="connsiteY3" fmla="*/ 0 h 1596464"/>
                    <a:gd name="connsiteX0" fmla="*/ 0 w 4586336"/>
                    <a:gd name="connsiteY0" fmla="*/ 0 h 1556123"/>
                    <a:gd name="connsiteX1" fmla="*/ 349624 w 4586336"/>
                    <a:gd name="connsiteY1" fmla="*/ 1026459 h 1556123"/>
                    <a:gd name="connsiteX2" fmla="*/ 2133600 w 4586336"/>
                    <a:gd name="connsiteY2" fmla="*/ 1447800 h 1556123"/>
                    <a:gd name="connsiteX3" fmla="*/ 4586336 w 4586336"/>
                    <a:gd name="connsiteY3" fmla="*/ 0 h 1556123"/>
                    <a:gd name="connsiteX0" fmla="*/ 0 w 4586336"/>
                    <a:gd name="connsiteY0" fmla="*/ 0 h 1636806"/>
                    <a:gd name="connsiteX1" fmla="*/ 349624 w 4586336"/>
                    <a:gd name="connsiteY1" fmla="*/ 1026459 h 1636806"/>
                    <a:gd name="connsiteX2" fmla="*/ 2133600 w 4586336"/>
                    <a:gd name="connsiteY2" fmla="*/ 1447800 h 1636806"/>
                    <a:gd name="connsiteX3" fmla="*/ 4586336 w 4586336"/>
                    <a:gd name="connsiteY3" fmla="*/ 0 h 1636806"/>
                    <a:gd name="connsiteX0" fmla="*/ 0 w 4586336"/>
                    <a:gd name="connsiteY0" fmla="*/ 0 h 1591982"/>
                    <a:gd name="connsiteX1" fmla="*/ 349624 w 4586336"/>
                    <a:gd name="connsiteY1" fmla="*/ 1026459 h 1591982"/>
                    <a:gd name="connsiteX2" fmla="*/ 2133600 w 4586336"/>
                    <a:gd name="connsiteY2" fmla="*/ 1447800 h 1591982"/>
                    <a:gd name="connsiteX3" fmla="*/ 4586336 w 4586336"/>
                    <a:gd name="connsiteY3" fmla="*/ 0 h 1591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6336" h="1591982">
                      <a:moveTo>
                        <a:pt x="0" y="0"/>
                      </a:moveTo>
                      <a:cubicBezTo>
                        <a:pt x="95475" y="362324"/>
                        <a:pt x="145824" y="729876"/>
                        <a:pt x="349624" y="1026459"/>
                      </a:cubicBezTo>
                      <a:cubicBezTo>
                        <a:pt x="553423" y="1591982"/>
                        <a:pt x="1759175" y="1556123"/>
                        <a:pt x="2133600" y="1447800"/>
                      </a:cubicBezTo>
                      <a:cubicBezTo>
                        <a:pt x="2839719" y="1276724"/>
                        <a:pt x="4046960" y="316753"/>
                        <a:pt x="4586336" y="0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 sz="4800"/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7543802" y="5638802"/>
                  <a:ext cx="466316" cy="7040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800" i="1" dirty="0" smtClean="0"/>
                    <a:t>S</a:t>
                  </a:r>
                  <a:endParaRPr lang="en-CA" sz="2800" i="1" dirty="0"/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1534085" y="5627592"/>
                  <a:ext cx="584942" cy="7040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800" b="1" i="1" dirty="0" smtClean="0"/>
                    <a:t>S</a:t>
                  </a:r>
                  <a:r>
                    <a:rPr lang="en-CA" sz="2800" b="1" i="1" baseline="-25000" dirty="0" smtClean="0"/>
                    <a:t>t</a:t>
                  </a:r>
                  <a:endParaRPr lang="en-CA" sz="2800" b="1" i="1" dirty="0"/>
                </a:p>
              </p:txBody>
            </p:sp>
            <p:grpSp>
              <p:nvGrpSpPr>
                <p:cNvPr id="341" name="Group 98"/>
                <p:cNvGrpSpPr/>
                <p:nvPr/>
              </p:nvGrpSpPr>
              <p:grpSpPr>
                <a:xfrm>
                  <a:off x="2043064" y="3581400"/>
                  <a:ext cx="1220089" cy="2388769"/>
                  <a:chOff x="2043064" y="3581400"/>
                  <a:chExt cx="1220089" cy="2388769"/>
                </a:xfrm>
              </p:grpSpPr>
              <p:cxnSp>
                <p:nvCxnSpPr>
                  <p:cNvPr id="343" name="Straight Connector 34"/>
                  <p:cNvCxnSpPr/>
                  <p:nvPr/>
                </p:nvCxnSpPr>
                <p:spPr>
                  <a:xfrm flipV="1">
                    <a:off x="3263153" y="3581400"/>
                    <a:ext cx="0" cy="20574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Arrow Connector 35"/>
                  <p:cNvCxnSpPr/>
                  <p:nvPr/>
                </p:nvCxnSpPr>
                <p:spPr>
                  <a:xfrm flipV="1">
                    <a:off x="2043064" y="5965686"/>
                    <a:ext cx="990600" cy="4483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2" name="TextBox 341"/>
                <p:cNvSpPr txBox="1"/>
                <p:nvPr/>
              </p:nvSpPr>
              <p:spPr>
                <a:xfrm>
                  <a:off x="3109863" y="5672554"/>
                  <a:ext cx="908472" cy="704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800" b="1" i="1" dirty="0" smtClean="0">
                      <a:solidFill>
                        <a:srgbClr val="FF0000"/>
                      </a:solidFill>
                    </a:rPr>
                    <a:t>S</a:t>
                  </a:r>
                  <a:r>
                    <a:rPr lang="en-CA" sz="2800" b="1" i="1" baseline="-25000" dirty="0" smtClean="0">
                      <a:solidFill>
                        <a:srgbClr val="FF0000"/>
                      </a:solidFill>
                    </a:rPr>
                    <a:t>t+1</a:t>
                  </a:r>
                  <a:endParaRPr lang="en-CA" sz="2800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30" name="TextBox 329"/>
              <p:cNvSpPr txBox="1"/>
              <p:nvPr/>
            </p:nvSpPr>
            <p:spPr>
              <a:xfrm>
                <a:off x="6560780" y="1000780"/>
                <a:ext cx="1134426" cy="70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i="1" baseline="-25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618506" y="1088886"/>
                <a:ext cx="1009845" cy="70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/>
                  <a:t>E</a:t>
                </a:r>
                <a:r>
                  <a:rPr lang="en-US" sz="2800" b="1" dirty="0" smtClean="0"/>
                  <a:t>(</a:t>
                </a:r>
                <a:r>
                  <a:rPr lang="en-US" sz="2800" b="1" i="1" dirty="0" smtClean="0"/>
                  <a:t>S</a:t>
                </a:r>
                <a:r>
                  <a:rPr lang="en-US" sz="2800" b="1" dirty="0" smtClean="0"/>
                  <a:t>)</a:t>
                </a:r>
                <a:endParaRPr lang="en-US" sz="2800" b="1" dirty="0"/>
              </a:p>
            </p:txBody>
          </p:sp>
        </p:grpSp>
        <p:cxnSp>
          <p:nvCxnSpPr>
            <p:cNvPr id="324" name="Straight Connector 5"/>
            <p:cNvCxnSpPr/>
            <p:nvPr/>
          </p:nvCxnSpPr>
          <p:spPr>
            <a:xfrm>
              <a:off x="1752600" y="2514600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/>
            <p:cNvSpPr txBox="1"/>
            <p:nvPr/>
          </p:nvSpPr>
          <p:spPr>
            <a:xfrm>
              <a:off x="466107" y="2045732"/>
              <a:ext cx="1102590" cy="704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2800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sz="2800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6" name="Oval 11"/>
            <p:cNvSpPr/>
            <p:nvPr/>
          </p:nvSpPr>
          <p:spPr>
            <a:xfrm>
              <a:off x="2034990" y="503816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cxnSp>
          <p:nvCxnSpPr>
            <p:cNvPr id="327" name="Straight Connector 26"/>
            <p:cNvCxnSpPr/>
            <p:nvPr/>
          </p:nvCxnSpPr>
          <p:spPr>
            <a:xfrm>
              <a:off x="1766045" y="3202501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TextBox 327"/>
            <p:cNvSpPr txBox="1"/>
            <p:nvPr/>
          </p:nvSpPr>
          <p:spPr>
            <a:xfrm>
              <a:off x="274458" y="2731531"/>
              <a:ext cx="1426121" cy="704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2800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sz="2800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t+1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47" name="矩形 184"/>
          <p:cNvSpPr/>
          <p:nvPr/>
        </p:nvSpPr>
        <p:spPr>
          <a:xfrm>
            <a:off x="39143118" y="11311182"/>
            <a:ext cx="10554144" cy="3431703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/>
              <a:t> bound optimization for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cs typeface="Times New Roman" panose="02020603050405020304" pitchFamily="18" charset="0"/>
              </a:rPr>
              <a:t>unary bound for </a:t>
            </a:r>
            <a:r>
              <a:rPr lang="en-US" sz="5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kernel k-means</a:t>
            </a:r>
            <a:r>
              <a:rPr lang="en-US" sz="4400" baseline="30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[4]</a:t>
            </a:r>
            <a:endParaRPr lang="en-US" sz="4400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cs typeface="Times New Roman" panose="02020603050405020304" pitchFamily="18" charset="0"/>
              </a:rPr>
              <a:t>minimize bound with graph cuts</a:t>
            </a:r>
          </a:p>
          <a:p>
            <a:r>
              <a:rPr lang="en-US" sz="5400" dirty="0" smtClean="0"/>
              <a:t>     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34091269" y="22334712"/>
            <a:ext cx="672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Figure 1: Robustness to regularization weight</a:t>
            </a:r>
            <a:endParaRPr lang="en-CA" sz="2800" dirty="0"/>
          </a:p>
        </p:txBody>
      </p:sp>
      <p:cxnSp>
        <p:nvCxnSpPr>
          <p:cNvPr id="356" name="Straight Connector 355"/>
          <p:cNvCxnSpPr/>
          <p:nvPr/>
        </p:nvCxnSpPr>
        <p:spPr>
          <a:xfrm flipH="1">
            <a:off x="44639950" y="23079809"/>
            <a:ext cx="32300" cy="49829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9" name="TextBox 358"/>
          <p:cNvSpPr txBox="1"/>
          <p:nvPr/>
        </p:nvSpPr>
        <p:spPr>
          <a:xfrm>
            <a:off x="41906468" y="22334712"/>
            <a:ext cx="662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Figure 2: sample results on GrabCut dataset </a:t>
            </a:r>
            <a:endParaRPr lang="en-CA" sz="2800" dirty="0"/>
          </a:p>
        </p:txBody>
      </p:sp>
      <p:sp>
        <p:nvSpPr>
          <p:cNvPr id="368" name="TextBox 367"/>
          <p:cNvSpPr txBox="1"/>
          <p:nvPr/>
        </p:nvSpPr>
        <p:spPr>
          <a:xfrm>
            <a:off x="45146644" y="27017028"/>
            <a:ext cx="4060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Figure 3: Average error on </a:t>
            </a:r>
            <a:endParaRPr lang="en-CA" sz="2800" dirty="0"/>
          </a:p>
          <a:p>
            <a:pPr algn="ctr"/>
            <a:r>
              <a:rPr lang="en-CA" sz="2800" dirty="0" smtClean="0"/>
              <a:t>GrabCut dataset</a:t>
            </a:r>
            <a:endParaRPr lang="en-CA" sz="2800" dirty="0"/>
          </a:p>
        </p:txBody>
      </p:sp>
      <p:grpSp>
        <p:nvGrpSpPr>
          <p:cNvPr id="372" name="Group 371"/>
          <p:cNvGrpSpPr/>
          <p:nvPr/>
        </p:nvGrpSpPr>
        <p:grpSpPr>
          <a:xfrm>
            <a:off x="41040626" y="16436363"/>
            <a:ext cx="7775127" cy="5823444"/>
            <a:chOff x="468784" y="201025"/>
            <a:chExt cx="6854880" cy="5134194"/>
          </a:xfrm>
        </p:grpSpPr>
        <p:pic>
          <p:nvPicPr>
            <p:cNvPr id="373" name="Picture 2" descr="C:\Home\meng\kernel\resultscompare\hist\24077_hist_16_s84.bmp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199900" y="1981200"/>
              <a:ext cx="1620000" cy="1081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4" name="Picture 3" descr="C:\Home\meng\kernel\resultscompare\kernel\24077_kernel_0.15_s7.5.bmp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3935635" y="1981200"/>
              <a:ext cx="1620000" cy="1081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5" name="Picture 4" descr="C:\Home\meng\kernel\resultscompare\adpkernel\24077_adpkernel_70_s0.19_zeroone.bmp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5703664" y="1981200"/>
              <a:ext cx="1620000" cy="1081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6" name="Picture 8" descr="C:\Home\meng\kernel\resultscompare\hist\bush_hist_16_s84.bmp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2199900" y="3174000"/>
              <a:ext cx="1620000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7" name="Picture 9" descr="C:\Home\meng\kernel\resultscompare\adpkernel\bush_adpkernel_70_s0.19_zeroone.bmp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5703664" y="3174000"/>
              <a:ext cx="1620000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8" name="Picture 10" descr="C:\Home\meng\kernel\resultscompare\kernel\bush_kernel_0.15_s7.5.bmp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3935635" y="3174000"/>
              <a:ext cx="1620000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82" name="Picture 14" descr="C:\Home\meng\kernel\resultscompare\hist\banana3_hist_16_s84.bmp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2199900" y="676983"/>
              <a:ext cx="1620000" cy="121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83" name="Picture 15" descr="C:\Home\meng\kernel\resultscompare\kernel\banana3_kernel_0.15_s7.5.bmp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3935635" y="676983"/>
              <a:ext cx="1620000" cy="121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84" name="Picture 16" descr="C:\Home\meng\kernel\resultscompare\adpkernel\banana3_adpkernel_70_s0.19_zeroone.bmp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5703664" y="676983"/>
              <a:ext cx="1620000" cy="121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85" name="TextBox 384"/>
            <p:cNvSpPr txBox="1"/>
            <p:nvPr/>
          </p:nvSpPr>
          <p:spPr>
            <a:xfrm>
              <a:off x="2375286" y="231988"/>
              <a:ext cx="1224745" cy="46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err="1" smtClean="0"/>
                <a:t>GrabCut</a:t>
              </a:r>
              <a:endParaRPr lang="en-CA" sz="2800" dirty="0" smtClean="0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4289245" y="201025"/>
              <a:ext cx="787477" cy="46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rgbClr val="0000FF"/>
                  </a:solidFill>
                </a:rPr>
                <a:t>KKM</a:t>
              </a: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926670" y="201025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err="1" smtClean="0">
                  <a:solidFill>
                    <a:srgbClr val="0000FF"/>
                  </a:solidFill>
                </a:rPr>
                <a:t>aKKM</a:t>
              </a:r>
              <a:endParaRPr lang="en-CA" sz="2800" b="1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88" name="Picture 17" descr="J:\Images\banana3groundTruthGTFP0.24467.tif"/>
            <p:cNvPicPr>
              <a:picLocks noChangeAspect="1" noChangeArrowheads="1"/>
            </p:cNvPicPr>
            <p:nvPr/>
          </p:nvPicPr>
          <p:blipFill>
            <a:blip r:embed="rId63" cstate="print"/>
            <a:srcRect l="12930" t="9447" r="9487" b="13005"/>
            <a:stretch>
              <a:fillRect/>
            </a:stretch>
          </p:blipFill>
          <p:spPr bwMode="auto">
            <a:xfrm>
              <a:off x="515628" y="676983"/>
              <a:ext cx="1620000" cy="1214461"/>
            </a:xfrm>
            <a:prstGeom prst="rect">
              <a:avLst/>
            </a:prstGeom>
            <a:noFill/>
          </p:spPr>
        </p:pic>
        <p:pic>
          <p:nvPicPr>
            <p:cNvPr id="389" name="Picture 18" descr="J:\Images\24077groundTruthGTFP0.26187.tif"/>
            <p:cNvPicPr>
              <a:picLocks noChangeAspect="1" noChangeArrowheads="1"/>
            </p:cNvPicPr>
            <p:nvPr/>
          </p:nvPicPr>
          <p:blipFill>
            <a:blip r:embed="rId64" cstate="print"/>
            <a:srcRect l="13017" t="14222" r="9711" b="17183"/>
            <a:stretch>
              <a:fillRect/>
            </a:stretch>
          </p:blipFill>
          <p:spPr bwMode="auto">
            <a:xfrm>
              <a:off x="515628" y="1981200"/>
              <a:ext cx="1620000" cy="1078556"/>
            </a:xfrm>
            <a:prstGeom prst="rect">
              <a:avLst/>
            </a:prstGeom>
            <a:noFill/>
          </p:spPr>
        </p:pic>
        <p:pic>
          <p:nvPicPr>
            <p:cNvPr id="390" name="Picture 19" descr="J:\Images\bushgroundTruthGTFP0.17623.tif"/>
            <p:cNvPicPr>
              <a:picLocks noChangeAspect="1" noChangeArrowheads="1"/>
            </p:cNvPicPr>
            <p:nvPr/>
          </p:nvPicPr>
          <p:blipFill>
            <a:blip r:embed="rId65" cstate="print"/>
            <a:srcRect l="28710" t="7450" r="25526" b="11145"/>
            <a:stretch>
              <a:fillRect/>
            </a:stretch>
          </p:blipFill>
          <p:spPr bwMode="auto">
            <a:xfrm>
              <a:off x="515628" y="3174000"/>
              <a:ext cx="1620000" cy="2161219"/>
            </a:xfrm>
            <a:prstGeom prst="rect">
              <a:avLst/>
            </a:prstGeom>
            <a:noFill/>
          </p:spPr>
        </p:pic>
        <p:sp>
          <p:nvSpPr>
            <p:cNvPr id="392" name="TextBox 391"/>
            <p:cNvSpPr txBox="1"/>
            <p:nvPr/>
          </p:nvSpPr>
          <p:spPr>
            <a:xfrm>
              <a:off x="468784" y="231988"/>
              <a:ext cx="1613621" cy="46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Box and GT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13821845" y="29975617"/>
            <a:ext cx="17776555" cy="5955817"/>
            <a:chOff x="-686315" y="892104"/>
            <a:chExt cx="10095734" cy="3382452"/>
          </a:xfrm>
        </p:grpSpPr>
        <p:sp>
          <p:nvSpPr>
            <p:cNvPr id="241" name="Oval 240"/>
            <p:cNvSpPr/>
            <p:nvPr/>
          </p:nvSpPr>
          <p:spPr>
            <a:xfrm>
              <a:off x="2386849" y="1383529"/>
              <a:ext cx="2274107" cy="23753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6" name="Oval 245"/>
            <p:cNvSpPr/>
            <p:nvPr/>
          </p:nvSpPr>
          <p:spPr>
            <a:xfrm>
              <a:off x="4508554" y="938255"/>
              <a:ext cx="4900865" cy="31857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8" name="Oval 247"/>
            <p:cNvSpPr/>
            <p:nvPr/>
          </p:nvSpPr>
          <p:spPr>
            <a:xfrm>
              <a:off x="-686315" y="954158"/>
              <a:ext cx="5347270" cy="319845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383444" y="970719"/>
              <a:ext cx="3009899" cy="92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070C0"/>
                  </a:solidFill>
                </a:rPr>
                <a:t>pKM</a:t>
              </a:r>
              <a:endParaRPr lang="en-US" sz="32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sz="4400" b="1" dirty="0" smtClean="0">
                  <a:solidFill>
                    <a:srgbClr val="0070C0"/>
                  </a:solidFill>
                </a:rPr>
                <a:t>Probabilistic K-means</a:t>
              </a:r>
              <a:endParaRPr lang="en-US" sz="4400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0070C0"/>
                  </a:solidFill>
                </a:rPr>
                <a:t>(ML model fitting)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617650" y="970719"/>
              <a:ext cx="3004959" cy="92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KM</a:t>
              </a:r>
              <a:endParaRPr lang="en-US" sz="32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4400" b="1" dirty="0" smtClean="0">
                  <a:solidFill>
                    <a:srgbClr val="FF0000"/>
                  </a:solidFill>
                </a:rPr>
                <a:t>kernel K-means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(average distortion AD or association AA)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854063" y="892104"/>
              <a:ext cx="1455886" cy="332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basic K-means</a:t>
              </a:r>
              <a:endParaRPr lang="en-CA" sz="3200" dirty="0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3325798" y="3325428"/>
              <a:ext cx="2573406" cy="181100"/>
              <a:chOff x="3293994" y="4432461"/>
              <a:chExt cx="2573406" cy="218088"/>
            </a:xfrm>
          </p:grpSpPr>
          <p:sp>
            <p:nvSpPr>
              <p:cNvPr id="348" name="Freeform 347"/>
              <p:cNvSpPr/>
              <p:nvPr/>
            </p:nvSpPr>
            <p:spPr>
              <a:xfrm>
                <a:off x="3314699" y="4448174"/>
                <a:ext cx="2486025" cy="202375"/>
              </a:xfrm>
              <a:custGeom>
                <a:avLst/>
                <a:gdLst>
                  <a:gd name="connsiteX0" fmla="*/ 0 w 1847850"/>
                  <a:gd name="connsiteY0" fmla="*/ 0 h 501650"/>
                  <a:gd name="connsiteX1" fmla="*/ 866775 w 1847850"/>
                  <a:gd name="connsiteY1" fmla="*/ 495300 h 501650"/>
                  <a:gd name="connsiteX2" fmla="*/ 1847850 w 1847850"/>
                  <a:gd name="connsiteY2" fmla="*/ 3810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7850" h="501650">
                    <a:moveTo>
                      <a:pt x="0" y="0"/>
                    </a:moveTo>
                    <a:cubicBezTo>
                      <a:pt x="279400" y="244475"/>
                      <a:pt x="558800" y="488950"/>
                      <a:pt x="866775" y="495300"/>
                    </a:cubicBezTo>
                    <a:cubicBezTo>
                      <a:pt x="1174750" y="501650"/>
                      <a:pt x="1511300" y="269875"/>
                      <a:pt x="1847850" y="38100"/>
                    </a:cubicBezTo>
                  </a:path>
                </a:pathLst>
              </a:custGeom>
              <a:ln w="6350"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3293994" y="4432461"/>
                <a:ext cx="57150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5810250" y="4444446"/>
                <a:ext cx="57150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53" name="Picture 25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6" cstate="print"/>
            <a:stretch>
              <a:fillRect/>
            </a:stretch>
          </p:blipFill>
          <p:spPr>
            <a:xfrm>
              <a:off x="4788584" y="3625492"/>
              <a:ext cx="205164" cy="188910"/>
            </a:xfrm>
            <a:prstGeom prst="rect">
              <a:avLst/>
            </a:prstGeom>
          </p:spPr>
        </p:pic>
        <p:sp>
          <p:nvSpPr>
            <p:cNvPr id="256" name="TextBox 255"/>
            <p:cNvSpPr txBox="1"/>
            <p:nvPr/>
          </p:nvSpPr>
          <p:spPr>
            <a:xfrm>
              <a:off x="3865564" y="3588448"/>
              <a:ext cx="1007796" cy="262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p.s.d</a:t>
              </a:r>
              <a:r>
                <a:rPr lang="en-US" sz="2400" dirty="0" smtClean="0"/>
                <a:t>. kernel 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2614445" y="1824125"/>
              <a:ext cx="1505629" cy="66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</a:rPr>
                <a:t>weak</a:t>
              </a:r>
            </a:p>
            <a:p>
              <a:pPr algn="ctr"/>
              <a:r>
                <a:rPr lang="en-US" sz="2800" b="1" dirty="0" smtClean="0">
                  <a:solidFill>
                    <a:srgbClr val="0070C0"/>
                  </a:solidFill>
                </a:rPr>
                <a:t>kernel clustering</a:t>
              </a:r>
            </a:p>
            <a:p>
              <a:pPr algn="ctr"/>
              <a:r>
                <a:rPr lang="en-US" sz="1400" dirty="0" smtClean="0">
                  <a:solidFill>
                    <a:srgbClr val="0070C0"/>
                  </a:solidFill>
                </a:rPr>
                <a:t>(unary) </a:t>
              </a:r>
              <a:r>
                <a:rPr lang="en-US" sz="1400" dirty="0" err="1" smtClean="0">
                  <a:solidFill>
                    <a:srgbClr val="0070C0"/>
                  </a:solidFill>
                </a:rPr>
                <a:t>Hilbertian</a:t>
              </a:r>
              <a:r>
                <a:rPr lang="en-US" sz="1400" dirty="0" smtClean="0">
                  <a:solidFill>
                    <a:srgbClr val="0070C0"/>
                  </a:solidFill>
                </a:rPr>
                <a:t> distortion</a:t>
              </a:r>
              <a:endParaRPr lang="en-CA" sz="1400" dirty="0">
                <a:solidFill>
                  <a:srgbClr val="0070C0"/>
                </a:solidFill>
              </a:endParaRPr>
            </a:p>
          </p:txBody>
        </p:sp>
        <p:pic>
          <p:nvPicPr>
            <p:cNvPr id="260" name="Picture 259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7" cstate="print"/>
            <a:stretch>
              <a:fillRect/>
            </a:stretch>
          </p:blipFill>
          <p:spPr>
            <a:xfrm>
              <a:off x="937661" y="3763267"/>
              <a:ext cx="1993369" cy="195636"/>
            </a:xfrm>
            <a:prstGeom prst="rect">
              <a:avLst/>
            </a:prstGeom>
          </p:spPr>
        </p:pic>
        <p:sp>
          <p:nvSpPr>
            <p:cNvPr id="261" name="Oval 260"/>
            <p:cNvSpPr/>
            <p:nvPr/>
          </p:nvSpPr>
          <p:spPr>
            <a:xfrm>
              <a:off x="6744147" y="3040648"/>
              <a:ext cx="5715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5923168" y="2776855"/>
              <a:ext cx="1660031" cy="332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Normalized Cuts</a:t>
              </a:r>
              <a:endParaRPr lang="en-CA" sz="3200" dirty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2391152" y="2638623"/>
              <a:ext cx="936056" cy="5069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70C0"/>
                  </a:solidFill>
                </a:rPr>
                <a:t>K-modes</a:t>
              </a:r>
            </a:p>
            <a:p>
              <a:pPr algn="ctr"/>
              <a:r>
                <a:rPr lang="en-US" sz="2000" dirty="0" smtClean="0">
                  <a:solidFill>
                    <a:srgbClr val="0070C0"/>
                  </a:solidFill>
                </a:rPr>
                <a:t>(mean-shift)</a:t>
              </a:r>
              <a:endParaRPr lang="en-CA" sz="2000" dirty="0">
                <a:solidFill>
                  <a:srgbClr val="0070C0"/>
                </a:solidFill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295110" y="2440688"/>
              <a:ext cx="57150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-161591" y="2807107"/>
              <a:ext cx="1268675" cy="332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70C0"/>
                  </a:solidFill>
                </a:rPr>
                <a:t>GMM fitting</a:t>
              </a:r>
              <a:endParaRPr lang="en-CA" sz="2000" dirty="0">
                <a:solidFill>
                  <a:srgbClr val="0070C0"/>
                </a:solidFill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784404" y="2598700"/>
              <a:ext cx="57150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974636" y="2334044"/>
              <a:ext cx="1671393" cy="332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70C0"/>
                  </a:solidFill>
                </a:rPr>
                <a:t>histogram fitting</a:t>
              </a:r>
              <a:endParaRPr lang="en-CA" sz="2000" dirty="0">
                <a:solidFill>
                  <a:srgbClr val="0070C0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456454" y="3072009"/>
              <a:ext cx="57150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-434385" y="2109400"/>
              <a:ext cx="1480285" cy="29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</a:rPr>
                <a:t>geometric fitting</a:t>
              </a:r>
              <a:endParaRPr lang="en-CA" sz="1800" dirty="0">
                <a:solidFill>
                  <a:srgbClr val="0070C0"/>
                </a:solidFill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1718119" y="3082347"/>
              <a:ext cx="57150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1127852" y="2853850"/>
              <a:ext cx="1255311" cy="29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</a:rPr>
                <a:t>gamma fitting</a:t>
              </a:r>
              <a:endParaRPr lang="en-CA" sz="1800" dirty="0">
                <a:solidFill>
                  <a:srgbClr val="0070C0"/>
                </a:solidFill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102053" y="2258858"/>
              <a:ext cx="1262703" cy="47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Gaussian kernel 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K-means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3283668" y="2756281"/>
              <a:ext cx="2241331" cy="417461"/>
            </a:xfrm>
            <a:custGeom>
              <a:avLst/>
              <a:gdLst>
                <a:gd name="connsiteX0" fmla="*/ 0 w 1847850"/>
                <a:gd name="connsiteY0" fmla="*/ 0 h 501650"/>
                <a:gd name="connsiteX1" fmla="*/ 866775 w 1847850"/>
                <a:gd name="connsiteY1" fmla="*/ 495300 h 501650"/>
                <a:gd name="connsiteX2" fmla="*/ 1847850 w 1847850"/>
                <a:gd name="connsiteY2" fmla="*/ 38100 h 501650"/>
                <a:gd name="connsiteX0" fmla="*/ 0 w 1847850"/>
                <a:gd name="connsiteY0" fmla="*/ 0 h 565723"/>
                <a:gd name="connsiteX1" fmla="*/ 623595 w 1847850"/>
                <a:gd name="connsiteY1" fmla="*/ 460647 h 565723"/>
                <a:gd name="connsiteX2" fmla="*/ 866775 w 1847850"/>
                <a:gd name="connsiteY2" fmla="*/ 495300 h 565723"/>
                <a:gd name="connsiteX3" fmla="*/ 1847850 w 1847850"/>
                <a:gd name="connsiteY3" fmla="*/ 38100 h 565723"/>
                <a:gd name="connsiteX0" fmla="*/ 0 w 1847850"/>
                <a:gd name="connsiteY0" fmla="*/ 0 h 496666"/>
                <a:gd name="connsiteX1" fmla="*/ 623595 w 1847850"/>
                <a:gd name="connsiteY1" fmla="*/ 460647 h 496666"/>
                <a:gd name="connsiteX2" fmla="*/ 1335902 w 1847850"/>
                <a:gd name="connsiteY2" fmla="*/ 216121 h 496666"/>
                <a:gd name="connsiteX3" fmla="*/ 1847850 w 1847850"/>
                <a:gd name="connsiteY3" fmla="*/ 38100 h 496666"/>
                <a:gd name="connsiteX0" fmla="*/ 0 w 1847850"/>
                <a:gd name="connsiteY0" fmla="*/ 0 h 479220"/>
                <a:gd name="connsiteX1" fmla="*/ 623595 w 1847850"/>
                <a:gd name="connsiteY1" fmla="*/ 460647 h 479220"/>
                <a:gd name="connsiteX2" fmla="*/ 1335902 w 1847850"/>
                <a:gd name="connsiteY2" fmla="*/ 216121 h 479220"/>
                <a:gd name="connsiteX3" fmla="*/ 1847850 w 1847850"/>
                <a:gd name="connsiteY3" fmla="*/ 38100 h 479220"/>
                <a:gd name="connsiteX0" fmla="*/ 0 w 1847850"/>
                <a:gd name="connsiteY0" fmla="*/ 0 h 479220"/>
                <a:gd name="connsiteX1" fmla="*/ 623595 w 1847850"/>
                <a:gd name="connsiteY1" fmla="*/ 460647 h 479220"/>
                <a:gd name="connsiteX2" fmla="*/ 1335902 w 1847850"/>
                <a:gd name="connsiteY2" fmla="*/ 216121 h 479220"/>
                <a:gd name="connsiteX3" fmla="*/ 1847850 w 1847850"/>
                <a:gd name="connsiteY3" fmla="*/ 38100 h 479220"/>
                <a:gd name="connsiteX0" fmla="*/ 0 w 1847850"/>
                <a:gd name="connsiteY0" fmla="*/ 0 h 479220"/>
                <a:gd name="connsiteX1" fmla="*/ 623595 w 1847850"/>
                <a:gd name="connsiteY1" fmla="*/ 460647 h 479220"/>
                <a:gd name="connsiteX2" fmla="*/ 1335902 w 1847850"/>
                <a:gd name="connsiteY2" fmla="*/ 216121 h 479220"/>
                <a:gd name="connsiteX3" fmla="*/ 1847850 w 1847850"/>
                <a:gd name="connsiteY3" fmla="*/ 38100 h 479220"/>
                <a:gd name="connsiteX0" fmla="*/ 0 w 1847850"/>
                <a:gd name="connsiteY0" fmla="*/ 0 h 479220"/>
                <a:gd name="connsiteX1" fmla="*/ 623595 w 1847850"/>
                <a:gd name="connsiteY1" fmla="*/ 460647 h 479220"/>
                <a:gd name="connsiteX2" fmla="*/ 1335902 w 1847850"/>
                <a:gd name="connsiteY2" fmla="*/ 216121 h 479220"/>
                <a:gd name="connsiteX3" fmla="*/ 1847850 w 1847850"/>
                <a:gd name="connsiteY3" fmla="*/ 38100 h 479220"/>
                <a:gd name="connsiteX0" fmla="*/ 0 w 1847850"/>
                <a:gd name="connsiteY0" fmla="*/ 0 h 479220"/>
                <a:gd name="connsiteX1" fmla="*/ 623595 w 1847850"/>
                <a:gd name="connsiteY1" fmla="*/ 460647 h 479220"/>
                <a:gd name="connsiteX2" fmla="*/ 1335902 w 1847850"/>
                <a:gd name="connsiteY2" fmla="*/ 216121 h 479220"/>
                <a:gd name="connsiteX3" fmla="*/ 1847850 w 1847850"/>
                <a:gd name="connsiteY3" fmla="*/ 38100 h 479220"/>
                <a:gd name="connsiteX0" fmla="*/ 0 w 1847850"/>
                <a:gd name="connsiteY0" fmla="*/ 26750 h 505970"/>
                <a:gd name="connsiteX1" fmla="*/ 623595 w 1847850"/>
                <a:gd name="connsiteY1" fmla="*/ 487397 h 505970"/>
                <a:gd name="connsiteX2" fmla="*/ 1335902 w 1847850"/>
                <a:gd name="connsiteY2" fmla="*/ 242871 h 505970"/>
                <a:gd name="connsiteX3" fmla="*/ 1847850 w 1847850"/>
                <a:gd name="connsiteY3" fmla="*/ 64850 h 505970"/>
                <a:gd name="connsiteX0" fmla="*/ 0 w 1847850"/>
                <a:gd name="connsiteY0" fmla="*/ 26750 h 505970"/>
                <a:gd name="connsiteX1" fmla="*/ 623595 w 1847850"/>
                <a:gd name="connsiteY1" fmla="*/ 487397 h 505970"/>
                <a:gd name="connsiteX2" fmla="*/ 1176876 w 1847850"/>
                <a:gd name="connsiteY2" fmla="*/ 277769 h 505970"/>
                <a:gd name="connsiteX3" fmla="*/ 1847850 w 1847850"/>
                <a:gd name="connsiteY3" fmla="*/ 64850 h 505970"/>
                <a:gd name="connsiteX0" fmla="*/ 0 w 1847850"/>
                <a:gd name="connsiteY0" fmla="*/ 26750 h 505970"/>
                <a:gd name="connsiteX1" fmla="*/ 623595 w 1847850"/>
                <a:gd name="connsiteY1" fmla="*/ 487397 h 505970"/>
                <a:gd name="connsiteX2" fmla="*/ 1176876 w 1847850"/>
                <a:gd name="connsiteY2" fmla="*/ 277769 h 505970"/>
                <a:gd name="connsiteX3" fmla="*/ 1847850 w 1847850"/>
                <a:gd name="connsiteY3" fmla="*/ 64850 h 505970"/>
                <a:gd name="connsiteX0" fmla="*/ 0 w 1847850"/>
                <a:gd name="connsiteY0" fmla="*/ 26750 h 505970"/>
                <a:gd name="connsiteX1" fmla="*/ 623595 w 1847850"/>
                <a:gd name="connsiteY1" fmla="*/ 487397 h 505970"/>
                <a:gd name="connsiteX2" fmla="*/ 1176876 w 1847850"/>
                <a:gd name="connsiteY2" fmla="*/ 277769 h 505970"/>
                <a:gd name="connsiteX3" fmla="*/ 1847850 w 1847850"/>
                <a:gd name="connsiteY3" fmla="*/ 64850 h 505970"/>
                <a:gd name="connsiteX0" fmla="*/ 0 w 1847850"/>
                <a:gd name="connsiteY0" fmla="*/ 26750 h 453624"/>
                <a:gd name="connsiteX1" fmla="*/ 480471 w 1847850"/>
                <a:gd name="connsiteY1" fmla="*/ 435050 h 453624"/>
                <a:gd name="connsiteX2" fmla="*/ 1176876 w 1847850"/>
                <a:gd name="connsiteY2" fmla="*/ 277769 h 453624"/>
                <a:gd name="connsiteX3" fmla="*/ 1847850 w 1847850"/>
                <a:gd name="connsiteY3" fmla="*/ 64850 h 453624"/>
                <a:gd name="connsiteX0" fmla="*/ 0 w 1847850"/>
                <a:gd name="connsiteY0" fmla="*/ 46237 h 473111"/>
                <a:gd name="connsiteX1" fmla="*/ 480471 w 1847850"/>
                <a:gd name="connsiteY1" fmla="*/ 454537 h 473111"/>
                <a:gd name="connsiteX2" fmla="*/ 1137120 w 1847850"/>
                <a:gd name="connsiteY2" fmla="*/ 105322 h 473111"/>
                <a:gd name="connsiteX3" fmla="*/ 1847850 w 1847850"/>
                <a:gd name="connsiteY3" fmla="*/ 84337 h 473111"/>
                <a:gd name="connsiteX0" fmla="*/ 0 w 1847850"/>
                <a:gd name="connsiteY0" fmla="*/ 46237 h 473111"/>
                <a:gd name="connsiteX1" fmla="*/ 480471 w 1847850"/>
                <a:gd name="connsiteY1" fmla="*/ 454537 h 473111"/>
                <a:gd name="connsiteX2" fmla="*/ 1137120 w 1847850"/>
                <a:gd name="connsiteY2" fmla="*/ 105322 h 473111"/>
                <a:gd name="connsiteX3" fmla="*/ 1847850 w 1847850"/>
                <a:gd name="connsiteY3" fmla="*/ 84337 h 473111"/>
                <a:gd name="connsiteX0" fmla="*/ 0 w 1847850"/>
                <a:gd name="connsiteY0" fmla="*/ 46237 h 473111"/>
                <a:gd name="connsiteX1" fmla="*/ 480471 w 1847850"/>
                <a:gd name="connsiteY1" fmla="*/ 454537 h 473111"/>
                <a:gd name="connsiteX2" fmla="*/ 1137120 w 1847850"/>
                <a:gd name="connsiteY2" fmla="*/ 105322 h 473111"/>
                <a:gd name="connsiteX3" fmla="*/ 1847850 w 1847850"/>
                <a:gd name="connsiteY3" fmla="*/ 84337 h 473111"/>
                <a:gd name="connsiteX0" fmla="*/ 0 w 1847850"/>
                <a:gd name="connsiteY0" fmla="*/ 0 h 426874"/>
                <a:gd name="connsiteX1" fmla="*/ 480471 w 1847850"/>
                <a:gd name="connsiteY1" fmla="*/ 408300 h 426874"/>
                <a:gd name="connsiteX2" fmla="*/ 1137120 w 1847850"/>
                <a:gd name="connsiteY2" fmla="*/ 59085 h 426874"/>
                <a:gd name="connsiteX3" fmla="*/ 1847850 w 1847850"/>
                <a:gd name="connsiteY3" fmla="*/ 38100 h 426874"/>
                <a:gd name="connsiteX0" fmla="*/ 0 w 1847850"/>
                <a:gd name="connsiteY0" fmla="*/ 0 h 652968"/>
                <a:gd name="connsiteX1" fmla="*/ 480471 w 1847850"/>
                <a:gd name="connsiteY1" fmla="*/ 408300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59984 w 1847850"/>
                <a:gd name="connsiteY1" fmla="*/ 181468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59984 w 1847850"/>
                <a:gd name="connsiteY1" fmla="*/ 181468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59984 w 1847850"/>
                <a:gd name="connsiteY1" fmla="*/ 181468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59984 w 1847850"/>
                <a:gd name="connsiteY1" fmla="*/ 181468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83838 w 1847850"/>
                <a:gd name="connsiteY1" fmla="*/ 338506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83838 w 1847850"/>
                <a:gd name="connsiteY1" fmla="*/ 338506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847850"/>
                <a:gd name="connsiteY0" fmla="*/ 0 h 652968"/>
                <a:gd name="connsiteX1" fmla="*/ 583838 w 1847850"/>
                <a:gd name="connsiteY1" fmla="*/ 338506 h 652968"/>
                <a:gd name="connsiteX2" fmla="*/ 1184828 w 1847850"/>
                <a:gd name="connsiteY2" fmla="*/ 565095 h 652968"/>
                <a:gd name="connsiteX3" fmla="*/ 1847850 w 1847850"/>
                <a:gd name="connsiteY3" fmla="*/ 38100 h 652968"/>
                <a:gd name="connsiteX0" fmla="*/ 0 w 1753830"/>
                <a:gd name="connsiteY0" fmla="*/ 194393 h 540166"/>
                <a:gd name="connsiteX1" fmla="*/ 489818 w 1753830"/>
                <a:gd name="connsiteY1" fmla="*/ 300406 h 540166"/>
                <a:gd name="connsiteX2" fmla="*/ 1090808 w 1753830"/>
                <a:gd name="connsiteY2" fmla="*/ 526995 h 540166"/>
                <a:gd name="connsiteX3" fmla="*/ 1753830 w 1753830"/>
                <a:gd name="connsiteY3" fmla="*/ 0 h 540166"/>
                <a:gd name="connsiteX0" fmla="*/ 0 w 1924776"/>
                <a:gd name="connsiteY0" fmla="*/ 194393 h 540166"/>
                <a:gd name="connsiteX1" fmla="*/ 660764 w 1924776"/>
                <a:gd name="connsiteY1" fmla="*/ 300406 h 540166"/>
                <a:gd name="connsiteX2" fmla="*/ 1261754 w 1924776"/>
                <a:gd name="connsiteY2" fmla="*/ 526995 h 540166"/>
                <a:gd name="connsiteX3" fmla="*/ 1924776 w 1924776"/>
                <a:gd name="connsiteY3" fmla="*/ 0 h 540166"/>
                <a:gd name="connsiteX0" fmla="*/ 0 w 1924776"/>
                <a:gd name="connsiteY0" fmla="*/ 194393 h 600084"/>
                <a:gd name="connsiteX1" fmla="*/ 660764 w 1924776"/>
                <a:gd name="connsiteY1" fmla="*/ 300406 h 600084"/>
                <a:gd name="connsiteX2" fmla="*/ 1175213 w 1924776"/>
                <a:gd name="connsiteY2" fmla="*/ 588537 h 600084"/>
                <a:gd name="connsiteX3" fmla="*/ 1924776 w 1924776"/>
                <a:gd name="connsiteY3" fmla="*/ 0 h 600084"/>
                <a:gd name="connsiteX0" fmla="*/ 0 w 1924776"/>
                <a:gd name="connsiteY0" fmla="*/ 194393 h 600084"/>
                <a:gd name="connsiteX1" fmla="*/ 660764 w 1924776"/>
                <a:gd name="connsiteY1" fmla="*/ 300406 h 600084"/>
                <a:gd name="connsiteX2" fmla="*/ 1175213 w 1924776"/>
                <a:gd name="connsiteY2" fmla="*/ 588537 h 600084"/>
                <a:gd name="connsiteX3" fmla="*/ 1924776 w 1924776"/>
                <a:gd name="connsiteY3" fmla="*/ 0 h 600084"/>
                <a:gd name="connsiteX0" fmla="*/ 0 w 1924776"/>
                <a:gd name="connsiteY0" fmla="*/ 194393 h 588776"/>
                <a:gd name="connsiteX1" fmla="*/ 660764 w 1924776"/>
                <a:gd name="connsiteY1" fmla="*/ 300406 h 588776"/>
                <a:gd name="connsiteX2" fmla="*/ 1175213 w 1924776"/>
                <a:gd name="connsiteY2" fmla="*/ 588537 h 588776"/>
                <a:gd name="connsiteX3" fmla="*/ 1924776 w 1924776"/>
                <a:gd name="connsiteY3" fmla="*/ 0 h 588776"/>
                <a:gd name="connsiteX0" fmla="*/ 0 w 1924776"/>
                <a:gd name="connsiteY0" fmla="*/ 194393 h 592296"/>
                <a:gd name="connsiteX1" fmla="*/ 660764 w 1924776"/>
                <a:gd name="connsiteY1" fmla="*/ 285020 h 592296"/>
                <a:gd name="connsiteX2" fmla="*/ 1175213 w 1924776"/>
                <a:gd name="connsiteY2" fmla="*/ 588537 h 592296"/>
                <a:gd name="connsiteX3" fmla="*/ 1924776 w 1924776"/>
                <a:gd name="connsiteY3" fmla="*/ 0 h 592296"/>
                <a:gd name="connsiteX0" fmla="*/ 0 w 1924776"/>
                <a:gd name="connsiteY0" fmla="*/ 194393 h 593667"/>
                <a:gd name="connsiteX1" fmla="*/ 660764 w 1924776"/>
                <a:gd name="connsiteY1" fmla="*/ 285020 h 593667"/>
                <a:gd name="connsiteX2" fmla="*/ 1175213 w 1924776"/>
                <a:gd name="connsiteY2" fmla="*/ 588537 h 593667"/>
                <a:gd name="connsiteX3" fmla="*/ 1924776 w 1924776"/>
                <a:gd name="connsiteY3" fmla="*/ 0 h 59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776" h="593667">
                  <a:moveTo>
                    <a:pt x="0" y="194393"/>
                  </a:moveTo>
                  <a:cubicBezTo>
                    <a:pt x="408732" y="215914"/>
                    <a:pt x="301276" y="230603"/>
                    <a:pt x="660764" y="285020"/>
                  </a:cubicBezTo>
                  <a:cubicBezTo>
                    <a:pt x="1020252" y="339437"/>
                    <a:pt x="964544" y="636040"/>
                    <a:pt x="1175213" y="588537"/>
                  </a:cubicBezTo>
                  <a:cubicBezTo>
                    <a:pt x="1385882" y="541034"/>
                    <a:pt x="1365589" y="179429"/>
                    <a:pt x="1924776" y="0"/>
                  </a:cubicBezTo>
                </a:path>
              </a:pathLst>
            </a:custGeom>
            <a:ln w="63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Oval 284"/>
            <p:cNvSpPr/>
            <p:nvPr/>
          </p:nvSpPr>
          <p:spPr>
            <a:xfrm>
              <a:off x="3255196" y="2873534"/>
              <a:ext cx="57150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Oval 285"/>
            <p:cNvSpPr/>
            <p:nvPr/>
          </p:nvSpPr>
          <p:spPr>
            <a:xfrm>
              <a:off x="5555604" y="2729749"/>
              <a:ext cx="5715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7684477" y="2663861"/>
              <a:ext cx="1624745" cy="29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Spectral clustering</a:t>
              </a:r>
              <a:endParaRPr lang="en-CA" sz="2800" dirty="0">
                <a:solidFill>
                  <a:srgbClr val="FF0000"/>
                </a:solidFill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398979" y="2995169"/>
              <a:ext cx="5715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2278131" y="3614601"/>
              <a:ext cx="4552950" cy="376502"/>
            </a:xfrm>
            <a:custGeom>
              <a:avLst/>
              <a:gdLst>
                <a:gd name="connsiteX0" fmla="*/ 0 w 1847850"/>
                <a:gd name="connsiteY0" fmla="*/ 0 h 501650"/>
                <a:gd name="connsiteX1" fmla="*/ 866775 w 1847850"/>
                <a:gd name="connsiteY1" fmla="*/ 495300 h 501650"/>
                <a:gd name="connsiteX2" fmla="*/ 1847850 w 1847850"/>
                <a:gd name="connsiteY2" fmla="*/ 38100 h 501650"/>
                <a:gd name="connsiteX0" fmla="*/ 0 w 1847850"/>
                <a:gd name="connsiteY0" fmla="*/ 0 h 540507"/>
                <a:gd name="connsiteX1" fmla="*/ 417875 w 1847850"/>
                <a:gd name="connsiteY1" fmla="*/ 309343 h 540507"/>
                <a:gd name="connsiteX2" fmla="*/ 866775 w 1847850"/>
                <a:gd name="connsiteY2" fmla="*/ 495300 h 540507"/>
                <a:gd name="connsiteX3" fmla="*/ 1847850 w 1847850"/>
                <a:gd name="connsiteY3" fmla="*/ 38100 h 540507"/>
                <a:gd name="connsiteX0" fmla="*/ 0 w 1847850"/>
                <a:gd name="connsiteY0" fmla="*/ 5104 h 506961"/>
                <a:gd name="connsiteX1" fmla="*/ 279110 w 1847850"/>
                <a:gd name="connsiteY1" fmla="*/ 82550 h 506961"/>
                <a:gd name="connsiteX2" fmla="*/ 866775 w 1847850"/>
                <a:gd name="connsiteY2" fmla="*/ 500404 h 506961"/>
                <a:gd name="connsiteX3" fmla="*/ 1847850 w 1847850"/>
                <a:gd name="connsiteY3" fmla="*/ 43204 h 506961"/>
                <a:gd name="connsiteX0" fmla="*/ 0 w 1847850"/>
                <a:gd name="connsiteY0" fmla="*/ 5104 h 506963"/>
                <a:gd name="connsiteX1" fmla="*/ 279110 w 1847850"/>
                <a:gd name="connsiteY1" fmla="*/ 82550 h 506963"/>
                <a:gd name="connsiteX2" fmla="*/ 866775 w 1847850"/>
                <a:gd name="connsiteY2" fmla="*/ 500404 h 506963"/>
                <a:gd name="connsiteX3" fmla="*/ 1847850 w 1847850"/>
                <a:gd name="connsiteY3" fmla="*/ 43204 h 506963"/>
                <a:gd name="connsiteX0" fmla="*/ 0 w 1847850"/>
                <a:gd name="connsiteY0" fmla="*/ 108170 h 610027"/>
                <a:gd name="connsiteX1" fmla="*/ 279110 w 1847850"/>
                <a:gd name="connsiteY1" fmla="*/ 185616 h 610027"/>
                <a:gd name="connsiteX2" fmla="*/ 866775 w 1847850"/>
                <a:gd name="connsiteY2" fmla="*/ 603470 h 610027"/>
                <a:gd name="connsiteX3" fmla="*/ 1847850 w 1847850"/>
                <a:gd name="connsiteY3" fmla="*/ 146270 h 6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610027">
                  <a:moveTo>
                    <a:pt x="0" y="108170"/>
                  </a:moveTo>
                  <a:cubicBezTo>
                    <a:pt x="69646" y="159727"/>
                    <a:pt x="131421" y="0"/>
                    <a:pt x="279110" y="185616"/>
                  </a:cubicBezTo>
                  <a:cubicBezTo>
                    <a:pt x="417119" y="358347"/>
                    <a:pt x="605318" y="610028"/>
                    <a:pt x="866775" y="603470"/>
                  </a:cubicBezTo>
                  <a:cubicBezTo>
                    <a:pt x="1128232" y="596912"/>
                    <a:pt x="1511300" y="378045"/>
                    <a:pt x="1847850" y="146270"/>
                  </a:cubicBezTo>
                </a:path>
              </a:pathLst>
            </a:custGeom>
            <a:ln w="63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07" name="Picture 306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8" cstate="print"/>
            <a:stretch>
              <a:fillRect/>
            </a:stretch>
          </p:blipFill>
          <p:spPr>
            <a:xfrm>
              <a:off x="4803423" y="4024969"/>
              <a:ext cx="259871" cy="210432"/>
            </a:xfrm>
            <a:prstGeom prst="rect">
              <a:avLst/>
            </a:prstGeom>
          </p:spPr>
        </p:pic>
        <p:sp>
          <p:nvSpPr>
            <p:cNvPr id="308" name="TextBox 307"/>
            <p:cNvSpPr txBox="1"/>
            <p:nvPr/>
          </p:nvSpPr>
          <p:spPr>
            <a:xfrm>
              <a:off x="4045981" y="4012365"/>
              <a:ext cx="794911" cy="262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distortion</a:t>
              </a:r>
              <a:endParaRPr lang="en-CA" sz="2400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2207948" y="3671215"/>
              <a:ext cx="57150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359316" y="3459840"/>
              <a:ext cx="967338" cy="262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</a:rPr>
                <a:t>Gibbs fitting</a:t>
              </a:r>
              <a:endParaRPr lang="en-CA" sz="1600" dirty="0">
                <a:solidFill>
                  <a:srgbClr val="0070C0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6844714" y="3677292"/>
              <a:ext cx="5715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13" name="Picture 312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9" cstate="print"/>
            <a:stretch>
              <a:fillRect/>
            </a:stretch>
          </p:blipFill>
          <p:spPr>
            <a:xfrm>
              <a:off x="6432464" y="3448653"/>
              <a:ext cx="1531564" cy="221978"/>
            </a:xfrm>
            <a:prstGeom prst="rect">
              <a:avLst/>
            </a:prstGeom>
          </p:spPr>
        </p:pic>
        <p:sp>
          <p:nvSpPr>
            <p:cNvPr id="314" name="Oval 313"/>
            <p:cNvSpPr/>
            <p:nvPr/>
          </p:nvSpPr>
          <p:spPr>
            <a:xfrm>
              <a:off x="7524196" y="2419526"/>
              <a:ext cx="5715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7008957" y="2050896"/>
              <a:ext cx="1100109" cy="29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Average Cut</a:t>
              </a:r>
              <a:endParaRPr lang="en-CA" sz="2800" dirty="0">
                <a:solidFill>
                  <a:srgbClr val="FF0000"/>
                </a:solidFill>
              </a:endParaRPr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4524292" y="2146853"/>
              <a:ext cx="119270" cy="787178"/>
            </a:xfrm>
            <a:custGeom>
              <a:avLst/>
              <a:gdLst>
                <a:gd name="connsiteX0" fmla="*/ 71562 w 159026"/>
                <a:gd name="connsiteY0" fmla="*/ 0 h 803082"/>
                <a:gd name="connsiteX1" fmla="*/ 15903 w 159026"/>
                <a:gd name="connsiteY1" fmla="*/ 262393 h 803082"/>
                <a:gd name="connsiteX2" fmla="*/ 0 w 159026"/>
                <a:gd name="connsiteY2" fmla="*/ 421419 h 803082"/>
                <a:gd name="connsiteX3" fmla="*/ 31806 w 159026"/>
                <a:gd name="connsiteY3" fmla="*/ 596348 h 803082"/>
                <a:gd name="connsiteX4" fmla="*/ 95416 w 159026"/>
                <a:gd name="connsiteY4" fmla="*/ 803082 h 803082"/>
                <a:gd name="connsiteX5" fmla="*/ 151075 w 159026"/>
                <a:gd name="connsiteY5" fmla="*/ 564543 h 803082"/>
                <a:gd name="connsiteX6" fmla="*/ 159026 w 159026"/>
                <a:gd name="connsiteY6" fmla="*/ 341906 h 803082"/>
                <a:gd name="connsiteX7" fmla="*/ 127221 w 159026"/>
                <a:gd name="connsiteY7" fmla="*/ 135172 h 803082"/>
                <a:gd name="connsiteX8" fmla="*/ 71562 w 159026"/>
                <a:gd name="connsiteY8" fmla="*/ 0 h 80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26" h="803082">
                  <a:moveTo>
                    <a:pt x="71562" y="0"/>
                  </a:moveTo>
                  <a:lnTo>
                    <a:pt x="15903" y="262393"/>
                  </a:lnTo>
                  <a:lnTo>
                    <a:pt x="0" y="421419"/>
                  </a:lnTo>
                  <a:lnTo>
                    <a:pt x="31806" y="596348"/>
                  </a:lnTo>
                  <a:lnTo>
                    <a:pt x="95416" y="803082"/>
                  </a:lnTo>
                  <a:lnTo>
                    <a:pt x="151075" y="564543"/>
                  </a:lnTo>
                  <a:lnTo>
                    <a:pt x="159026" y="341906"/>
                  </a:lnTo>
                  <a:lnTo>
                    <a:pt x="127221" y="135172"/>
                  </a:lnTo>
                  <a:lnTo>
                    <a:pt x="7156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4556179" y="2530301"/>
              <a:ext cx="57150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20" name="Straight Arrow Connector 319"/>
            <p:cNvCxnSpPr/>
            <p:nvPr/>
          </p:nvCxnSpPr>
          <p:spPr>
            <a:xfrm flipH="1">
              <a:off x="4582006" y="1228394"/>
              <a:ext cx="9598" cy="12296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4851884" y="23490629"/>
            <a:ext cx="4386590" cy="3524835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4930263" y="28848604"/>
            <a:ext cx="13370480" cy="7054397"/>
            <a:chOff x="22728108" y="24407582"/>
            <a:chExt cx="19778977" cy="1091304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24407582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27221565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29992345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32748875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24407582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27221565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29992344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32748874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24407582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2722156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2999234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3274887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24407582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2722156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2999234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3274887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52" name="TextBox 351"/>
          <p:cNvSpPr txBox="1"/>
          <p:nvPr/>
        </p:nvSpPr>
        <p:spPr>
          <a:xfrm>
            <a:off x="36143645" y="23039999"/>
            <a:ext cx="668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High dimension: RGBD (depth)</a:t>
            </a:r>
            <a:endParaRPr lang="en-CA" sz="4000" b="1" dirty="0"/>
          </a:p>
        </p:txBody>
      </p:sp>
      <p:sp>
        <p:nvSpPr>
          <p:cNvPr id="354" name="TextBox 353"/>
          <p:cNvSpPr txBox="1"/>
          <p:nvPr/>
        </p:nvSpPr>
        <p:spPr>
          <a:xfrm>
            <a:off x="35942780" y="28093590"/>
            <a:ext cx="12544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High dimension feature : RGBXYM (location XY, motion M)</a:t>
            </a:r>
            <a:endParaRPr lang="en-CA" sz="4000" b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35317952" y="35925107"/>
            <a:ext cx="250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(a)Video frames</a:t>
            </a:r>
            <a:endParaRPr lang="en-CA" sz="2800" dirty="0"/>
          </a:p>
        </p:txBody>
      </p:sp>
      <p:sp>
        <p:nvSpPr>
          <p:cNvPr id="355" name="TextBox 354"/>
          <p:cNvSpPr txBox="1"/>
          <p:nvPr/>
        </p:nvSpPr>
        <p:spPr>
          <a:xfrm>
            <a:off x="38595066" y="35925107"/>
            <a:ext cx="233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(b)Optical flow</a:t>
            </a:r>
            <a:endParaRPr lang="en-CA" sz="2800" dirty="0"/>
          </a:p>
        </p:txBody>
      </p:sp>
      <p:sp>
        <p:nvSpPr>
          <p:cNvPr id="357" name="TextBox 356"/>
          <p:cNvSpPr txBox="1"/>
          <p:nvPr/>
        </p:nvSpPr>
        <p:spPr>
          <a:xfrm>
            <a:off x="41510463" y="35925107"/>
            <a:ext cx="325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(c)Our </a:t>
            </a:r>
            <a:r>
              <a:rPr lang="en-CA" sz="2800" b="1" dirty="0" err="1" smtClean="0">
                <a:solidFill>
                  <a:srgbClr val="0000FF"/>
                </a:solidFill>
              </a:rPr>
              <a:t>aKKM</a:t>
            </a:r>
            <a:r>
              <a:rPr lang="en-CA" sz="2800" dirty="0" smtClean="0"/>
              <a:t>(RGBXY)</a:t>
            </a:r>
            <a:endParaRPr lang="en-CA" sz="2800" dirty="0"/>
          </a:p>
        </p:txBody>
      </p:sp>
      <p:sp>
        <p:nvSpPr>
          <p:cNvPr id="358" name="TextBox 357"/>
          <p:cNvSpPr txBox="1"/>
          <p:nvPr/>
        </p:nvSpPr>
        <p:spPr>
          <a:xfrm>
            <a:off x="45059574" y="35925107"/>
            <a:ext cx="361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(d)Our </a:t>
            </a:r>
            <a:r>
              <a:rPr lang="en-CA" sz="2800" b="1" dirty="0" err="1" smtClean="0">
                <a:solidFill>
                  <a:srgbClr val="0000FF"/>
                </a:solidFill>
              </a:rPr>
              <a:t>aKKM</a:t>
            </a:r>
            <a:r>
              <a:rPr lang="en-CA" sz="2800" dirty="0" smtClean="0"/>
              <a:t>(RGBXY</a:t>
            </a:r>
            <a:r>
              <a:rPr lang="en-CA" sz="2800" b="1" dirty="0" smtClean="0">
                <a:solidFill>
                  <a:srgbClr val="FF0000"/>
                </a:solidFill>
              </a:rPr>
              <a:t>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4270155" y="23718373"/>
            <a:ext cx="5265711" cy="4027973"/>
            <a:chOff x="34459722" y="23718373"/>
            <a:chExt cx="5265711" cy="4027973"/>
          </a:xfrm>
        </p:grpSpPr>
        <p:pic>
          <p:nvPicPr>
            <p:cNvPr id="1031" name="Picture 1030"/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9722" y="25886247"/>
              <a:ext cx="2480131" cy="1860099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5302" y="23818844"/>
              <a:ext cx="2480131" cy="186009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35" name="Picture 1034"/>
            <p:cNvPicPr>
              <a:picLocks noChangeAspect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5302" y="25886247"/>
              <a:ext cx="2480131" cy="186009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28" name="Picture 1027"/>
            <p:cNvPicPr>
              <a:picLocks noChangeAspect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9722" y="23818844"/>
              <a:ext cx="2480131" cy="1860099"/>
            </a:xfrm>
            <a:prstGeom prst="rect">
              <a:avLst/>
            </a:prstGeom>
          </p:spPr>
        </p:pic>
        <p:sp>
          <p:nvSpPr>
            <p:cNvPr id="351" name="Rectangle 350"/>
            <p:cNvSpPr/>
            <p:nvPr/>
          </p:nvSpPr>
          <p:spPr>
            <a:xfrm>
              <a:off x="34830735" y="24341382"/>
              <a:ext cx="2004480" cy="1259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34517296" y="25902580"/>
              <a:ext cx="1810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depth map</a:t>
              </a:r>
              <a:endParaRPr lang="en-CA" sz="2800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37484017" y="23718373"/>
              <a:ext cx="13891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GrabCut</a:t>
              </a:r>
              <a:endParaRPr lang="en-CA" sz="2800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37392853" y="25818434"/>
              <a:ext cx="1704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Our </a:t>
              </a:r>
              <a:r>
                <a:rPr lang="en-CA" sz="2800" b="1" dirty="0" err="1" smtClean="0">
                  <a:solidFill>
                    <a:srgbClr val="0000FF"/>
                  </a:solidFill>
                </a:rPr>
                <a:t>aKKM</a:t>
              </a:r>
              <a:endParaRPr lang="en-CA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05" y="17582347"/>
            <a:ext cx="3110400" cy="2332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88" y="23394563"/>
            <a:ext cx="3110400" cy="2332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0" name="TextBox 289"/>
          <p:cNvSpPr txBox="1"/>
          <p:nvPr/>
        </p:nvSpPr>
        <p:spPr>
          <a:xfrm>
            <a:off x="5604531" y="19971478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(b) K-means</a:t>
            </a:r>
            <a:endParaRPr lang="en-CA" sz="2800" dirty="0"/>
          </a:p>
        </p:txBody>
      </p:sp>
      <p:sp>
        <p:nvSpPr>
          <p:cNvPr id="291" name="TextBox 290"/>
          <p:cNvSpPr txBox="1"/>
          <p:nvPr/>
        </p:nvSpPr>
        <p:spPr>
          <a:xfrm>
            <a:off x="2559325" y="25786400"/>
            <a:ext cx="3671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(g) K-mode (mean-shift)</a:t>
            </a:r>
            <a:endParaRPr lang="en-CA" sz="28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0107281" y="27017028"/>
            <a:ext cx="4386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Figure 4: Scalability to higher</a:t>
            </a:r>
          </a:p>
          <a:p>
            <a:pPr algn="ctr"/>
            <a:r>
              <a:rPr lang="en-CA" sz="2800" dirty="0"/>
              <a:t>d</a:t>
            </a:r>
            <a:r>
              <a:rPr lang="en-CA" sz="2800" dirty="0" smtClean="0"/>
              <a:t>imension on </a:t>
            </a:r>
            <a:r>
              <a:rPr lang="en-CA" sz="2800" dirty="0" err="1" smtClean="0"/>
              <a:t>RGB+</a:t>
            </a:r>
            <a:r>
              <a:rPr lang="en-C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sz="2800" dirty="0" err="1" smtClean="0"/>
              <a:t>D</a:t>
            </a:r>
            <a:endParaRPr lang="en-CA" sz="2800" dirty="0"/>
          </a:p>
        </p:txBody>
      </p:sp>
      <p:sp>
        <p:nvSpPr>
          <p:cNvPr id="300" name="TextBox 299"/>
          <p:cNvSpPr txBox="1"/>
          <p:nvPr/>
        </p:nvSpPr>
        <p:spPr>
          <a:xfrm>
            <a:off x="34688483" y="16341991"/>
            <a:ext cx="560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Low dimension: RGB only</a:t>
            </a:r>
            <a:endParaRPr lang="en-CA" sz="4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34439767" y="17222917"/>
            <a:ext cx="6032603" cy="5031307"/>
            <a:chOff x="34193863" y="17222917"/>
            <a:chExt cx="6032603" cy="503130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3"/>
            <a:stretch>
              <a:fillRect/>
            </a:stretch>
          </p:blipFill>
          <p:spPr>
            <a:xfrm>
              <a:off x="36118820" y="17222917"/>
              <a:ext cx="4024086" cy="3032284"/>
            </a:xfrm>
            <a:prstGeom prst="rect">
              <a:avLst/>
            </a:prstGeom>
          </p:spPr>
        </p:pic>
        <p:pic>
          <p:nvPicPr>
            <p:cNvPr id="84" name="Picture 7" descr="C:\Home\meng\kernel\output\14_18_s_adpkernel_50_s0.01_zeroone.bmp"/>
            <p:cNvPicPr>
              <a:picLocks noChangeAspect="1" noChangeArrowheads="1"/>
            </p:cNvPicPr>
            <p:nvPr/>
          </p:nvPicPr>
          <p:blipFill>
            <a:blip r:embed="rId94" cstate="print"/>
            <a:srcRect/>
            <a:stretch>
              <a:fillRect/>
            </a:stretch>
          </p:blipFill>
          <p:spPr bwMode="auto">
            <a:xfrm>
              <a:off x="35683207" y="21181973"/>
              <a:ext cx="1610894" cy="1072251"/>
            </a:xfrm>
            <a:prstGeom prst="rect">
              <a:avLst/>
            </a:prstGeom>
            <a:noFill/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95" cstate="print"/>
            <a:srcRect/>
            <a:stretch>
              <a:fillRect/>
            </a:stretch>
          </p:blipFill>
          <p:spPr bwMode="auto">
            <a:xfrm>
              <a:off x="35640787" y="20295445"/>
              <a:ext cx="1610894" cy="107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96" cstate="print"/>
            <a:srcRect/>
            <a:stretch>
              <a:fillRect/>
            </a:stretch>
          </p:blipFill>
          <p:spPr bwMode="auto">
            <a:xfrm>
              <a:off x="38615572" y="20295445"/>
              <a:ext cx="1610894" cy="107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97" cstate="print"/>
            <a:srcRect/>
            <a:stretch>
              <a:fillRect/>
            </a:stretch>
          </p:blipFill>
          <p:spPr bwMode="auto">
            <a:xfrm>
              <a:off x="37047098" y="20295445"/>
              <a:ext cx="1610894" cy="107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9" name="Picture 3" descr="D:\repositories\KERNEL\inputimgoutput\banana3.bmp"/>
            <p:cNvPicPr>
              <a:picLocks noChangeAspect="1" noChangeArrowheads="1"/>
            </p:cNvPicPr>
            <p:nvPr/>
          </p:nvPicPr>
          <p:blipFill>
            <a:blip r:embed="rId98" cstate="print"/>
            <a:stretch>
              <a:fillRect/>
            </a:stretch>
          </p:blipFill>
          <p:spPr bwMode="auto">
            <a:xfrm>
              <a:off x="34347400" y="17230987"/>
              <a:ext cx="1718288" cy="1143734"/>
            </a:xfrm>
            <a:prstGeom prst="rect">
              <a:avLst/>
            </a:prstGeom>
            <a:noFill/>
          </p:spPr>
        </p:pic>
        <p:sp>
          <p:nvSpPr>
            <p:cNvPr id="102" name="TextBox 101"/>
            <p:cNvSpPr txBox="1"/>
            <p:nvPr/>
          </p:nvSpPr>
          <p:spPr>
            <a:xfrm>
              <a:off x="34568060" y="20602054"/>
              <a:ext cx="1060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 smtClean="0"/>
                <a:t>GrabCut</a:t>
              </a:r>
              <a:endParaRPr lang="en-CA" sz="20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757782" y="21335561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 smtClean="0">
                  <a:solidFill>
                    <a:srgbClr val="0000FF"/>
                  </a:solidFill>
                </a:rPr>
                <a:t>KKM</a:t>
              </a:r>
              <a:endParaRPr lang="en-CA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177035" y="20097624"/>
              <a:ext cx="340596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A</a:t>
              </a:r>
              <a:endParaRPr lang="en-CA" sz="2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747027" y="20110685"/>
              <a:ext cx="330780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B</a:t>
              </a:r>
              <a:endParaRPr lang="en-CA" sz="2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229322" y="20086866"/>
              <a:ext cx="327508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C</a:t>
              </a:r>
              <a:endParaRPr lang="en-CA" sz="2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4193863" y="18471060"/>
              <a:ext cx="2025576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Smoothness map</a:t>
              </a:r>
              <a:endParaRPr lang="en-CA" sz="20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523900" y="17431276"/>
              <a:ext cx="1295696" cy="6819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pic>
          <p:nvPicPr>
            <p:cNvPr id="109" name="Picture 4" descr="D:\repositories\KERNEL\inputimgoutput\banana3_s.bmp"/>
            <p:cNvPicPr>
              <a:picLocks noChangeAspect="1" noChangeArrowheads="1"/>
            </p:cNvPicPr>
            <p:nvPr/>
          </p:nvPicPr>
          <p:blipFill>
            <a:blip r:embed="rId99" cstate="print"/>
            <a:stretch>
              <a:fillRect/>
            </a:stretch>
          </p:blipFill>
          <p:spPr bwMode="auto">
            <a:xfrm>
              <a:off x="34347400" y="18942831"/>
              <a:ext cx="1718287" cy="1143734"/>
            </a:xfrm>
            <a:prstGeom prst="rect">
              <a:avLst/>
            </a:prstGeom>
            <a:noFill/>
          </p:spPr>
        </p:pic>
        <p:pic>
          <p:nvPicPr>
            <p:cNvPr id="110" name="Picture 8" descr="C:\Home\meng\kernel\output\14_18_s_adpkernel_50_s0.11_zeroone.bmp"/>
            <p:cNvPicPr>
              <a:picLocks noChangeAspect="1" noChangeArrowheads="1"/>
            </p:cNvPicPr>
            <p:nvPr/>
          </p:nvPicPr>
          <p:blipFill>
            <a:blip r:embed="rId100" cstate="print"/>
            <a:srcRect/>
            <a:stretch>
              <a:fillRect/>
            </a:stretch>
          </p:blipFill>
          <p:spPr bwMode="auto">
            <a:xfrm>
              <a:off x="37115292" y="21181973"/>
              <a:ext cx="1610894" cy="1072251"/>
            </a:xfrm>
            <a:prstGeom prst="rect">
              <a:avLst/>
            </a:prstGeom>
            <a:noFill/>
          </p:spPr>
        </p:pic>
        <p:pic>
          <p:nvPicPr>
            <p:cNvPr id="111" name="Picture 9" descr="C:\Home\meng\kernel\output\14_18_s_adpkernel_50_s0.19_zeroone.bmp"/>
            <p:cNvPicPr>
              <a:picLocks noChangeAspect="1" noChangeArrowheads="1"/>
            </p:cNvPicPr>
            <p:nvPr/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38615572" y="21181973"/>
              <a:ext cx="1610894" cy="1072251"/>
            </a:xfrm>
            <a:prstGeom prst="rect">
              <a:avLst/>
            </a:prstGeom>
            <a:noFill/>
          </p:spPr>
        </p:pic>
        <p:sp>
          <p:nvSpPr>
            <p:cNvPr id="303" name="Oval 302"/>
            <p:cNvSpPr/>
            <p:nvPr/>
          </p:nvSpPr>
          <p:spPr>
            <a:xfrm>
              <a:off x="36686976" y="17563340"/>
              <a:ext cx="68195" cy="68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04" name="Oval 303"/>
            <p:cNvSpPr/>
            <p:nvPr/>
          </p:nvSpPr>
          <p:spPr>
            <a:xfrm>
              <a:off x="36680173" y="19491003"/>
              <a:ext cx="68195" cy="68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05" name="Oval 304"/>
            <p:cNvSpPr/>
            <p:nvPr/>
          </p:nvSpPr>
          <p:spPr>
            <a:xfrm>
              <a:off x="37774501" y="18399328"/>
              <a:ext cx="68195" cy="68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06" name="Oval 305"/>
            <p:cNvSpPr/>
            <p:nvPr/>
          </p:nvSpPr>
          <p:spPr>
            <a:xfrm>
              <a:off x="37842692" y="19385164"/>
              <a:ext cx="68195" cy="68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11" name="Oval 310"/>
            <p:cNvSpPr/>
            <p:nvPr/>
          </p:nvSpPr>
          <p:spPr>
            <a:xfrm>
              <a:off x="39086244" y="18056154"/>
              <a:ext cx="68195" cy="68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62" name="Oval 361"/>
            <p:cNvSpPr/>
            <p:nvPr/>
          </p:nvSpPr>
          <p:spPr>
            <a:xfrm>
              <a:off x="39126359" y="19378190"/>
              <a:ext cx="68195" cy="68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36727231" y="19204379"/>
              <a:ext cx="340596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A</a:t>
              </a:r>
              <a:endParaRPr lang="en-CA" sz="2000" dirty="0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7706307" y="18426944"/>
              <a:ext cx="284337" cy="40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/>
                <a:t>B</a:t>
              </a:r>
              <a:endParaRPr lang="en-CA" sz="2000" dirty="0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39002002" y="19381666"/>
              <a:ext cx="327508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C</a:t>
              </a:r>
              <a:endParaRPr lang="en-CA" sz="2000" dirty="0"/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38990444" y="18085971"/>
              <a:ext cx="327508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C</a:t>
              </a:r>
              <a:endParaRPr lang="en-CA" sz="2000" dirty="0"/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37774502" y="19383359"/>
              <a:ext cx="330780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B</a:t>
              </a:r>
              <a:endParaRPr lang="en-CA" sz="2000" dirty="0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36770449" y="17473456"/>
              <a:ext cx="340596" cy="408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A</a:t>
              </a:r>
              <a:endParaRPr lang="en-CA" sz="2000" dirty="0"/>
            </a:p>
          </p:txBody>
        </p:sp>
      </p:grpSp>
      <p:pic>
        <p:nvPicPr>
          <p:cNvPr id="1037" name="Picture 1036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39980223" y="23599061"/>
            <a:ext cx="4364682" cy="3307970"/>
          </a:xfrm>
          <a:prstGeom prst="rect">
            <a:avLst/>
          </a:prstGeom>
        </p:spPr>
      </p:pic>
      <p:pic>
        <p:nvPicPr>
          <p:cNvPr id="1039" name="Picture 1038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1" y="29897265"/>
            <a:ext cx="4444979" cy="296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1" name="TextBox 1040"/>
          <p:cNvSpPr txBox="1"/>
          <p:nvPr/>
        </p:nvSpPr>
        <p:spPr>
          <a:xfrm>
            <a:off x="24486047" y="21387480"/>
            <a:ext cx="5131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dirty="0"/>
              <a:t>t</a:t>
            </a:r>
            <a:r>
              <a:rPr lang="en-CA" sz="3200" dirty="0" smtClean="0"/>
              <a:t>he bias of optimal </a:t>
            </a:r>
          </a:p>
          <a:p>
            <a:pPr algn="r"/>
            <a:r>
              <a:rPr lang="en-CA" sz="3200" dirty="0" smtClean="0"/>
              <a:t>Gini clustering </a:t>
            </a:r>
          </a:p>
          <a:p>
            <a:pPr algn="r"/>
            <a:r>
              <a:rPr lang="en-CA" sz="2400" dirty="0" smtClean="0"/>
              <a:t>(see </a:t>
            </a:r>
            <a:r>
              <a:rPr lang="en-CA" sz="2400" dirty="0" err="1" smtClean="0"/>
              <a:t>Breiman</a:t>
            </a:r>
            <a:r>
              <a:rPr lang="en-CA" sz="2400" dirty="0" smtClean="0"/>
              <a:t> [3], for histograms)</a:t>
            </a:r>
            <a:endParaRPr lang="en-CA" sz="2400" dirty="0"/>
          </a:p>
        </p:txBody>
      </p:sp>
      <p:sp>
        <p:nvSpPr>
          <p:cNvPr id="393" name="TextBox 392"/>
          <p:cNvSpPr txBox="1"/>
          <p:nvPr/>
        </p:nvSpPr>
        <p:spPr>
          <a:xfrm>
            <a:off x="2188755" y="7370999"/>
            <a:ext cx="2232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I</a:t>
            </a:r>
            <a:r>
              <a:rPr lang="en-CA" sz="3200" dirty="0" smtClean="0">
                <a:solidFill>
                  <a:schemeClr val="bg1"/>
                </a:solidFill>
              </a:rPr>
              <a:t>nitialization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2158181" y="10510842"/>
            <a:ext cx="2394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GMMs fitting</a:t>
            </a:r>
            <a:endParaRPr lang="en-CA" sz="32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7806762" y="12807491"/>
            <a:ext cx="292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3D color space</a:t>
            </a:r>
            <a:endParaRPr lang="en-CA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24245" y="30013962"/>
            <a:ext cx="3350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Fixed Gaussian Kernel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8694" y="33294284"/>
            <a:ext cx="2492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Adaptive Kernel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018490" y="32293233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Gini Bias</a:t>
            </a:r>
            <a:endParaRPr lang="en-CA" sz="3200" dirty="0"/>
          </a:p>
        </p:txBody>
      </p:sp>
      <p:sp>
        <p:nvSpPr>
          <p:cNvPr id="292" name="TextBox 291"/>
          <p:cNvSpPr txBox="1"/>
          <p:nvPr/>
        </p:nvSpPr>
        <p:spPr>
          <a:xfrm>
            <a:off x="9280873" y="35622643"/>
            <a:ext cx="2810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good clustering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757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"/>
  <p:tag name="ORIGINALWIDTH" val="1491"/>
  <p:tag name="LATEXADDIN" val="\documentclass{article}&#10;\usepackage{amsmath}&#10;\pagestyle{empty}&#10;\def\S{\mathbf{S}}&#10;&#10;\begin{document}&#10;&#10;\begin{equation}&#10;-\sum_{p \in \S} \mathcal{P}(I_p|{\S}) - \sum_{p \in \bar{\S}} \mathcal{P} (I_p|{\bar{\S}}) &#10;\nonumber&#10;\end{equation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359"/>
  <p:tag name="LATEXADDIN" val="\documentclass{article}&#10;\usepackage{amsmath}&#10;\pagestyle{empty}&#10;\def\S{\mathbf{S}}&#10;&#10;\begin{document}&#10;&#10;\begin{equation}&#10;-\log P(I_p |\theta ) = \|I_p-\theta \|_d &#10;\nonumber&#10;\end{equation}&#10;&#10;&#10;\end{document}"/>
  <p:tag name="IGUANATEXSIZE" val="20"/>
  <p:tag name="IGUANATEXCURSOR" val="1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9"/>
  <p:tag name="LATEXADDIN" val="\documentclass{article}&#10;\usepackage{amsmath}&#10;\pagestyle{empty}&#10;\def\S{\mathbf{S}}&#10;&#10;\begin{document}&#10;&#10;\begin{equation}&#10;\| \|_d&#10;\nonumber&#10;\end{equation}&#10;&#10;&#10;\end{document}"/>
  <p:tag name="IGUANATEXSIZE" val="20"/>
  <p:tag name="IGUANATEXCURSOR" val="1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920.25"/>
  <p:tag name="LATEXADDIN" val="\documentclass{article}&#10;\usepackage{amsmath}&#10;\pagestyle{empty}&#10;\def\S{\mathbf{S}}&#10;&#10;\begin{document}&#10;&#10;\begin{equation}&#10;D_{pq} = \|I_p-I_q\|_d&#10;\nonumber&#10;\end{equation}&#10;&#10;&#10;\end{document}"/>
  <p:tag name="IGUANATEXSIZE" val="20"/>
  <p:tag name="IGUANATEXCURSOR" val="1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423.75"/>
  <p:tag name="LATEXADDIN" val="\documentclass{article}&#10;\usepackage{amsmath}&#10;\pagestyle{empty}&#10;\def\S{\mathbf{S}}&#10;&#10;\begin{document}&#10;&#10;\begin{equation}&#10;k(I_p,I_q)&#10;\nonumber&#10;\end{equation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7.5"/>
  <p:tag name="LATEXADDIN" val="\documentclass{article}&#10;\usepackage{amsmath}&#10;\pagestyle{empty}&#10;\def\S{\mathbf{S}}&#10;&#10;\begin{document}&#10;&#10;\begin{equation}&#10;\phi(\cdot)&#10;\nonumber&#10;\end{equation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"/>
  <p:tag name="ORIGINALWIDTH" val="1722"/>
  <p:tag name="LATEXADDIN" val="\documentclass{article}&#10;\usepackage{amsmath}&#10;\pagestyle{empty}&#10;\def\S{\mathbf{S}}&#10;&#10;\begin{document}&#10;&#10;\begin{equation}&#10;\sum_{p \in \S}\|I_p-\mu_\S \|^2  + \sum_{p \in \overline{\S}}\|I_p-\mu_{\overline{\S}} \|^2&#10;\nonumber&#10;\end{equation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"/>
  <p:tag name="ORIGINALWIDTH" val="2223"/>
  <p:tag name="LATEXADDIN" val="\documentclass{article}&#10;\usepackage{amsmath}&#10;\pagestyle{empty}&#10;\def\S{\mathbf{S}}&#10;&#10;\begin{document}&#10;&#10;\begin{equation}&#10;=\;\;\;\;\;-\sum_{p \in \S} \ln {\cal N} (I_p|\mu_\S) - \sum_{p \in \bar{\S}} \ln {\cal N} (I_p|\mu_{\bar{\S}}) &#10;\nonumber&#10;\end{equation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647.75"/>
  <p:tag name="LATEXADDIN" val="\documentclass{article}&#10;\usepackage{amsmath}&#10;\pagestyle{empty}&#10;\def\S{\mathbf{S}}&#10;&#10;\begin{document}&#10;&#10;\begin{equation}&#10;=\;\;\;\;\;|\S|\cdot var(\S)+|\bar{\S}|\cdot var(\bar{\S})&#10;\nonumber&#10;\end{equation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1359"/>
  <p:tag name="LATEXADDIN" val="\documentclass{article}&#10;\usepackage{amsmath}&#10;\pagestyle{empty}&#10;\def\S{\mathbf{S}}&#10;&#10;\begin{document}&#10;&#10;\begin{eqnarray}&#10;\overset{c}{\approx} \;\; |\S|\cdot G({\S}) + |\bar{\S}| \cdot G({\bar{\S}})  &#10;\nonumber&#10;\end{eqnarray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479"/>
  <p:tag name="LATEXADDIN" val="\documentclass{article}&#10;\usepackage{amsmath}&#10;\pagestyle{empty}&#10;\def\S{\mathbf{S}}&#10;&#10;\begin{document}&#10;&#10;\begin{eqnarray}&#10;\approx\;\; |\S|\cdot H(I_{\S}) + |\bar{\S}| \cdot H(I_{\bar{\S}})  &#10;\nonumber&#10;\end{eqnarray}&#10;&#10;&#10;\end{document}"/>
  <p:tag name="IGUANATEXSIZE" val="20"/>
  <p:tag name="IGUANATEXCURSOR" val="1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"/>
  <p:tag name="ORIGINALWIDTH" val="1862.25"/>
  <p:tag name="LATEXADDIN" val="\documentclass{article}&#10;\usepackage{amsmath}&#10;\pagestyle{empty}&#10;\def\S{\mathbf{S}}&#10;&#10;\begin{document}&#10;&#10;\begin{equation}&#10;-\sum_{p \in \S} \ln \mathcal{P}(I_p|h_{\S}) - \sum_{p \in \bar{\S}} \ln \mathcal{P} (I_p|h_{\bar{\S}}) &#10;\nonumber&#10;\end{equation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6.5"/>
  <p:tag name="ORIGINALWIDTH" val="2208.75"/>
  <p:tag name="LATEXADDIN" val="\documentclass{article}&#10;\usepackage{amsmath}&#10;\pagestyle{empty}&#10;\def\S{\mathbf{S}}&#10;&#10;\begin{document}&#10;&#10;\begin{equation}&#10;\overset{c}{=}\;\;-\frac{\sum_{p,q \in \S}k(I_p,I_q)}{|\S|}  -  \frac{\sum_{p,q \in {\bar{\S}}}k(I_p,I_q)}{|\bar{\S}|} &#10;\nonumber&#10;\end{equation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"/>
  <p:tag name="ORIGINALWIDTH" val="2064"/>
  <p:tag name="LATEXADDIN" val="\documentclass{article}&#10;\usepackage{amsmath}&#10;\pagestyle{empty}&#10;\def\S{\mathbf{S}}&#10;&#10;\begin{document}&#10;&#10;\begin{equation}&#10;\sum_{p \in \S}\|\phi (I_p)-\mu_\S \|^2  + \sum_{p \in \overline{\S}}\|\phi(I_p)-\mu_{\overline{\S}} \|^2&#10;\nonumber&#10;\end{equation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"/>
  <p:tag name="ORIGINALWIDTH" val="1836"/>
  <p:tag name="LATEXADDIN" val="\documentclass{article}&#10;\usepackage{amsmath}&#10;\pagestyle{empty}&#10;\def\S{\mathbf{S}}&#10;&#10;\begin{document}&#10;&#10;\begin{equation}&#10;-\sum_{p \in \S} \ln \mathcal{P}(I_p|\theta_\S) - \sum_{p \in \bar{\S}} \ln \mathcal{P} (I_p|\theta_{\bar{\S}}) &#10;\nonumber&#10;\end{equation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6.5"/>
  <p:tag name="ORIGINALWIDTH" val="3175.5"/>
  <p:tag name="LATEXADDIN" val="\documentclass{article}&#10;\usepackage{amsmath}&#10;\pagestyle{empty}&#10;\def\S{\mathbf{S}}&#10;&#10;\begin{document}&#10;&#10;\begin{equation}&#10;E(\S)\;\;=\;\;-\frac{\sum_{p,q \in \S}k(I_p,I_q)}{|\S|}  -  \frac{\sum_{p,q \in {\bar{\S}}}k(I_p,I_q)}{|\bar{\S}|} &#10;\;\;+\;\;\lambda|\partial{\S}|\nonumber&#10;\end{equation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58.25"/>
  <p:tag name="LATEXADDIN" val="\documentclass{article}&#10;\usepackage{amsmath}&#10;\pagestyle{empty}&#10;\def\S{\mathbf{S}}&#10;&#10;\begin{document}&#10;&#10;\begin{equation}&#10;\| \|_k^2&#10;\nonumber&#10;\end{equation}&#10;&#10;&#10;\end{document}"/>
  <p:tag name="IGUANATEXSIZE" val="20"/>
  <p:tag name="IGUANATEXCURSOR" val="12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651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Garamond Pro Bold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Tang, Meng</dc:creator>
  <cp:lastModifiedBy>Tang, Meng</cp:lastModifiedBy>
  <cp:revision>287</cp:revision>
  <dcterms:created xsi:type="dcterms:W3CDTF">2015-12-01T16:29:09Z</dcterms:created>
  <dcterms:modified xsi:type="dcterms:W3CDTF">2015-12-08T23:26:45Z</dcterms:modified>
</cp:coreProperties>
</file>