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</p:sldIdLst>
  <p:sldSz cx="43205400" cy="32404050"/>
  <p:notesSz cx="6858000" cy="9144000"/>
  <p:defaultTextStyle>
    <a:defPPr>
      <a:defRPr lang="en-US"/>
    </a:defPPr>
    <a:lvl1pPr marL="0" algn="l" defTabSz="4317928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1pPr>
    <a:lvl2pPr marL="2158964" algn="l" defTabSz="4317928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2pPr>
    <a:lvl3pPr marL="4317928" algn="l" defTabSz="4317928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3pPr>
    <a:lvl4pPr marL="6476892" algn="l" defTabSz="4317928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4pPr>
    <a:lvl5pPr marL="8635852" algn="l" defTabSz="4317928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5pPr>
    <a:lvl6pPr marL="10794816" algn="l" defTabSz="4317928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6pPr>
    <a:lvl7pPr marL="12953780" algn="l" defTabSz="4317928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7pPr>
    <a:lvl8pPr marL="15112744" algn="l" defTabSz="4317928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8pPr>
    <a:lvl9pPr marL="17271708" algn="l" defTabSz="4317928" rtl="0" eaLnBrk="1" latinLnBrk="0" hangingPunct="1">
      <a:defRPr sz="8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EA"/>
    <a:srgbClr val="009900"/>
    <a:srgbClr val="69A7F1"/>
    <a:srgbClr val="0066FF"/>
    <a:srgbClr val="660066"/>
    <a:srgbClr val="EEF6F8"/>
    <a:srgbClr val="B0B4B3"/>
    <a:srgbClr val="818783"/>
    <a:srgbClr val="F3FEFF"/>
    <a:srgbClr val="E7FE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inimized">
    <p:restoredLeft sz="15620"/>
    <p:restoredTop sz="98887" autoAdjust="0"/>
  </p:normalViewPr>
  <p:slideViewPr>
    <p:cSldViewPr>
      <p:cViewPr>
        <p:scale>
          <a:sx n="200" d="100"/>
          <a:sy n="200" d="100"/>
        </p:scale>
        <p:origin x="30948" y="13074"/>
      </p:cViewPr>
      <p:guideLst>
        <p:guide orient="horz" pos="10206"/>
        <p:guide pos="1360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10" Type="http://schemas.openxmlformats.org/officeDocument/2006/relationships/image" Target="../media/image10.wmf"/><Relationship Id="rId4" Type="http://schemas.openxmlformats.org/officeDocument/2006/relationships/image" Target="../media/image4.wmf"/><Relationship Id="rId9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40405" y="10066263"/>
            <a:ext cx="36724591" cy="694586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80811" y="18362297"/>
            <a:ext cx="30243780" cy="828103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595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19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787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38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7978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57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16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276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323915" y="1297669"/>
            <a:ext cx="9721215" cy="2764845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60271" y="1297669"/>
            <a:ext cx="28443555" cy="2764845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2927" y="20822608"/>
            <a:ext cx="36724591" cy="6435804"/>
          </a:xfrm>
        </p:spPr>
        <p:txBody>
          <a:bodyPr anchor="t"/>
          <a:lstStyle>
            <a:lvl1pPr algn="l">
              <a:defRPr sz="189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12927" y="13734222"/>
            <a:ext cx="36724591" cy="7088384"/>
          </a:xfrm>
        </p:spPr>
        <p:txBody>
          <a:bodyPr anchor="b"/>
          <a:lstStyle>
            <a:lvl1pPr marL="0" indent="0">
              <a:buNone/>
              <a:defRPr sz="9500">
                <a:solidFill>
                  <a:schemeClr val="tx1">
                    <a:tint val="75000"/>
                  </a:schemeClr>
                </a:solidFill>
              </a:defRPr>
            </a:lvl1pPr>
            <a:lvl2pPr marL="2159568" indent="0">
              <a:buNone/>
              <a:defRPr sz="8400">
                <a:solidFill>
                  <a:schemeClr val="tx1">
                    <a:tint val="75000"/>
                  </a:schemeClr>
                </a:solidFill>
              </a:defRPr>
            </a:lvl2pPr>
            <a:lvl3pPr marL="4319136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3pPr>
            <a:lvl4pPr marL="6478704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4pPr>
            <a:lvl5pPr marL="8638272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5pPr>
            <a:lvl6pPr marL="10797840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6pPr>
            <a:lvl7pPr marL="12957408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7pPr>
            <a:lvl8pPr marL="15116976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8pPr>
            <a:lvl9pPr marL="17276544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60270" y="7560950"/>
            <a:ext cx="19082385" cy="21385175"/>
          </a:xfrm>
        </p:spPr>
        <p:txBody>
          <a:bodyPr/>
          <a:lstStyle>
            <a:lvl1pPr>
              <a:defRPr sz="13200"/>
            </a:lvl1pPr>
            <a:lvl2pPr>
              <a:defRPr sz="11100"/>
            </a:lvl2pPr>
            <a:lvl3pPr>
              <a:defRPr sz="9500"/>
            </a:lvl3pPr>
            <a:lvl4pPr>
              <a:defRPr sz="8400"/>
            </a:lvl4pPr>
            <a:lvl5pPr>
              <a:defRPr sz="8400"/>
            </a:lvl5pPr>
            <a:lvl6pPr>
              <a:defRPr sz="8400"/>
            </a:lvl6pPr>
            <a:lvl7pPr>
              <a:defRPr sz="8400"/>
            </a:lvl7pPr>
            <a:lvl8pPr>
              <a:defRPr sz="8400"/>
            </a:lvl8pPr>
            <a:lvl9pPr>
              <a:defRPr sz="8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62746" y="7560950"/>
            <a:ext cx="19082385" cy="21385175"/>
          </a:xfrm>
        </p:spPr>
        <p:txBody>
          <a:bodyPr/>
          <a:lstStyle>
            <a:lvl1pPr>
              <a:defRPr sz="13200"/>
            </a:lvl1pPr>
            <a:lvl2pPr>
              <a:defRPr sz="11100"/>
            </a:lvl2pPr>
            <a:lvl3pPr>
              <a:defRPr sz="9500"/>
            </a:lvl3pPr>
            <a:lvl4pPr>
              <a:defRPr sz="8400"/>
            </a:lvl4pPr>
            <a:lvl5pPr>
              <a:defRPr sz="8400"/>
            </a:lvl5pPr>
            <a:lvl6pPr>
              <a:defRPr sz="8400"/>
            </a:lvl6pPr>
            <a:lvl7pPr>
              <a:defRPr sz="8400"/>
            </a:lvl7pPr>
            <a:lvl8pPr>
              <a:defRPr sz="8400"/>
            </a:lvl8pPr>
            <a:lvl9pPr>
              <a:defRPr sz="8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0272" y="7253410"/>
            <a:ext cx="19089888" cy="3022876"/>
          </a:xfrm>
        </p:spPr>
        <p:txBody>
          <a:bodyPr anchor="b"/>
          <a:lstStyle>
            <a:lvl1pPr marL="0" indent="0">
              <a:buNone/>
              <a:defRPr sz="11100" b="1"/>
            </a:lvl1pPr>
            <a:lvl2pPr marL="2159568" indent="0">
              <a:buNone/>
              <a:defRPr sz="9500" b="1"/>
            </a:lvl2pPr>
            <a:lvl3pPr marL="4319136" indent="0">
              <a:buNone/>
              <a:defRPr sz="8400" b="1"/>
            </a:lvl3pPr>
            <a:lvl4pPr marL="6478704" indent="0">
              <a:buNone/>
              <a:defRPr sz="7800" b="1"/>
            </a:lvl4pPr>
            <a:lvl5pPr marL="8638272" indent="0">
              <a:buNone/>
              <a:defRPr sz="7800" b="1"/>
            </a:lvl5pPr>
            <a:lvl6pPr marL="10797840" indent="0">
              <a:buNone/>
              <a:defRPr sz="7800" b="1"/>
            </a:lvl6pPr>
            <a:lvl7pPr marL="12957408" indent="0">
              <a:buNone/>
              <a:defRPr sz="7800" b="1"/>
            </a:lvl7pPr>
            <a:lvl8pPr marL="15116976" indent="0">
              <a:buNone/>
              <a:defRPr sz="7800" b="1"/>
            </a:lvl8pPr>
            <a:lvl9pPr marL="17276544" indent="0">
              <a:buNone/>
              <a:defRPr sz="7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60272" y="10276288"/>
            <a:ext cx="19089888" cy="18669835"/>
          </a:xfrm>
        </p:spPr>
        <p:txBody>
          <a:bodyPr/>
          <a:lstStyle>
            <a:lvl1pPr>
              <a:defRPr sz="11100"/>
            </a:lvl1pPr>
            <a:lvl2pPr>
              <a:defRPr sz="9500"/>
            </a:lvl2pPr>
            <a:lvl3pPr>
              <a:defRPr sz="8400"/>
            </a:lvl3pPr>
            <a:lvl4pPr>
              <a:defRPr sz="7800"/>
            </a:lvl4pPr>
            <a:lvl5pPr>
              <a:defRPr sz="7800"/>
            </a:lvl5pPr>
            <a:lvl6pPr>
              <a:defRPr sz="7800"/>
            </a:lvl6pPr>
            <a:lvl7pPr>
              <a:defRPr sz="7800"/>
            </a:lvl7pPr>
            <a:lvl8pPr>
              <a:defRPr sz="7800"/>
            </a:lvl8pPr>
            <a:lvl9pPr>
              <a:defRPr sz="7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947749" y="7253410"/>
            <a:ext cx="19097387" cy="3022876"/>
          </a:xfrm>
        </p:spPr>
        <p:txBody>
          <a:bodyPr anchor="b"/>
          <a:lstStyle>
            <a:lvl1pPr marL="0" indent="0">
              <a:buNone/>
              <a:defRPr sz="11100" b="1"/>
            </a:lvl1pPr>
            <a:lvl2pPr marL="2159568" indent="0">
              <a:buNone/>
              <a:defRPr sz="9500" b="1"/>
            </a:lvl2pPr>
            <a:lvl3pPr marL="4319136" indent="0">
              <a:buNone/>
              <a:defRPr sz="8400" b="1"/>
            </a:lvl3pPr>
            <a:lvl4pPr marL="6478704" indent="0">
              <a:buNone/>
              <a:defRPr sz="7800" b="1"/>
            </a:lvl4pPr>
            <a:lvl5pPr marL="8638272" indent="0">
              <a:buNone/>
              <a:defRPr sz="7800" b="1"/>
            </a:lvl5pPr>
            <a:lvl6pPr marL="10797840" indent="0">
              <a:buNone/>
              <a:defRPr sz="7800" b="1"/>
            </a:lvl6pPr>
            <a:lvl7pPr marL="12957408" indent="0">
              <a:buNone/>
              <a:defRPr sz="7800" b="1"/>
            </a:lvl7pPr>
            <a:lvl8pPr marL="15116976" indent="0">
              <a:buNone/>
              <a:defRPr sz="7800" b="1"/>
            </a:lvl8pPr>
            <a:lvl9pPr marL="17276544" indent="0">
              <a:buNone/>
              <a:defRPr sz="7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947749" y="10276288"/>
            <a:ext cx="19097387" cy="18669835"/>
          </a:xfrm>
        </p:spPr>
        <p:txBody>
          <a:bodyPr/>
          <a:lstStyle>
            <a:lvl1pPr>
              <a:defRPr sz="11100"/>
            </a:lvl1pPr>
            <a:lvl2pPr>
              <a:defRPr sz="9500"/>
            </a:lvl2pPr>
            <a:lvl3pPr>
              <a:defRPr sz="8400"/>
            </a:lvl3pPr>
            <a:lvl4pPr>
              <a:defRPr sz="7800"/>
            </a:lvl4pPr>
            <a:lvl5pPr>
              <a:defRPr sz="7800"/>
            </a:lvl5pPr>
            <a:lvl6pPr>
              <a:defRPr sz="7800"/>
            </a:lvl6pPr>
            <a:lvl7pPr>
              <a:defRPr sz="7800"/>
            </a:lvl7pPr>
            <a:lvl8pPr>
              <a:defRPr sz="7800"/>
            </a:lvl8pPr>
            <a:lvl9pPr>
              <a:defRPr sz="7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0274" y="1290161"/>
            <a:ext cx="14214278" cy="5490686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92112" y="1290165"/>
            <a:ext cx="24153019" cy="27655958"/>
          </a:xfrm>
        </p:spPr>
        <p:txBody>
          <a:bodyPr/>
          <a:lstStyle>
            <a:lvl1pPr>
              <a:defRPr sz="15200"/>
            </a:lvl1pPr>
            <a:lvl2pPr>
              <a:defRPr sz="13200"/>
            </a:lvl2pPr>
            <a:lvl3pPr>
              <a:defRPr sz="111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60274" y="6780851"/>
            <a:ext cx="14214278" cy="22165272"/>
          </a:xfrm>
        </p:spPr>
        <p:txBody>
          <a:bodyPr/>
          <a:lstStyle>
            <a:lvl1pPr marL="0" indent="0">
              <a:buNone/>
              <a:defRPr sz="6800"/>
            </a:lvl1pPr>
            <a:lvl2pPr marL="2159568" indent="0">
              <a:buNone/>
              <a:defRPr sz="5700"/>
            </a:lvl2pPr>
            <a:lvl3pPr marL="4319136" indent="0">
              <a:buNone/>
              <a:defRPr sz="4700"/>
            </a:lvl3pPr>
            <a:lvl4pPr marL="6478704" indent="0">
              <a:buNone/>
              <a:defRPr sz="4100"/>
            </a:lvl4pPr>
            <a:lvl5pPr marL="8638272" indent="0">
              <a:buNone/>
              <a:defRPr sz="4100"/>
            </a:lvl5pPr>
            <a:lvl6pPr marL="10797840" indent="0">
              <a:buNone/>
              <a:defRPr sz="4100"/>
            </a:lvl6pPr>
            <a:lvl7pPr marL="12957408" indent="0">
              <a:buNone/>
              <a:defRPr sz="4100"/>
            </a:lvl7pPr>
            <a:lvl8pPr marL="15116976" indent="0">
              <a:buNone/>
              <a:defRPr sz="4100"/>
            </a:lvl8pPr>
            <a:lvl9pPr marL="17276544" indent="0">
              <a:buNone/>
              <a:defRPr sz="4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8560" y="22682840"/>
            <a:ext cx="25923240" cy="2677836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468560" y="2895362"/>
            <a:ext cx="25923240" cy="19442430"/>
          </a:xfrm>
        </p:spPr>
        <p:txBody>
          <a:bodyPr/>
          <a:lstStyle>
            <a:lvl1pPr marL="0" indent="0">
              <a:buNone/>
              <a:defRPr sz="15200"/>
            </a:lvl1pPr>
            <a:lvl2pPr marL="2159568" indent="0">
              <a:buNone/>
              <a:defRPr sz="13200"/>
            </a:lvl2pPr>
            <a:lvl3pPr marL="4319136" indent="0">
              <a:buNone/>
              <a:defRPr sz="11100"/>
            </a:lvl3pPr>
            <a:lvl4pPr marL="6478704" indent="0">
              <a:buNone/>
              <a:defRPr sz="9500"/>
            </a:lvl4pPr>
            <a:lvl5pPr marL="8638272" indent="0">
              <a:buNone/>
              <a:defRPr sz="9500"/>
            </a:lvl5pPr>
            <a:lvl6pPr marL="10797840" indent="0">
              <a:buNone/>
              <a:defRPr sz="9500"/>
            </a:lvl6pPr>
            <a:lvl7pPr marL="12957408" indent="0">
              <a:buNone/>
              <a:defRPr sz="9500"/>
            </a:lvl7pPr>
            <a:lvl8pPr marL="15116976" indent="0">
              <a:buNone/>
              <a:defRPr sz="9500"/>
            </a:lvl8pPr>
            <a:lvl9pPr marL="17276544" indent="0">
              <a:buNone/>
              <a:defRPr sz="95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68560" y="25360676"/>
            <a:ext cx="25923240" cy="3802974"/>
          </a:xfrm>
        </p:spPr>
        <p:txBody>
          <a:bodyPr/>
          <a:lstStyle>
            <a:lvl1pPr marL="0" indent="0">
              <a:buNone/>
              <a:defRPr sz="6800"/>
            </a:lvl1pPr>
            <a:lvl2pPr marL="2159568" indent="0">
              <a:buNone/>
              <a:defRPr sz="5700"/>
            </a:lvl2pPr>
            <a:lvl3pPr marL="4319136" indent="0">
              <a:buNone/>
              <a:defRPr sz="4700"/>
            </a:lvl3pPr>
            <a:lvl4pPr marL="6478704" indent="0">
              <a:buNone/>
              <a:defRPr sz="4100"/>
            </a:lvl4pPr>
            <a:lvl5pPr marL="8638272" indent="0">
              <a:buNone/>
              <a:defRPr sz="4100"/>
            </a:lvl5pPr>
            <a:lvl6pPr marL="10797840" indent="0">
              <a:buNone/>
              <a:defRPr sz="4100"/>
            </a:lvl6pPr>
            <a:lvl7pPr marL="12957408" indent="0">
              <a:buNone/>
              <a:defRPr sz="4100"/>
            </a:lvl7pPr>
            <a:lvl8pPr marL="15116976" indent="0">
              <a:buNone/>
              <a:defRPr sz="4100"/>
            </a:lvl8pPr>
            <a:lvl9pPr marL="17276544" indent="0">
              <a:buNone/>
              <a:defRPr sz="4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60271" y="1297666"/>
            <a:ext cx="38884860" cy="5400675"/>
          </a:xfrm>
          <a:prstGeom prst="rect">
            <a:avLst/>
          </a:prstGeom>
        </p:spPr>
        <p:txBody>
          <a:bodyPr vert="horz" lIns="431912" tIns="215956" rIns="431912" bIns="21595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0271" y="7560950"/>
            <a:ext cx="38884860" cy="21385175"/>
          </a:xfrm>
          <a:prstGeom prst="rect">
            <a:avLst/>
          </a:prstGeom>
        </p:spPr>
        <p:txBody>
          <a:bodyPr vert="horz" lIns="431912" tIns="215956" rIns="431912" bIns="21595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60271" y="30033759"/>
            <a:ext cx="10081260" cy="1725216"/>
          </a:xfrm>
          <a:prstGeom prst="rect">
            <a:avLst/>
          </a:prstGeom>
        </p:spPr>
        <p:txBody>
          <a:bodyPr vert="horz" lIns="431912" tIns="215956" rIns="431912" bIns="215956" rtlCol="0" anchor="ctr"/>
          <a:lstStyle>
            <a:lvl1pPr algn="l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761845" y="30033759"/>
            <a:ext cx="13681711" cy="1725216"/>
          </a:xfrm>
          <a:prstGeom prst="rect">
            <a:avLst/>
          </a:prstGeom>
        </p:spPr>
        <p:txBody>
          <a:bodyPr vert="horz" lIns="431912" tIns="215956" rIns="431912" bIns="215956" rtlCol="0" anchor="ctr"/>
          <a:lstStyle>
            <a:lvl1pPr algn="ct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63871" y="30033759"/>
            <a:ext cx="10081260" cy="1725216"/>
          </a:xfrm>
          <a:prstGeom prst="rect">
            <a:avLst/>
          </a:prstGeom>
        </p:spPr>
        <p:txBody>
          <a:bodyPr vert="horz" lIns="431912" tIns="215956" rIns="431912" bIns="215956" rtlCol="0" anchor="ctr"/>
          <a:lstStyle>
            <a:lvl1pPr algn="r">
              <a:defRPr sz="5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ctr" defTabSz="4319136" rtl="0" eaLnBrk="1" latinLnBrk="0" hangingPunct="1">
        <a:spcBef>
          <a:spcPct val="0"/>
        </a:spcBef>
        <a:buNone/>
        <a:defRPr sz="20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19676" indent="-1619676" algn="l" defTabSz="4319136" rtl="0" eaLnBrk="1" latinLnBrk="0" hangingPunct="1">
        <a:spcBef>
          <a:spcPct val="20000"/>
        </a:spcBef>
        <a:buFont typeface="Arial" pitchFamily="34" charset="0"/>
        <a:buChar char="•"/>
        <a:defRPr sz="15200" kern="1200">
          <a:solidFill>
            <a:schemeClr val="tx1"/>
          </a:solidFill>
          <a:latin typeface="+mn-lt"/>
          <a:ea typeface="+mn-ea"/>
          <a:cs typeface="+mn-cs"/>
        </a:defRPr>
      </a:lvl1pPr>
      <a:lvl2pPr marL="3509298" indent="-1349730" algn="l" defTabSz="4319136" rtl="0" eaLnBrk="1" latinLnBrk="0" hangingPunct="1">
        <a:spcBef>
          <a:spcPct val="20000"/>
        </a:spcBef>
        <a:buFont typeface="Arial" pitchFamily="34" charset="0"/>
        <a:buChar char="–"/>
        <a:defRPr sz="13200" kern="1200">
          <a:solidFill>
            <a:schemeClr val="tx1"/>
          </a:solidFill>
          <a:latin typeface="+mn-lt"/>
          <a:ea typeface="+mn-ea"/>
          <a:cs typeface="+mn-cs"/>
        </a:defRPr>
      </a:lvl2pPr>
      <a:lvl3pPr marL="5398920" indent="-1079784" algn="l" defTabSz="4319136" rtl="0" eaLnBrk="1" latinLnBrk="0" hangingPunct="1">
        <a:spcBef>
          <a:spcPct val="20000"/>
        </a:spcBef>
        <a:buFont typeface="Arial" pitchFamily="34" charset="0"/>
        <a:buChar char="•"/>
        <a:defRPr sz="11100" kern="1200">
          <a:solidFill>
            <a:schemeClr val="tx1"/>
          </a:solidFill>
          <a:latin typeface="+mn-lt"/>
          <a:ea typeface="+mn-ea"/>
          <a:cs typeface="+mn-cs"/>
        </a:defRPr>
      </a:lvl3pPr>
      <a:lvl4pPr marL="7558488" indent="-1079784" algn="l" defTabSz="4319136" rtl="0" eaLnBrk="1" latinLnBrk="0" hangingPunct="1">
        <a:spcBef>
          <a:spcPct val="20000"/>
        </a:spcBef>
        <a:buFont typeface="Arial" pitchFamily="34" charset="0"/>
        <a:buChar char="–"/>
        <a:defRPr sz="9500" kern="1200">
          <a:solidFill>
            <a:schemeClr val="tx1"/>
          </a:solidFill>
          <a:latin typeface="+mn-lt"/>
          <a:ea typeface="+mn-ea"/>
          <a:cs typeface="+mn-cs"/>
        </a:defRPr>
      </a:lvl4pPr>
      <a:lvl5pPr marL="9718056" indent="-1079784" algn="l" defTabSz="4319136" rtl="0" eaLnBrk="1" latinLnBrk="0" hangingPunct="1">
        <a:spcBef>
          <a:spcPct val="20000"/>
        </a:spcBef>
        <a:buFont typeface="Arial" pitchFamily="34" charset="0"/>
        <a:buChar char="»"/>
        <a:defRPr sz="9500" kern="1200">
          <a:solidFill>
            <a:schemeClr val="tx1"/>
          </a:solidFill>
          <a:latin typeface="+mn-lt"/>
          <a:ea typeface="+mn-ea"/>
          <a:cs typeface="+mn-cs"/>
        </a:defRPr>
      </a:lvl5pPr>
      <a:lvl6pPr marL="11877624" indent="-1079784" algn="l" defTabSz="4319136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6pPr>
      <a:lvl7pPr marL="14037192" indent="-1079784" algn="l" defTabSz="4319136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7pPr>
      <a:lvl8pPr marL="16196760" indent="-1079784" algn="l" defTabSz="4319136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8pPr>
      <a:lvl9pPr marL="18356328" indent="-1079784" algn="l" defTabSz="4319136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19136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1pPr>
      <a:lvl2pPr marL="2159568" algn="l" defTabSz="4319136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2pPr>
      <a:lvl3pPr marL="4319136" algn="l" defTabSz="4319136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3pPr>
      <a:lvl4pPr marL="6478704" algn="l" defTabSz="4319136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4pPr>
      <a:lvl5pPr marL="8638272" algn="l" defTabSz="4319136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5pPr>
      <a:lvl6pPr marL="10797840" algn="l" defTabSz="4319136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6pPr>
      <a:lvl7pPr marL="12957408" algn="l" defTabSz="4319136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7pPr>
      <a:lvl8pPr marL="15116976" algn="l" defTabSz="4319136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8pPr>
      <a:lvl9pPr marL="17276544" algn="l" defTabSz="4319136" rtl="0" eaLnBrk="1" latinLnBrk="0" hangingPunct="1">
        <a:defRPr sz="8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oleObject" Target="../embeddings/oleObject3.bin"/><Relationship Id="rId18" Type="http://schemas.openxmlformats.org/officeDocument/2006/relationships/image" Target="../media/image20.png"/><Relationship Id="rId26" Type="http://schemas.openxmlformats.org/officeDocument/2006/relationships/image" Target="../media/image27.jpeg"/><Relationship Id="rId3" Type="http://schemas.openxmlformats.org/officeDocument/2006/relationships/image" Target="../media/image11.jpeg"/><Relationship Id="rId21" Type="http://schemas.openxmlformats.org/officeDocument/2006/relationships/image" Target="../media/image22.png"/><Relationship Id="rId7" Type="http://schemas.openxmlformats.org/officeDocument/2006/relationships/image" Target="../media/image15.png"/><Relationship Id="rId12" Type="http://schemas.openxmlformats.org/officeDocument/2006/relationships/oleObject" Target="../embeddings/oleObject2.bin"/><Relationship Id="rId17" Type="http://schemas.openxmlformats.org/officeDocument/2006/relationships/oleObject" Target="../embeddings/oleObject6.bin"/><Relationship Id="rId25" Type="http://schemas.openxmlformats.org/officeDocument/2006/relationships/image" Target="../media/image26.jpe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9.png"/><Relationship Id="rId20" Type="http://schemas.openxmlformats.org/officeDocument/2006/relationships/image" Target="../media/image21.png"/><Relationship Id="rId29" Type="http://schemas.openxmlformats.org/officeDocument/2006/relationships/oleObject" Target="../embeddings/oleObject10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png"/><Relationship Id="rId11" Type="http://schemas.openxmlformats.org/officeDocument/2006/relationships/oleObject" Target="../embeddings/oleObject1.bin"/><Relationship Id="rId24" Type="http://schemas.openxmlformats.org/officeDocument/2006/relationships/image" Target="../media/image25.jpeg"/><Relationship Id="rId5" Type="http://schemas.openxmlformats.org/officeDocument/2006/relationships/image" Target="../media/image13.png"/><Relationship Id="rId15" Type="http://schemas.openxmlformats.org/officeDocument/2006/relationships/oleObject" Target="../embeddings/oleObject5.bin"/><Relationship Id="rId23" Type="http://schemas.openxmlformats.org/officeDocument/2006/relationships/image" Target="../media/image24.png"/><Relationship Id="rId28" Type="http://schemas.openxmlformats.org/officeDocument/2006/relationships/oleObject" Target="../embeddings/oleObject9.bin"/><Relationship Id="rId10" Type="http://schemas.openxmlformats.org/officeDocument/2006/relationships/image" Target="../media/image18.png"/><Relationship Id="rId19" Type="http://schemas.openxmlformats.org/officeDocument/2006/relationships/oleObject" Target="../embeddings/oleObject7.bin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oleObject" Target="../embeddings/oleObject4.bin"/><Relationship Id="rId22" Type="http://schemas.openxmlformats.org/officeDocument/2006/relationships/image" Target="../media/image23.png"/><Relationship Id="rId27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" name="Picture 51"/>
          <p:cNvPicPr>
            <a:picLocks noChangeAspect="1" noChangeArrowheads="1"/>
          </p:cNvPicPr>
          <p:nvPr/>
        </p:nvPicPr>
        <p:blipFill>
          <a:blip r:embed="rId3"/>
          <a:srcRect r="74853"/>
          <a:stretch>
            <a:fillRect/>
          </a:stretch>
        </p:blipFill>
        <p:spPr bwMode="auto">
          <a:xfrm>
            <a:off x="23355300" y="17878425"/>
            <a:ext cx="2438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75" name="Picture 51"/>
          <p:cNvPicPr>
            <a:picLocks noChangeAspect="1" noChangeArrowheads="1"/>
          </p:cNvPicPr>
          <p:nvPr/>
        </p:nvPicPr>
        <p:blipFill>
          <a:blip r:embed="rId3"/>
          <a:srcRect l="52063"/>
          <a:stretch>
            <a:fillRect/>
          </a:stretch>
        </p:blipFill>
        <p:spPr bwMode="auto">
          <a:xfrm>
            <a:off x="28613100" y="17878425"/>
            <a:ext cx="4648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4" name="Picture 4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09700" y="25727025"/>
            <a:ext cx="4238625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69" name="Picture 4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62700" y="20735925"/>
            <a:ext cx="4333875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68" name="Picture 4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09700" y="20726400"/>
            <a:ext cx="4238625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74" name="Picture 38"/>
          <p:cNvPicPr>
            <a:picLocks noChangeAspect="1" noChangeArrowheads="1"/>
          </p:cNvPicPr>
          <p:nvPr/>
        </p:nvPicPr>
        <p:blipFill>
          <a:blip r:embed="rId6" cstate="print"/>
          <a:srcRect t="20427" r="75657" b="48932"/>
          <a:stretch>
            <a:fillRect/>
          </a:stretch>
        </p:blipFill>
        <p:spPr bwMode="auto">
          <a:xfrm>
            <a:off x="26174700" y="23379597"/>
            <a:ext cx="2163946" cy="1025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5" name="Rounded Rectangle 174"/>
          <p:cNvSpPr/>
          <p:nvPr/>
        </p:nvSpPr>
        <p:spPr>
          <a:xfrm>
            <a:off x="800102" y="657229"/>
            <a:ext cx="41613990" cy="3962399"/>
          </a:xfrm>
          <a:prstGeom prst="roundRect">
            <a:avLst>
              <a:gd name="adj" fmla="val 1089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4" rIns="91412" bIns="45704" rtlCol="0" anchor="ctr"/>
          <a:lstStyle/>
          <a:p>
            <a:pPr algn="ctr"/>
            <a:endParaRPr lang="en-CA"/>
          </a:p>
        </p:txBody>
      </p:sp>
      <p:sp>
        <p:nvSpPr>
          <p:cNvPr id="176" name="Rounded Rectangle 175"/>
          <p:cNvSpPr/>
          <p:nvPr/>
        </p:nvSpPr>
        <p:spPr>
          <a:xfrm>
            <a:off x="876303" y="5076825"/>
            <a:ext cx="10820399" cy="19126200"/>
          </a:xfrm>
          <a:prstGeom prst="roundRect">
            <a:avLst>
              <a:gd name="adj" fmla="val 335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4" rIns="91412" bIns="45704" rtlCol="0" anchor="ctr"/>
          <a:lstStyle/>
          <a:p>
            <a:pPr algn="ctr"/>
            <a:endParaRPr lang="en-CA"/>
          </a:p>
        </p:txBody>
      </p:sp>
      <p:sp>
        <p:nvSpPr>
          <p:cNvPr id="177" name="Rounded Rectangle 176"/>
          <p:cNvSpPr/>
          <p:nvPr/>
        </p:nvSpPr>
        <p:spPr>
          <a:xfrm>
            <a:off x="12230100" y="5076828"/>
            <a:ext cx="10439400" cy="19126197"/>
          </a:xfrm>
          <a:prstGeom prst="roundRect">
            <a:avLst>
              <a:gd name="adj" fmla="val 475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4" rIns="91412" bIns="45704" rtlCol="0" anchor="ctr"/>
          <a:lstStyle/>
          <a:p>
            <a:pPr algn="ctr"/>
            <a:endParaRPr lang="en-CA"/>
          </a:p>
        </p:txBody>
      </p:sp>
      <p:sp>
        <p:nvSpPr>
          <p:cNvPr id="178" name="Rounded Rectangle 177"/>
          <p:cNvSpPr/>
          <p:nvPr/>
        </p:nvSpPr>
        <p:spPr>
          <a:xfrm>
            <a:off x="23126701" y="5076826"/>
            <a:ext cx="19202399" cy="10896599"/>
          </a:xfrm>
          <a:prstGeom prst="roundRect">
            <a:avLst>
              <a:gd name="adj" fmla="val 436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4" rIns="91412" bIns="45704" rtlCol="0" anchor="ctr"/>
          <a:lstStyle/>
          <a:p>
            <a:pPr algn="ctr"/>
            <a:endParaRPr lang="en-CA"/>
          </a:p>
        </p:txBody>
      </p:sp>
      <p:pic>
        <p:nvPicPr>
          <p:cNvPr id="14363" name="Picture 27" descr="D:\repositories\tommy\iccvposter\Horizontal_Full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33699" y="1571630"/>
            <a:ext cx="6923792" cy="1656001"/>
          </a:xfrm>
          <a:prstGeom prst="rect">
            <a:avLst/>
          </a:prstGeom>
          <a:noFill/>
        </p:spPr>
      </p:pic>
      <p:pic>
        <p:nvPicPr>
          <p:cNvPr id="14370" name="Picture 3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583900" y="7210425"/>
            <a:ext cx="4105563" cy="33535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75" name="Picture 3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251900" y="25955625"/>
            <a:ext cx="7391400" cy="5377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17198126" y="885826"/>
            <a:ext cx="8809150" cy="1384962"/>
          </a:xfrm>
          <a:prstGeom prst="rect">
            <a:avLst/>
          </a:prstGeom>
          <a:noFill/>
        </p:spPr>
        <p:txBody>
          <a:bodyPr wrap="none" lIns="91412" tIns="45704" rIns="91412" bIns="45704" rtlCol="0">
            <a:spAutoFit/>
          </a:bodyPr>
          <a:lstStyle/>
          <a:p>
            <a:pPr algn="ctr"/>
            <a:r>
              <a:rPr lang="en-US" b="1" dirty="0" err="1" smtClean="0"/>
              <a:t>GrabCut</a:t>
            </a:r>
            <a:r>
              <a:rPr lang="en-US" b="1" dirty="0" smtClean="0"/>
              <a:t> in One Cut</a:t>
            </a:r>
            <a:endParaRPr lang="en-US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2789323" y="2333631"/>
            <a:ext cx="17626756" cy="1031019"/>
          </a:xfrm>
          <a:prstGeom prst="rect">
            <a:avLst/>
          </a:prstGeom>
          <a:noFill/>
        </p:spPr>
        <p:txBody>
          <a:bodyPr wrap="none" lIns="91412" tIns="45704" rIns="91412" bIns="45704" rtlCol="0">
            <a:spAutoFit/>
          </a:bodyPr>
          <a:lstStyle/>
          <a:p>
            <a:pPr algn="ctr"/>
            <a:r>
              <a:rPr lang="en-US" sz="6100" dirty="0" smtClean="0"/>
              <a:t>Meng Tang    Lena </a:t>
            </a:r>
            <a:r>
              <a:rPr lang="en-US" sz="6100" dirty="0" err="1" smtClean="0"/>
              <a:t>Gorelick</a:t>
            </a:r>
            <a:r>
              <a:rPr lang="en-US" sz="6100" dirty="0" smtClean="0"/>
              <a:t>    Olga </a:t>
            </a:r>
            <a:r>
              <a:rPr lang="en-US" sz="6100" dirty="0" err="1" smtClean="0"/>
              <a:t>Veksler</a:t>
            </a:r>
            <a:r>
              <a:rPr lang="en-US" sz="6100" dirty="0" smtClean="0"/>
              <a:t>    Yuri </a:t>
            </a:r>
            <a:r>
              <a:rPr lang="en-US" sz="6100" dirty="0" err="1" smtClean="0"/>
              <a:t>Boykov</a:t>
            </a:r>
            <a:endParaRPr lang="en-US" sz="6100" dirty="0"/>
          </a:p>
        </p:txBody>
      </p:sp>
      <p:pic>
        <p:nvPicPr>
          <p:cNvPr id="1026" name="Picture 2" descr="C:\Users\Tang\Desktop\tommy\iccvposter\uwovisiongroup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493862" y="1190629"/>
            <a:ext cx="2568041" cy="2771999"/>
          </a:xfrm>
          <a:prstGeom prst="rect">
            <a:avLst/>
          </a:prstGeom>
          <a:noFill/>
        </p:spPr>
      </p:pic>
      <p:sp>
        <p:nvSpPr>
          <p:cNvPr id="20" name="TextBox 19"/>
          <p:cNvSpPr txBox="1"/>
          <p:nvPr/>
        </p:nvSpPr>
        <p:spPr>
          <a:xfrm>
            <a:off x="17755362" y="3400431"/>
            <a:ext cx="7694678" cy="1031019"/>
          </a:xfrm>
          <a:prstGeom prst="rect">
            <a:avLst/>
          </a:prstGeom>
          <a:noFill/>
        </p:spPr>
        <p:txBody>
          <a:bodyPr wrap="none" lIns="91412" tIns="45704" rIns="91412" bIns="45704" rtlCol="0">
            <a:spAutoFit/>
          </a:bodyPr>
          <a:lstStyle/>
          <a:p>
            <a:pPr algn="ctr"/>
            <a:r>
              <a:rPr lang="en-US" sz="6100" dirty="0" smtClean="0">
                <a:solidFill>
                  <a:srgbClr val="0000EA"/>
                </a:solidFill>
              </a:rPr>
              <a:t>http://vison.csd.uwo.ca</a:t>
            </a:r>
            <a:endParaRPr lang="en-US" sz="6100" dirty="0">
              <a:solidFill>
                <a:srgbClr val="0000EA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537318" y="5229227"/>
            <a:ext cx="8923348" cy="1031019"/>
          </a:xfrm>
          <a:prstGeom prst="rect">
            <a:avLst/>
          </a:prstGeom>
          <a:noFill/>
        </p:spPr>
        <p:txBody>
          <a:bodyPr wrap="none" lIns="91412" tIns="45704" rIns="91412" bIns="45704" rtlCol="0">
            <a:spAutoFit/>
          </a:bodyPr>
          <a:lstStyle/>
          <a:p>
            <a:r>
              <a:rPr lang="en-US" sz="6000" b="1" dirty="0" smtClean="0">
                <a:solidFill>
                  <a:srgbClr val="7030A0"/>
                </a:solidFill>
              </a:rPr>
              <a:t>Basic Segmentation Energy</a:t>
            </a:r>
            <a:endParaRPr lang="en-US" sz="6000" b="1" dirty="0">
              <a:solidFill>
                <a:srgbClr val="7030A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3031490" y="5229227"/>
            <a:ext cx="8173335" cy="1031019"/>
          </a:xfrm>
          <a:prstGeom prst="rect">
            <a:avLst/>
          </a:prstGeom>
          <a:noFill/>
        </p:spPr>
        <p:txBody>
          <a:bodyPr wrap="none" lIns="91412" tIns="45704" rIns="91412" bIns="45704" rtlCol="0">
            <a:spAutoFit/>
          </a:bodyPr>
          <a:lstStyle/>
          <a:p>
            <a:r>
              <a:rPr lang="en-US" sz="6000" b="1" dirty="0" smtClean="0">
                <a:solidFill>
                  <a:srgbClr val="7030A0"/>
                </a:solidFill>
              </a:rPr>
              <a:t>L</a:t>
            </a:r>
            <a:r>
              <a:rPr lang="en-US" sz="6000" b="1" baseline="-25000" dirty="0" smtClean="0">
                <a:solidFill>
                  <a:srgbClr val="7030A0"/>
                </a:solidFill>
              </a:rPr>
              <a:t>1</a:t>
            </a:r>
            <a:r>
              <a:rPr lang="en-US" sz="6000" b="1" dirty="0" smtClean="0">
                <a:solidFill>
                  <a:srgbClr val="7030A0"/>
                </a:solidFill>
              </a:rPr>
              <a:t> Color Separation Term</a:t>
            </a:r>
            <a:endParaRPr lang="en-US" sz="6000" b="1" dirty="0">
              <a:solidFill>
                <a:srgbClr val="7030A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3507700" y="5188808"/>
            <a:ext cx="12802038" cy="1031019"/>
          </a:xfrm>
          <a:prstGeom prst="rect">
            <a:avLst/>
          </a:prstGeom>
          <a:noFill/>
        </p:spPr>
        <p:txBody>
          <a:bodyPr wrap="none" lIns="91412" tIns="45704" rIns="91412" bIns="45704" rtlCol="0">
            <a:spAutoFit/>
          </a:bodyPr>
          <a:lstStyle/>
          <a:p>
            <a:r>
              <a:rPr lang="en-US" sz="6000" b="1" dirty="0" smtClean="0">
                <a:solidFill>
                  <a:srgbClr val="7030A0"/>
                </a:solidFill>
              </a:rPr>
              <a:t>Application – Interactive Segmentation</a:t>
            </a:r>
            <a:endParaRPr lang="en-US" sz="6000" b="1" dirty="0">
              <a:solidFill>
                <a:srgbClr val="7030A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3507701" y="16506825"/>
            <a:ext cx="18784060" cy="1031019"/>
          </a:xfrm>
          <a:prstGeom prst="rect">
            <a:avLst/>
          </a:prstGeom>
          <a:noFill/>
        </p:spPr>
        <p:txBody>
          <a:bodyPr wrap="none" lIns="91412" tIns="45704" rIns="91412" bIns="45704" rtlCol="0">
            <a:spAutoFit/>
          </a:bodyPr>
          <a:lstStyle/>
          <a:p>
            <a:r>
              <a:rPr lang="en-US" sz="6000" b="1" dirty="0" smtClean="0">
                <a:solidFill>
                  <a:srgbClr val="7030A0"/>
                </a:solidFill>
              </a:rPr>
              <a:t>Application – Shape Matching and Saliency Segmentation</a:t>
            </a:r>
            <a:endParaRPr lang="en-US" sz="6000" b="1" dirty="0">
              <a:solidFill>
                <a:srgbClr val="7030A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2382500" y="16735425"/>
            <a:ext cx="7554640" cy="830964"/>
          </a:xfrm>
          <a:prstGeom prst="rect">
            <a:avLst/>
          </a:prstGeom>
          <a:noFill/>
        </p:spPr>
        <p:txBody>
          <a:bodyPr wrap="none" lIns="91412" tIns="45704" rIns="91412" bIns="45704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4800" dirty="0" smtClean="0"/>
              <a:t> Overview of graph structure</a:t>
            </a:r>
            <a:endParaRPr lang="en-US" sz="4800" dirty="0"/>
          </a:p>
        </p:txBody>
      </p:sp>
      <p:grpSp>
        <p:nvGrpSpPr>
          <p:cNvPr id="49" name="Group 14"/>
          <p:cNvGrpSpPr>
            <a:grpSpLocks/>
          </p:cNvGrpSpPr>
          <p:nvPr/>
        </p:nvGrpSpPr>
        <p:grpSpPr bwMode="auto">
          <a:xfrm>
            <a:off x="13296900" y="18100197"/>
            <a:ext cx="8108168" cy="4731228"/>
            <a:chOff x="1534" y="2828"/>
            <a:chExt cx="1754" cy="1019"/>
          </a:xfrm>
        </p:grpSpPr>
        <p:sp>
          <p:nvSpPr>
            <p:cNvPr id="54" name="Line 16"/>
            <p:cNvSpPr>
              <a:spLocks noChangeShapeType="1"/>
            </p:cNvSpPr>
            <p:nvPr/>
          </p:nvSpPr>
          <p:spPr bwMode="auto">
            <a:xfrm flipH="1">
              <a:off x="2022" y="3605"/>
              <a:ext cx="144" cy="19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Line 25"/>
            <p:cNvSpPr>
              <a:spLocks noChangeShapeType="1"/>
            </p:cNvSpPr>
            <p:nvPr/>
          </p:nvSpPr>
          <p:spPr bwMode="auto">
            <a:xfrm flipH="1">
              <a:off x="1631" y="3605"/>
              <a:ext cx="144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Line 25"/>
            <p:cNvSpPr>
              <a:spLocks noChangeShapeType="1"/>
            </p:cNvSpPr>
            <p:nvPr/>
          </p:nvSpPr>
          <p:spPr bwMode="auto">
            <a:xfrm flipH="1">
              <a:off x="2412" y="3605"/>
              <a:ext cx="144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Line 25"/>
            <p:cNvSpPr>
              <a:spLocks noChangeShapeType="1"/>
            </p:cNvSpPr>
            <p:nvPr/>
          </p:nvSpPr>
          <p:spPr bwMode="auto">
            <a:xfrm flipH="1">
              <a:off x="2754" y="3606"/>
              <a:ext cx="144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Line 25"/>
            <p:cNvSpPr>
              <a:spLocks noChangeShapeType="1"/>
            </p:cNvSpPr>
            <p:nvPr/>
          </p:nvSpPr>
          <p:spPr bwMode="auto">
            <a:xfrm flipH="1">
              <a:off x="3047" y="3217"/>
              <a:ext cx="144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Line 16"/>
            <p:cNvSpPr>
              <a:spLocks noChangeShapeType="1"/>
            </p:cNvSpPr>
            <p:nvPr/>
          </p:nvSpPr>
          <p:spPr bwMode="auto">
            <a:xfrm flipH="1">
              <a:off x="2901" y="3411"/>
              <a:ext cx="144" cy="19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Line 18"/>
            <p:cNvSpPr>
              <a:spLocks noChangeShapeType="1"/>
            </p:cNvSpPr>
            <p:nvPr/>
          </p:nvSpPr>
          <p:spPr bwMode="auto">
            <a:xfrm>
              <a:off x="2412" y="3800"/>
              <a:ext cx="38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Line 18"/>
            <p:cNvSpPr>
              <a:spLocks noChangeShapeType="1"/>
            </p:cNvSpPr>
            <p:nvPr/>
          </p:nvSpPr>
          <p:spPr bwMode="auto">
            <a:xfrm>
              <a:off x="1631" y="3800"/>
              <a:ext cx="38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Line 19"/>
            <p:cNvSpPr>
              <a:spLocks noChangeShapeType="1"/>
            </p:cNvSpPr>
            <p:nvPr/>
          </p:nvSpPr>
          <p:spPr bwMode="auto">
            <a:xfrm>
              <a:off x="2022" y="3800"/>
              <a:ext cx="38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Line 19"/>
            <p:cNvSpPr>
              <a:spLocks noChangeShapeType="1"/>
            </p:cNvSpPr>
            <p:nvPr/>
          </p:nvSpPr>
          <p:spPr bwMode="auto">
            <a:xfrm>
              <a:off x="2510" y="3606"/>
              <a:ext cx="38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Line 19"/>
            <p:cNvSpPr>
              <a:spLocks noChangeShapeType="1"/>
            </p:cNvSpPr>
            <p:nvPr/>
          </p:nvSpPr>
          <p:spPr bwMode="auto">
            <a:xfrm>
              <a:off x="2656" y="3411"/>
              <a:ext cx="38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Line 24"/>
            <p:cNvSpPr>
              <a:spLocks noChangeShapeType="1"/>
            </p:cNvSpPr>
            <p:nvPr/>
          </p:nvSpPr>
          <p:spPr bwMode="auto">
            <a:xfrm>
              <a:off x="2852" y="3217"/>
              <a:ext cx="384" cy="0"/>
            </a:xfrm>
            <a:custGeom>
              <a:avLst/>
              <a:gdLst>
                <a:gd name="connsiteX0" fmla="*/ 0 w 10000"/>
                <a:gd name="connsiteY0" fmla="*/ -2147483648 h 10000"/>
                <a:gd name="connsiteX1" fmla="*/ 10000 w 10000"/>
                <a:gd name="connsiteY1" fmla="*/ -2147483648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00" h="10000">
                  <a:moveTo>
                    <a:pt x="0" y="-2147483648"/>
                  </a:moveTo>
                  <a:lnTo>
                    <a:pt x="10000" y="-2147483648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Line 15"/>
            <p:cNvSpPr>
              <a:spLocks noChangeShapeType="1"/>
            </p:cNvSpPr>
            <p:nvPr/>
          </p:nvSpPr>
          <p:spPr bwMode="auto">
            <a:xfrm flipH="1">
              <a:off x="1776" y="3216"/>
              <a:ext cx="288" cy="384"/>
            </a:xfrm>
            <a:prstGeom prst="line">
              <a:avLst/>
            </a:prstGeom>
            <a:noFill/>
            <a:ln w="5715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Line 16"/>
            <p:cNvSpPr>
              <a:spLocks noChangeShapeType="1"/>
            </p:cNvSpPr>
            <p:nvPr/>
          </p:nvSpPr>
          <p:spPr bwMode="auto">
            <a:xfrm flipH="1">
              <a:off x="2304" y="3216"/>
              <a:ext cx="144" cy="19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Line 17"/>
            <p:cNvSpPr>
              <a:spLocks noChangeShapeType="1"/>
            </p:cNvSpPr>
            <p:nvPr/>
          </p:nvSpPr>
          <p:spPr bwMode="auto">
            <a:xfrm flipH="1">
              <a:off x="2544" y="3216"/>
              <a:ext cx="288" cy="38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baseline="-25000" dirty="0"/>
            </a:p>
          </p:txBody>
        </p:sp>
        <p:sp>
          <p:nvSpPr>
            <p:cNvPr id="69" name="Line 18"/>
            <p:cNvSpPr>
              <a:spLocks noChangeShapeType="1"/>
            </p:cNvSpPr>
            <p:nvPr/>
          </p:nvSpPr>
          <p:spPr bwMode="auto">
            <a:xfrm>
              <a:off x="2160" y="3600"/>
              <a:ext cx="38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Line 19"/>
            <p:cNvSpPr>
              <a:spLocks noChangeShapeType="1"/>
            </p:cNvSpPr>
            <p:nvPr/>
          </p:nvSpPr>
          <p:spPr bwMode="auto">
            <a:xfrm>
              <a:off x="1920" y="3408"/>
              <a:ext cx="38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Line 20"/>
            <p:cNvSpPr>
              <a:spLocks noChangeShapeType="1"/>
            </p:cNvSpPr>
            <p:nvPr/>
          </p:nvSpPr>
          <p:spPr bwMode="auto">
            <a:xfrm>
              <a:off x="2064" y="3216"/>
              <a:ext cx="38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Line 21"/>
            <p:cNvSpPr>
              <a:spLocks noChangeShapeType="1"/>
            </p:cNvSpPr>
            <p:nvPr/>
          </p:nvSpPr>
          <p:spPr bwMode="auto">
            <a:xfrm flipH="1">
              <a:off x="1776" y="3216"/>
              <a:ext cx="288" cy="38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" name="Line 22"/>
            <p:cNvSpPr>
              <a:spLocks noChangeShapeType="1"/>
            </p:cNvSpPr>
            <p:nvPr/>
          </p:nvSpPr>
          <p:spPr bwMode="auto">
            <a:xfrm>
              <a:off x="1776" y="3600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" name="Line 23"/>
            <p:cNvSpPr>
              <a:spLocks noChangeShapeType="1"/>
            </p:cNvSpPr>
            <p:nvPr/>
          </p:nvSpPr>
          <p:spPr bwMode="auto">
            <a:xfrm>
              <a:off x="2304" y="3408"/>
              <a:ext cx="38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Line 24"/>
            <p:cNvSpPr>
              <a:spLocks noChangeShapeType="1"/>
            </p:cNvSpPr>
            <p:nvPr/>
          </p:nvSpPr>
          <p:spPr bwMode="auto">
            <a:xfrm>
              <a:off x="2448" y="3216"/>
              <a:ext cx="384" cy="0"/>
            </a:xfrm>
            <a:custGeom>
              <a:avLst/>
              <a:gdLst>
                <a:gd name="connsiteX0" fmla="*/ 0 w 10000"/>
                <a:gd name="connsiteY0" fmla="*/ -2147483648 h 10000"/>
                <a:gd name="connsiteX1" fmla="*/ 10000 w 10000"/>
                <a:gd name="connsiteY1" fmla="*/ -2147483648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000" h="10000">
                  <a:moveTo>
                    <a:pt x="0" y="-2147483648"/>
                  </a:moveTo>
                  <a:lnTo>
                    <a:pt x="10000" y="-2147483648"/>
                  </a:lnTo>
                </a:path>
              </a:pathLst>
            </a:cu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Line 25"/>
            <p:cNvSpPr>
              <a:spLocks noChangeShapeType="1"/>
            </p:cNvSpPr>
            <p:nvPr/>
          </p:nvSpPr>
          <p:spPr bwMode="auto">
            <a:xfrm flipH="1">
              <a:off x="2160" y="3408"/>
              <a:ext cx="144" cy="19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7" name="Group 26"/>
            <p:cNvGrpSpPr>
              <a:grpSpLocks/>
            </p:cNvGrpSpPr>
            <p:nvPr/>
          </p:nvGrpSpPr>
          <p:grpSpPr bwMode="auto">
            <a:xfrm>
              <a:off x="1534" y="3168"/>
              <a:ext cx="1754" cy="679"/>
              <a:chOff x="2110" y="1536"/>
              <a:chExt cx="1754" cy="679"/>
            </a:xfrm>
          </p:grpSpPr>
          <p:sp>
            <p:nvSpPr>
              <p:cNvPr id="96" name="Oval 33"/>
              <p:cNvSpPr>
                <a:spLocks noChangeArrowheads="1"/>
              </p:cNvSpPr>
              <p:nvPr/>
            </p:nvSpPr>
            <p:spPr bwMode="auto">
              <a:xfrm>
                <a:off x="3312" y="1536"/>
                <a:ext cx="192" cy="96"/>
              </a:xfrm>
              <a:prstGeom prst="ellipse">
                <a:avLst/>
              </a:prstGeom>
              <a:solidFill>
                <a:srgbClr val="0099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" name="Oval 27"/>
              <p:cNvSpPr>
                <a:spLocks noChangeArrowheads="1"/>
              </p:cNvSpPr>
              <p:nvPr/>
            </p:nvSpPr>
            <p:spPr bwMode="auto">
              <a:xfrm>
                <a:off x="2544" y="1536"/>
                <a:ext cx="192" cy="9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1" name="Oval 28"/>
              <p:cNvSpPr>
                <a:spLocks noChangeArrowheads="1"/>
              </p:cNvSpPr>
              <p:nvPr/>
            </p:nvSpPr>
            <p:spPr bwMode="auto">
              <a:xfrm>
                <a:off x="2400" y="1728"/>
                <a:ext cx="192" cy="96"/>
              </a:xfrm>
              <a:prstGeom prst="ellipse">
                <a:avLst/>
              </a:prstGeom>
              <a:solidFill>
                <a:srgbClr val="0066FF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" name="Oval 29"/>
              <p:cNvSpPr>
                <a:spLocks noChangeArrowheads="1"/>
              </p:cNvSpPr>
              <p:nvPr/>
            </p:nvSpPr>
            <p:spPr bwMode="auto">
              <a:xfrm>
                <a:off x="2256" y="1920"/>
                <a:ext cx="192" cy="96"/>
              </a:xfrm>
              <a:prstGeom prst="ellipse">
                <a:avLst/>
              </a:prstGeom>
              <a:solidFill>
                <a:srgbClr val="0066FF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" name="Oval 30"/>
              <p:cNvSpPr>
                <a:spLocks noChangeArrowheads="1"/>
              </p:cNvSpPr>
              <p:nvPr/>
            </p:nvSpPr>
            <p:spPr bwMode="auto">
              <a:xfrm>
                <a:off x="2928" y="1536"/>
                <a:ext cx="192" cy="9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" name="Oval 31"/>
              <p:cNvSpPr>
                <a:spLocks noChangeArrowheads="1"/>
              </p:cNvSpPr>
              <p:nvPr/>
            </p:nvSpPr>
            <p:spPr bwMode="auto">
              <a:xfrm>
                <a:off x="2784" y="1728"/>
                <a:ext cx="192" cy="96"/>
              </a:xfrm>
              <a:prstGeom prst="ellipse">
                <a:avLst/>
              </a:prstGeom>
              <a:solidFill>
                <a:srgbClr val="0099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" name="Oval 32"/>
              <p:cNvSpPr>
                <a:spLocks noChangeArrowheads="1"/>
              </p:cNvSpPr>
              <p:nvPr/>
            </p:nvSpPr>
            <p:spPr bwMode="auto">
              <a:xfrm>
                <a:off x="2640" y="1920"/>
                <a:ext cx="192" cy="9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" name="Oval 34"/>
              <p:cNvSpPr>
                <a:spLocks noChangeArrowheads="1"/>
              </p:cNvSpPr>
              <p:nvPr/>
            </p:nvSpPr>
            <p:spPr bwMode="auto">
              <a:xfrm>
                <a:off x="3168" y="1728"/>
                <a:ext cx="192" cy="9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" name="Oval 35"/>
              <p:cNvSpPr>
                <a:spLocks noChangeArrowheads="1"/>
              </p:cNvSpPr>
              <p:nvPr/>
            </p:nvSpPr>
            <p:spPr bwMode="auto">
              <a:xfrm>
                <a:off x="3024" y="1920"/>
                <a:ext cx="192" cy="9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0" name="Oval 33"/>
              <p:cNvSpPr>
                <a:spLocks noChangeArrowheads="1"/>
              </p:cNvSpPr>
              <p:nvPr/>
            </p:nvSpPr>
            <p:spPr bwMode="auto">
              <a:xfrm>
                <a:off x="3672" y="1536"/>
                <a:ext cx="192" cy="96"/>
              </a:xfrm>
              <a:prstGeom prst="ellipse">
                <a:avLst/>
              </a:prstGeom>
              <a:solidFill>
                <a:srgbClr val="0099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1" name="Oval 34"/>
              <p:cNvSpPr>
                <a:spLocks noChangeArrowheads="1"/>
              </p:cNvSpPr>
              <p:nvPr/>
            </p:nvSpPr>
            <p:spPr bwMode="auto">
              <a:xfrm>
                <a:off x="3525" y="1730"/>
                <a:ext cx="192" cy="9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2" name="Oval 35"/>
              <p:cNvSpPr>
                <a:spLocks noChangeArrowheads="1"/>
              </p:cNvSpPr>
              <p:nvPr/>
            </p:nvSpPr>
            <p:spPr bwMode="auto">
              <a:xfrm>
                <a:off x="3379" y="1925"/>
                <a:ext cx="192" cy="96"/>
              </a:xfrm>
              <a:prstGeom prst="ellipse">
                <a:avLst/>
              </a:prstGeom>
              <a:solidFill>
                <a:srgbClr val="0099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" name="Oval 35"/>
              <p:cNvSpPr>
                <a:spLocks noChangeArrowheads="1"/>
              </p:cNvSpPr>
              <p:nvPr/>
            </p:nvSpPr>
            <p:spPr bwMode="auto">
              <a:xfrm>
                <a:off x="3233" y="2119"/>
                <a:ext cx="192" cy="96"/>
              </a:xfrm>
              <a:prstGeom prst="ellipse">
                <a:avLst/>
              </a:prstGeom>
              <a:solidFill>
                <a:srgbClr val="009900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" name="Oval 35"/>
              <p:cNvSpPr>
                <a:spLocks noChangeArrowheads="1"/>
              </p:cNvSpPr>
              <p:nvPr/>
            </p:nvSpPr>
            <p:spPr bwMode="auto">
              <a:xfrm>
                <a:off x="2891" y="2119"/>
                <a:ext cx="192" cy="96"/>
              </a:xfrm>
              <a:prstGeom prst="ellipse">
                <a:avLst/>
              </a:prstGeom>
              <a:solidFill>
                <a:srgbClr val="0066FF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" name="Oval 32"/>
              <p:cNvSpPr>
                <a:spLocks noChangeArrowheads="1"/>
              </p:cNvSpPr>
              <p:nvPr/>
            </p:nvSpPr>
            <p:spPr bwMode="auto">
              <a:xfrm>
                <a:off x="2500" y="2119"/>
                <a:ext cx="192" cy="96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6" name="Oval 29"/>
              <p:cNvSpPr>
                <a:spLocks noChangeArrowheads="1"/>
              </p:cNvSpPr>
              <p:nvPr/>
            </p:nvSpPr>
            <p:spPr bwMode="auto">
              <a:xfrm>
                <a:off x="2110" y="2119"/>
                <a:ext cx="192" cy="96"/>
              </a:xfrm>
              <a:prstGeom prst="ellipse">
                <a:avLst/>
              </a:prstGeom>
              <a:solidFill>
                <a:srgbClr val="0066FF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78" name="Line 25"/>
            <p:cNvSpPr>
              <a:spLocks noChangeShapeType="1"/>
            </p:cNvSpPr>
            <p:nvPr/>
          </p:nvSpPr>
          <p:spPr bwMode="auto">
            <a:xfrm>
              <a:off x="1600" y="2846"/>
              <a:ext cx="31" cy="954"/>
            </a:xfrm>
            <a:prstGeom prst="line">
              <a:avLst/>
            </a:prstGeom>
            <a:ln w="60325">
              <a:solidFill>
                <a:srgbClr val="0066FF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Line 25"/>
            <p:cNvSpPr>
              <a:spLocks noChangeShapeType="1"/>
            </p:cNvSpPr>
            <p:nvPr/>
          </p:nvSpPr>
          <p:spPr bwMode="auto">
            <a:xfrm>
              <a:off x="1631" y="2925"/>
              <a:ext cx="146" cy="681"/>
            </a:xfrm>
            <a:prstGeom prst="line">
              <a:avLst/>
            </a:prstGeom>
            <a:ln w="60325">
              <a:solidFill>
                <a:srgbClr val="0066FF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80" name="Line 25"/>
            <p:cNvSpPr>
              <a:spLocks noChangeShapeType="1"/>
            </p:cNvSpPr>
            <p:nvPr/>
          </p:nvSpPr>
          <p:spPr bwMode="auto">
            <a:xfrm>
              <a:off x="1633" y="2846"/>
              <a:ext cx="291" cy="566"/>
            </a:xfrm>
            <a:prstGeom prst="line">
              <a:avLst/>
            </a:prstGeom>
            <a:ln w="60325">
              <a:solidFill>
                <a:srgbClr val="0066FF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81" name="Line 25"/>
            <p:cNvSpPr>
              <a:spLocks noChangeShapeType="1"/>
            </p:cNvSpPr>
            <p:nvPr/>
          </p:nvSpPr>
          <p:spPr bwMode="auto">
            <a:xfrm flipH="1">
              <a:off x="2071" y="2846"/>
              <a:ext cx="337" cy="371"/>
            </a:xfrm>
            <a:prstGeom prst="line">
              <a:avLst/>
            </a:prstGeom>
            <a:ln w="60325">
              <a:solidFill>
                <a:schemeClr val="accent6">
                  <a:lumMod val="75000"/>
                </a:schemeClr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82" name="Line 25"/>
            <p:cNvSpPr>
              <a:spLocks noChangeShapeType="1"/>
            </p:cNvSpPr>
            <p:nvPr/>
          </p:nvSpPr>
          <p:spPr bwMode="auto">
            <a:xfrm flipH="1">
              <a:off x="2447" y="2911"/>
              <a:ext cx="0" cy="292"/>
            </a:xfrm>
            <a:prstGeom prst="line">
              <a:avLst/>
            </a:prstGeom>
            <a:ln w="60325">
              <a:solidFill>
                <a:schemeClr val="accent6">
                  <a:lumMod val="75000"/>
                </a:schemeClr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Line 25"/>
            <p:cNvSpPr>
              <a:spLocks noChangeShapeType="1"/>
            </p:cNvSpPr>
            <p:nvPr/>
          </p:nvSpPr>
          <p:spPr bwMode="auto">
            <a:xfrm>
              <a:off x="2474" y="2862"/>
              <a:ext cx="212" cy="540"/>
            </a:xfrm>
            <a:prstGeom prst="line">
              <a:avLst/>
            </a:prstGeom>
            <a:ln w="60325">
              <a:solidFill>
                <a:schemeClr val="accent6">
                  <a:lumMod val="75000"/>
                </a:schemeClr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Line 25"/>
            <p:cNvSpPr>
              <a:spLocks noChangeShapeType="1"/>
            </p:cNvSpPr>
            <p:nvPr/>
          </p:nvSpPr>
          <p:spPr bwMode="auto">
            <a:xfrm flipH="1">
              <a:off x="2169" y="2879"/>
              <a:ext cx="272" cy="727"/>
            </a:xfrm>
            <a:prstGeom prst="line">
              <a:avLst/>
            </a:prstGeom>
            <a:ln w="60325">
              <a:solidFill>
                <a:schemeClr val="accent6">
                  <a:lumMod val="75000"/>
                </a:schemeClr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Line 25"/>
            <p:cNvSpPr>
              <a:spLocks noChangeShapeType="1"/>
            </p:cNvSpPr>
            <p:nvPr/>
          </p:nvSpPr>
          <p:spPr bwMode="auto">
            <a:xfrm flipH="1">
              <a:off x="2022" y="2846"/>
              <a:ext cx="419" cy="954"/>
            </a:xfrm>
            <a:prstGeom prst="line">
              <a:avLst/>
            </a:prstGeom>
            <a:ln w="60325">
              <a:solidFill>
                <a:schemeClr val="accent6">
                  <a:lumMod val="75000"/>
                </a:schemeClr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83" name="Line 25"/>
            <p:cNvSpPr>
              <a:spLocks noChangeShapeType="1"/>
            </p:cNvSpPr>
            <p:nvPr/>
          </p:nvSpPr>
          <p:spPr bwMode="auto">
            <a:xfrm>
              <a:off x="2507" y="2829"/>
              <a:ext cx="511" cy="591"/>
            </a:xfrm>
            <a:prstGeom prst="line">
              <a:avLst/>
            </a:prstGeom>
            <a:ln w="60325">
              <a:solidFill>
                <a:schemeClr val="accent6">
                  <a:lumMod val="75000"/>
                </a:schemeClr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53" name="Line 25"/>
            <p:cNvSpPr>
              <a:spLocks noChangeShapeType="1"/>
            </p:cNvSpPr>
            <p:nvPr/>
          </p:nvSpPr>
          <p:spPr bwMode="auto">
            <a:xfrm>
              <a:off x="3193" y="2828"/>
              <a:ext cx="1" cy="389"/>
            </a:xfrm>
            <a:prstGeom prst="line">
              <a:avLst/>
            </a:prstGeom>
            <a:ln w="60325">
              <a:solidFill>
                <a:srgbClr val="009900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50" name="Line 25"/>
            <p:cNvSpPr>
              <a:spLocks noChangeShapeType="1"/>
            </p:cNvSpPr>
            <p:nvPr/>
          </p:nvSpPr>
          <p:spPr bwMode="auto">
            <a:xfrm flipH="1">
              <a:off x="2297" y="2828"/>
              <a:ext cx="896" cy="581"/>
            </a:xfrm>
            <a:prstGeom prst="line">
              <a:avLst/>
            </a:prstGeom>
            <a:ln w="60325">
              <a:solidFill>
                <a:srgbClr val="009900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Line 25"/>
            <p:cNvSpPr>
              <a:spLocks noChangeShapeType="1"/>
            </p:cNvSpPr>
            <p:nvPr/>
          </p:nvSpPr>
          <p:spPr bwMode="auto">
            <a:xfrm flipH="1">
              <a:off x="2754" y="2879"/>
              <a:ext cx="395" cy="921"/>
            </a:xfrm>
            <a:prstGeom prst="line">
              <a:avLst/>
            </a:prstGeom>
            <a:ln w="60325">
              <a:solidFill>
                <a:srgbClr val="009900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89" name="Line 25"/>
            <p:cNvSpPr>
              <a:spLocks noChangeShapeType="1"/>
            </p:cNvSpPr>
            <p:nvPr/>
          </p:nvSpPr>
          <p:spPr bwMode="auto">
            <a:xfrm flipH="1">
              <a:off x="2901" y="2862"/>
              <a:ext cx="281" cy="744"/>
            </a:xfrm>
            <a:prstGeom prst="line">
              <a:avLst/>
            </a:prstGeom>
            <a:ln w="60325">
              <a:solidFill>
                <a:srgbClr val="009900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Line 25"/>
            <p:cNvSpPr>
              <a:spLocks noChangeShapeType="1"/>
            </p:cNvSpPr>
            <p:nvPr/>
          </p:nvSpPr>
          <p:spPr bwMode="auto">
            <a:xfrm>
              <a:off x="2457" y="2862"/>
              <a:ext cx="102" cy="744"/>
            </a:xfrm>
            <a:prstGeom prst="line">
              <a:avLst/>
            </a:prstGeom>
            <a:ln w="60325">
              <a:solidFill>
                <a:schemeClr val="accent6">
                  <a:lumMod val="75000"/>
                </a:schemeClr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Line 25"/>
            <p:cNvSpPr>
              <a:spLocks noChangeShapeType="1"/>
            </p:cNvSpPr>
            <p:nvPr/>
          </p:nvSpPr>
          <p:spPr bwMode="auto">
            <a:xfrm>
              <a:off x="1682" y="2862"/>
              <a:ext cx="731" cy="938"/>
            </a:xfrm>
            <a:prstGeom prst="line">
              <a:avLst/>
            </a:prstGeom>
            <a:ln w="60325">
              <a:solidFill>
                <a:srgbClr val="0066FF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2" name="Object 2"/>
          <p:cNvGraphicFramePr>
            <a:graphicFrameLocks noChangeAspect="1"/>
          </p:cNvGraphicFramePr>
          <p:nvPr/>
        </p:nvGraphicFramePr>
        <p:xfrm>
          <a:off x="1571625" y="7251700"/>
          <a:ext cx="9234488" cy="1177925"/>
        </p:xfrm>
        <a:graphic>
          <a:graphicData uri="http://schemas.openxmlformats.org/presentationml/2006/ole">
            <p:oleObj spid="_x0000_s1026" name="Equation" r:id="rId11" imgW="2577960" imgH="291960" progId="Equation.3">
              <p:embed/>
            </p:oleObj>
          </a:graphicData>
        </a:graphic>
      </p:graphicFrame>
      <p:graphicFrame>
        <p:nvGraphicFramePr>
          <p:cNvPr id="3" name="Object 3"/>
          <p:cNvGraphicFramePr>
            <a:graphicFrameLocks noChangeAspect="1"/>
          </p:cNvGraphicFramePr>
          <p:nvPr/>
        </p:nvGraphicFramePr>
        <p:xfrm>
          <a:off x="1716088" y="9613900"/>
          <a:ext cx="9142413" cy="1177925"/>
        </p:xfrm>
        <a:graphic>
          <a:graphicData uri="http://schemas.openxmlformats.org/presentationml/2006/ole">
            <p:oleObj spid="_x0000_s1027" name="公式" r:id="rId12" imgW="2552400" imgH="291960" progId="Equation.3">
              <p:embed/>
            </p:oleObj>
          </a:graphicData>
        </a:graphic>
      </p:graphicFrame>
      <p:graphicFrame>
        <p:nvGraphicFramePr>
          <p:cNvPr id="6" name="Object 6"/>
          <p:cNvGraphicFramePr>
            <a:graphicFrameLocks noChangeAspect="1"/>
          </p:cNvGraphicFramePr>
          <p:nvPr/>
        </p:nvGraphicFramePr>
        <p:xfrm>
          <a:off x="1711325" y="12076113"/>
          <a:ext cx="8770938" cy="736600"/>
        </p:xfrm>
        <a:graphic>
          <a:graphicData uri="http://schemas.openxmlformats.org/presentationml/2006/ole">
            <p:oleObj spid="_x0000_s1030" name="Equation" r:id="rId13" imgW="5562360" imgH="457200" progId="Equation.3">
              <p:embed/>
            </p:oleObj>
          </a:graphicData>
        </a:graphic>
      </p:graphicFrame>
      <p:graphicFrame>
        <p:nvGraphicFramePr>
          <p:cNvPr id="7" name="Object 7"/>
          <p:cNvGraphicFramePr>
            <a:graphicFrameLocks noChangeAspect="1"/>
          </p:cNvGraphicFramePr>
          <p:nvPr/>
        </p:nvGraphicFramePr>
        <p:xfrm>
          <a:off x="1558925" y="18564225"/>
          <a:ext cx="7470775" cy="1447800"/>
        </p:xfrm>
        <a:graphic>
          <a:graphicData uri="http://schemas.openxmlformats.org/presentationml/2006/ole">
            <p:oleObj spid="_x0000_s1031" name="公式" r:id="rId14" imgW="1993680" imgH="342720" progId="Equation.3">
              <p:embed/>
            </p:oleObj>
          </a:graphicData>
        </a:graphic>
      </p:graphicFrame>
      <p:graphicFrame>
        <p:nvGraphicFramePr>
          <p:cNvPr id="1034" name="Object 10"/>
          <p:cNvGraphicFramePr>
            <a:graphicFrameLocks noChangeAspect="1"/>
          </p:cNvGraphicFramePr>
          <p:nvPr/>
        </p:nvGraphicFramePr>
        <p:xfrm>
          <a:off x="12458701" y="8275039"/>
          <a:ext cx="2952750" cy="1142011"/>
        </p:xfrm>
        <a:graphic>
          <a:graphicData uri="http://schemas.openxmlformats.org/presentationml/2006/ole">
            <p:oleObj spid="_x0000_s1034" name="Equation" r:id="rId15" imgW="1701720" imgH="583920" progId="Equation.3">
              <p:embed/>
            </p:oleObj>
          </a:graphicData>
        </a:graphic>
      </p:graphicFrame>
      <p:sp>
        <p:nvSpPr>
          <p:cNvPr id="181" name="TextBox 180"/>
          <p:cNvSpPr txBox="1"/>
          <p:nvPr/>
        </p:nvSpPr>
        <p:spPr>
          <a:xfrm>
            <a:off x="12458700" y="6502333"/>
            <a:ext cx="10134600" cy="1569628"/>
          </a:xfrm>
          <a:prstGeom prst="rect">
            <a:avLst/>
          </a:prstGeom>
          <a:noFill/>
        </p:spPr>
        <p:txBody>
          <a:bodyPr wrap="square" lIns="91412" tIns="45704" rIns="91412" bIns="45704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4800" dirty="0" smtClean="0"/>
              <a:t> </a:t>
            </a:r>
            <a:r>
              <a:rPr lang="en-US" sz="4800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800" baseline="-25000" dirty="0" smtClean="0"/>
              <a:t>1</a:t>
            </a:r>
            <a:r>
              <a:rPr lang="en-US" sz="4800" dirty="0" smtClean="0"/>
              <a:t>  penalty between color histograms of foreground and background:</a:t>
            </a:r>
            <a:endParaRPr lang="en-US" sz="4800" dirty="0"/>
          </a:p>
        </p:txBody>
      </p:sp>
      <p:sp>
        <p:nvSpPr>
          <p:cNvPr id="182" name="TextBox 181"/>
          <p:cNvSpPr txBox="1"/>
          <p:nvPr/>
        </p:nvSpPr>
        <p:spPr>
          <a:xfrm>
            <a:off x="28155900" y="25498457"/>
            <a:ext cx="1292285" cy="707854"/>
          </a:xfrm>
          <a:prstGeom prst="rect">
            <a:avLst/>
          </a:prstGeom>
          <a:noFill/>
        </p:spPr>
        <p:txBody>
          <a:bodyPr wrap="none" lIns="91412" tIns="45704" rIns="91412" bIns="45704" rtlCol="0">
            <a:spAutoFit/>
          </a:bodyPr>
          <a:lstStyle/>
          <a:p>
            <a:r>
              <a:rPr lang="en-US" sz="4000" dirty="0" smtClean="0"/>
              <a:t>No L</a:t>
            </a:r>
            <a:r>
              <a:rPr lang="en-US" sz="4000" baseline="-25000" dirty="0" smtClean="0"/>
              <a:t>1</a:t>
            </a:r>
            <a:endParaRPr lang="en-US" sz="4000" dirty="0"/>
          </a:p>
        </p:txBody>
      </p:sp>
      <p:sp>
        <p:nvSpPr>
          <p:cNvPr id="220" name="TextBox 219"/>
          <p:cNvSpPr txBox="1"/>
          <p:nvPr/>
        </p:nvSpPr>
        <p:spPr>
          <a:xfrm>
            <a:off x="24117300" y="17497425"/>
            <a:ext cx="12939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Input</a:t>
            </a:r>
            <a:endParaRPr lang="en-US" sz="4000" dirty="0"/>
          </a:p>
        </p:txBody>
      </p:sp>
      <p:sp>
        <p:nvSpPr>
          <p:cNvPr id="222" name="TextBox 221"/>
          <p:cNvSpPr txBox="1"/>
          <p:nvPr/>
        </p:nvSpPr>
        <p:spPr>
          <a:xfrm>
            <a:off x="26327100" y="17551539"/>
            <a:ext cx="210211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Template</a:t>
            </a:r>
            <a:endParaRPr lang="en-US" sz="4000" dirty="0"/>
          </a:p>
        </p:txBody>
      </p:sp>
      <p:pic>
        <p:nvPicPr>
          <p:cNvPr id="14376" name="Picture 40"/>
          <p:cNvPicPr>
            <a:picLocks noChangeAspect="1" noChangeArrowheads="1"/>
          </p:cNvPicPr>
          <p:nvPr/>
        </p:nvPicPr>
        <p:blipFill>
          <a:blip r:embed="rId16" cstate="print"/>
          <a:srcRect t="39867"/>
          <a:stretch>
            <a:fillRect/>
          </a:stretch>
        </p:blipFill>
        <p:spPr bwMode="auto">
          <a:xfrm>
            <a:off x="23279100" y="26557876"/>
            <a:ext cx="10820400" cy="37411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3" name="TextBox 222"/>
          <p:cNvSpPr txBox="1"/>
          <p:nvPr/>
        </p:nvSpPr>
        <p:spPr>
          <a:xfrm>
            <a:off x="23583900" y="25498425"/>
            <a:ext cx="140936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Input </a:t>
            </a:r>
            <a:endParaRPr lang="en-US" sz="4000" dirty="0"/>
          </a:p>
        </p:txBody>
      </p:sp>
      <p:sp>
        <p:nvSpPr>
          <p:cNvPr id="224" name="TextBox 223"/>
          <p:cNvSpPr txBox="1"/>
          <p:nvPr/>
        </p:nvSpPr>
        <p:spPr>
          <a:xfrm>
            <a:off x="25331271" y="25498425"/>
            <a:ext cx="23674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Saliency</a:t>
            </a:r>
          </a:p>
        </p:txBody>
      </p:sp>
      <p:sp>
        <p:nvSpPr>
          <p:cNvPr id="226" name="TextBox 225"/>
          <p:cNvSpPr txBox="1"/>
          <p:nvPr/>
        </p:nvSpPr>
        <p:spPr>
          <a:xfrm>
            <a:off x="32542244" y="25498425"/>
            <a:ext cx="87145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GT </a:t>
            </a:r>
            <a:endParaRPr lang="en-US" sz="4000" dirty="0"/>
          </a:p>
        </p:txBody>
      </p:sp>
      <p:sp>
        <p:nvSpPr>
          <p:cNvPr id="228" name="TextBox 227"/>
          <p:cNvSpPr txBox="1"/>
          <p:nvPr/>
        </p:nvSpPr>
        <p:spPr>
          <a:xfrm>
            <a:off x="14009799" y="22907625"/>
            <a:ext cx="6297501" cy="1200296"/>
          </a:xfrm>
          <a:prstGeom prst="rect">
            <a:avLst/>
          </a:prstGeom>
          <a:noFill/>
        </p:spPr>
        <p:txBody>
          <a:bodyPr wrap="none" lIns="91412" tIns="45704" rIns="91412" bIns="45704" rtlCol="0">
            <a:spAutoFit/>
          </a:bodyPr>
          <a:lstStyle/>
          <a:p>
            <a:pPr algn="ctr"/>
            <a:r>
              <a:rPr lang="en-US" sz="3600" dirty="0" smtClean="0"/>
              <a:t>connect pixels of each color</a:t>
            </a:r>
          </a:p>
          <a:p>
            <a:pPr algn="ctr"/>
            <a:r>
              <a:rPr lang="en-US" sz="3600" dirty="0" smtClean="0"/>
              <a:t>to corresponding auxiliary nodes</a:t>
            </a:r>
            <a:endParaRPr lang="en-US" sz="3600" dirty="0"/>
          </a:p>
        </p:txBody>
      </p:sp>
      <p:sp>
        <p:nvSpPr>
          <p:cNvPr id="229" name="TextBox 228"/>
          <p:cNvSpPr txBox="1"/>
          <p:nvPr/>
        </p:nvSpPr>
        <p:spPr>
          <a:xfrm>
            <a:off x="12458700" y="26041561"/>
            <a:ext cx="9982200" cy="5262947"/>
          </a:xfrm>
          <a:prstGeom prst="rect">
            <a:avLst/>
          </a:prstGeom>
          <a:noFill/>
        </p:spPr>
        <p:txBody>
          <a:bodyPr wrap="square" lIns="91412" tIns="45704" rIns="91412" bIns="45704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4800" dirty="0" smtClean="0"/>
              <a:t> </a:t>
            </a:r>
            <a:r>
              <a:rPr lang="en-US" sz="4800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800" baseline="-25000" dirty="0" smtClean="0"/>
              <a:t>1</a:t>
            </a:r>
            <a:r>
              <a:rPr lang="en-US" sz="4800" dirty="0" smtClean="0"/>
              <a:t> penalty for color appearance overlap between segments </a:t>
            </a:r>
          </a:p>
          <a:p>
            <a:pPr>
              <a:buFont typeface="Arial" pitchFamily="34" charset="0"/>
              <a:buChar char="•"/>
            </a:pPr>
            <a:r>
              <a:rPr lang="en-US" sz="4800" dirty="0" smtClean="0"/>
              <a:t> Simpler construction </a:t>
            </a:r>
            <a:r>
              <a:rPr lang="en-US" sz="4800" dirty="0" err="1" smtClean="0"/>
              <a:t>wrt</a:t>
            </a:r>
            <a:r>
              <a:rPr lang="en-US" sz="4800" dirty="0" smtClean="0"/>
              <a:t>  </a:t>
            </a:r>
            <a:r>
              <a:rPr lang="en-US" sz="4800" i="1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4800" i="1" baseline="30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800" dirty="0" smtClean="0"/>
              <a:t>-Potts [4] in a new context (</a:t>
            </a:r>
            <a:r>
              <a:rPr lang="en-US" sz="4800" i="1" dirty="0" smtClean="0">
                <a:latin typeface="Times New Roman" pitchFamily="18" charset="0"/>
                <a:cs typeface="Times New Roman" pitchFamily="18" charset="0"/>
              </a:rPr>
              <a:t>color separation rather then </a:t>
            </a:r>
            <a:r>
              <a:rPr lang="en-US" sz="4800" i="1" dirty="0" err="1" smtClean="0">
                <a:latin typeface="Times New Roman" pitchFamily="18" charset="0"/>
                <a:cs typeface="Times New Roman" pitchFamily="18" charset="0"/>
              </a:rPr>
              <a:t>superpixel</a:t>
            </a:r>
            <a:r>
              <a:rPr lang="en-US" sz="4800" i="1" dirty="0" smtClean="0">
                <a:latin typeface="Times New Roman" pitchFamily="18" charset="0"/>
                <a:cs typeface="Times New Roman" pitchFamily="18" charset="0"/>
              </a:rPr>
              <a:t> consistency</a:t>
            </a:r>
            <a:r>
              <a:rPr lang="en-US" sz="4800" dirty="0" smtClean="0"/>
              <a:t>) </a:t>
            </a:r>
          </a:p>
          <a:p>
            <a:pPr>
              <a:buFont typeface="Arial" pitchFamily="34" charset="0"/>
              <a:buChar char="•"/>
            </a:pPr>
            <a:r>
              <a:rPr lang="en-US" sz="4800" dirty="0" smtClean="0"/>
              <a:t> Proposing various practical unary     terms instead of  GC  volume balancing</a:t>
            </a:r>
            <a:endParaRPr lang="en-US" sz="4800" dirty="0"/>
          </a:p>
        </p:txBody>
      </p:sp>
      <p:sp>
        <p:nvSpPr>
          <p:cNvPr id="230" name="TextBox 229"/>
          <p:cNvSpPr txBox="1"/>
          <p:nvPr/>
        </p:nvSpPr>
        <p:spPr>
          <a:xfrm>
            <a:off x="12687301" y="24736425"/>
            <a:ext cx="4556897" cy="1015630"/>
          </a:xfrm>
          <a:prstGeom prst="rect">
            <a:avLst/>
          </a:prstGeom>
          <a:noFill/>
        </p:spPr>
        <p:txBody>
          <a:bodyPr wrap="none" lIns="91412" tIns="45704" rIns="91412" bIns="45704" rtlCol="0">
            <a:spAutoFit/>
          </a:bodyPr>
          <a:lstStyle/>
          <a:p>
            <a:r>
              <a:rPr lang="en-US" sz="6000" b="1" dirty="0" smtClean="0">
                <a:solidFill>
                  <a:srgbClr val="7030A0"/>
                </a:solidFill>
              </a:rPr>
              <a:t>Contributions</a:t>
            </a:r>
            <a:endParaRPr lang="en-US" sz="6000" b="1" dirty="0">
              <a:solidFill>
                <a:srgbClr val="7030A0"/>
              </a:solidFill>
            </a:endParaRPr>
          </a:p>
        </p:txBody>
      </p:sp>
      <p:sp>
        <p:nvSpPr>
          <p:cNvPr id="146" name="Rounded Rectangle 145"/>
          <p:cNvSpPr/>
          <p:nvPr/>
        </p:nvSpPr>
        <p:spPr>
          <a:xfrm>
            <a:off x="12230100" y="24660225"/>
            <a:ext cx="10439400" cy="6781067"/>
          </a:xfrm>
          <a:prstGeom prst="roundRect">
            <a:avLst>
              <a:gd name="adj" fmla="val 769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4" rIns="91412" bIns="45704" rtlCol="0" anchor="ctr"/>
          <a:lstStyle/>
          <a:p>
            <a:pPr algn="ctr"/>
            <a:endParaRPr lang="en-CA"/>
          </a:p>
        </p:txBody>
      </p:sp>
      <p:sp>
        <p:nvSpPr>
          <p:cNvPr id="147" name="Rounded Rectangle 146"/>
          <p:cNvSpPr/>
          <p:nvPr/>
        </p:nvSpPr>
        <p:spPr>
          <a:xfrm>
            <a:off x="23126700" y="16430625"/>
            <a:ext cx="19202400" cy="14975498"/>
          </a:xfrm>
          <a:prstGeom prst="roundRect">
            <a:avLst>
              <a:gd name="adj" fmla="val 268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4" rIns="91412" bIns="45704" rtlCol="0" anchor="ctr"/>
          <a:lstStyle/>
          <a:p>
            <a:pPr algn="ctr"/>
            <a:endParaRPr lang="en-CA"/>
          </a:p>
        </p:txBody>
      </p:sp>
      <p:cxnSp>
        <p:nvCxnSpPr>
          <p:cNvPr id="149" name="Straight Connector 148"/>
          <p:cNvCxnSpPr/>
          <p:nvPr/>
        </p:nvCxnSpPr>
        <p:spPr>
          <a:xfrm>
            <a:off x="876300" y="6294437"/>
            <a:ext cx="10820400" cy="1588"/>
          </a:xfrm>
          <a:prstGeom prst="line">
            <a:avLst/>
          </a:prstGeom>
          <a:ln>
            <a:solidFill>
              <a:srgbClr val="7030A0"/>
            </a:solidFill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2" name="Straight Connector 151"/>
          <p:cNvCxnSpPr/>
          <p:nvPr/>
        </p:nvCxnSpPr>
        <p:spPr>
          <a:xfrm>
            <a:off x="12306300" y="6219825"/>
            <a:ext cx="10287000" cy="1510"/>
          </a:xfrm>
          <a:prstGeom prst="line">
            <a:avLst/>
          </a:prstGeom>
          <a:ln>
            <a:solidFill>
              <a:srgbClr val="7030A0"/>
            </a:solidFill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>
            <a:off x="23202900" y="6219827"/>
            <a:ext cx="19126200" cy="2807"/>
          </a:xfrm>
          <a:prstGeom prst="line">
            <a:avLst/>
          </a:prstGeom>
          <a:ln>
            <a:solidFill>
              <a:srgbClr val="7030A0"/>
            </a:solidFill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>
            <a:off x="23126700" y="17573625"/>
            <a:ext cx="19126200" cy="2807"/>
          </a:xfrm>
          <a:prstGeom prst="line">
            <a:avLst/>
          </a:prstGeom>
          <a:ln>
            <a:solidFill>
              <a:srgbClr val="7030A0"/>
            </a:solidFill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/>
          <p:nvPr/>
        </p:nvCxnSpPr>
        <p:spPr>
          <a:xfrm>
            <a:off x="12306300" y="25678899"/>
            <a:ext cx="10287000" cy="1510"/>
          </a:xfrm>
          <a:prstGeom prst="line">
            <a:avLst/>
          </a:prstGeom>
          <a:ln>
            <a:solidFill>
              <a:srgbClr val="7030A0"/>
            </a:solidFill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9" name="TextBox 158"/>
          <p:cNvSpPr txBox="1"/>
          <p:nvPr/>
        </p:nvSpPr>
        <p:spPr>
          <a:xfrm>
            <a:off x="32880300" y="9344025"/>
            <a:ext cx="31546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Bounding box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153" name="Oval 28"/>
          <p:cNvSpPr>
            <a:spLocks noChangeArrowheads="1"/>
          </p:cNvSpPr>
          <p:nvPr/>
        </p:nvSpPr>
        <p:spPr bwMode="auto">
          <a:xfrm>
            <a:off x="13373101" y="17663481"/>
            <a:ext cx="896798" cy="900744"/>
          </a:xfrm>
          <a:prstGeom prst="ellipse">
            <a:avLst/>
          </a:prstGeom>
          <a:solidFill>
            <a:srgbClr val="0066FF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5" name="Oval 28"/>
          <p:cNvSpPr>
            <a:spLocks noChangeArrowheads="1"/>
          </p:cNvSpPr>
          <p:nvPr/>
        </p:nvSpPr>
        <p:spPr bwMode="auto">
          <a:xfrm>
            <a:off x="17106901" y="17663481"/>
            <a:ext cx="896798" cy="900744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2" name="Line 25"/>
          <p:cNvSpPr>
            <a:spLocks noChangeShapeType="1"/>
          </p:cNvSpPr>
          <p:nvPr/>
        </p:nvSpPr>
        <p:spPr bwMode="auto">
          <a:xfrm flipH="1">
            <a:off x="19392900" y="18030827"/>
            <a:ext cx="1626161" cy="1758833"/>
          </a:xfrm>
          <a:prstGeom prst="line">
            <a:avLst/>
          </a:prstGeom>
          <a:ln w="60325">
            <a:solidFill>
              <a:srgbClr val="009900"/>
            </a:solidFill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151" name="Oval 28"/>
          <p:cNvSpPr>
            <a:spLocks noChangeArrowheads="1"/>
          </p:cNvSpPr>
          <p:nvPr/>
        </p:nvSpPr>
        <p:spPr bwMode="auto">
          <a:xfrm>
            <a:off x="20459701" y="17649825"/>
            <a:ext cx="896798" cy="900744"/>
          </a:xfrm>
          <a:prstGeom prst="ellipse">
            <a:avLst/>
          </a:prstGeom>
          <a:solidFill>
            <a:srgbClr val="009900"/>
          </a:solidFill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3" name="TextBox 162"/>
          <p:cNvSpPr txBox="1"/>
          <p:nvPr/>
        </p:nvSpPr>
        <p:spPr>
          <a:xfrm>
            <a:off x="4366035" y="12645482"/>
            <a:ext cx="15587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400" dirty="0" smtClean="0"/>
              <a:t>entropy of </a:t>
            </a:r>
          </a:p>
          <a:p>
            <a:pPr algn="ctr"/>
            <a:r>
              <a:rPr lang="en-CA" sz="2400" dirty="0" smtClean="0"/>
              <a:t>colors in </a:t>
            </a:r>
            <a:r>
              <a:rPr lang="en-CA" sz="2400" i="1" dirty="0" smtClean="0">
                <a:latin typeface="Times New Roman" pitchFamily="18" charset="0"/>
                <a:cs typeface="Times New Roman" pitchFamily="18" charset="0"/>
              </a:rPr>
              <a:t>S</a:t>
            </a:r>
            <a:endParaRPr lang="en-CA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647700" y="31442025"/>
            <a:ext cx="138250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 [1] Y. Boykov and M. Jolly, </a:t>
            </a:r>
            <a:r>
              <a:rPr lang="en-US" sz="2800" dirty="0" smtClean="0"/>
              <a:t>Interactive Graph Cuts for Optimal Boundary &amp;</a:t>
            </a:r>
          </a:p>
          <a:p>
            <a:r>
              <a:rPr lang="en-US" sz="2800" dirty="0" smtClean="0"/>
              <a:t> Region Segmentation of Objects in N-D Images, </a:t>
            </a:r>
            <a:r>
              <a:rPr lang="en-US" sz="2800" i="1" dirty="0" smtClean="0"/>
              <a:t>ICCV</a:t>
            </a:r>
            <a:r>
              <a:rPr lang="en-US" sz="2800" dirty="0" smtClean="0"/>
              <a:t> 2001.</a:t>
            </a:r>
            <a:endParaRPr lang="en-US" sz="2800" dirty="0"/>
          </a:p>
        </p:txBody>
      </p:sp>
      <p:sp>
        <p:nvSpPr>
          <p:cNvPr id="165" name="TextBox 164"/>
          <p:cNvSpPr txBox="1"/>
          <p:nvPr/>
        </p:nvSpPr>
        <p:spPr>
          <a:xfrm>
            <a:off x="11884148" y="31442025"/>
            <a:ext cx="1109015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 [2] C. </a:t>
            </a:r>
            <a:r>
              <a:rPr lang="en-US" sz="2800" dirty="0" err="1" smtClean="0"/>
              <a:t>Rother</a:t>
            </a:r>
            <a:r>
              <a:rPr lang="en-US" sz="2800" dirty="0" smtClean="0"/>
              <a:t>, V. </a:t>
            </a:r>
            <a:r>
              <a:rPr lang="en-US" sz="2800" dirty="0" err="1" smtClean="0"/>
              <a:t>Kolmogorov</a:t>
            </a:r>
            <a:r>
              <a:rPr lang="en-US" sz="2800" dirty="0" smtClean="0"/>
              <a:t> and A. Blake, </a:t>
            </a:r>
            <a:r>
              <a:rPr lang="en-US" sz="2800" dirty="0" err="1" smtClean="0"/>
              <a:t>GrabCut</a:t>
            </a:r>
            <a:r>
              <a:rPr lang="en-US" sz="2800" dirty="0" smtClean="0"/>
              <a:t>: Interactive Foreground</a:t>
            </a:r>
          </a:p>
          <a:p>
            <a:r>
              <a:rPr lang="en-US" sz="2800" dirty="0" smtClean="0"/>
              <a:t> Extraction using Iterated Graph Cuts, </a:t>
            </a:r>
            <a:r>
              <a:rPr lang="en-US" sz="2800" i="1" dirty="0" smtClean="0"/>
              <a:t>SIGGRAPH</a:t>
            </a:r>
            <a:r>
              <a:rPr lang="en-US" sz="2800" dirty="0" smtClean="0"/>
              <a:t> </a:t>
            </a:r>
            <a:r>
              <a:rPr lang="en-US" sz="2800" i="1" dirty="0" smtClean="0"/>
              <a:t>2004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166" name="TextBox 165"/>
          <p:cNvSpPr txBox="1"/>
          <p:nvPr/>
        </p:nvSpPr>
        <p:spPr>
          <a:xfrm>
            <a:off x="22898100" y="31442025"/>
            <a:ext cx="93076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 [3] S. Vicente, V. </a:t>
            </a:r>
            <a:r>
              <a:rPr lang="en-US" sz="2800" dirty="0" err="1" smtClean="0"/>
              <a:t>Kolmogorov</a:t>
            </a:r>
            <a:r>
              <a:rPr lang="en-US" sz="2800" dirty="0" smtClean="0"/>
              <a:t> and C. </a:t>
            </a:r>
            <a:r>
              <a:rPr lang="en-US" sz="2800" dirty="0" err="1" smtClean="0"/>
              <a:t>Rother</a:t>
            </a:r>
            <a:r>
              <a:rPr lang="en-US" sz="2800" dirty="0" smtClean="0"/>
              <a:t>, Joint Optimization</a:t>
            </a:r>
          </a:p>
          <a:p>
            <a:r>
              <a:rPr lang="en-US" sz="2800" dirty="0" smtClean="0"/>
              <a:t> of Segmentation and Appearance Models, </a:t>
            </a:r>
            <a:r>
              <a:rPr lang="en-US" sz="2800" i="1" dirty="0" smtClean="0"/>
              <a:t>ICCV</a:t>
            </a:r>
            <a:r>
              <a:rPr lang="en-US" sz="2800" dirty="0" smtClean="0"/>
              <a:t> </a:t>
            </a:r>
            <a:r>
              <a:rPr lang="en-US" sz="2800" i="1" dirty="0" smtClean="0"/>
              <a:t>2009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grpSp>
        <p:nvGrpSpPr>
          <p:cNvPr id="297" name="Group 296"/>
          <p:cNvGrpSpPr/>
          <p:nvPr/>
        </p:nvGrpSpPr>
        <p:grpSpPr>
          <a:xfrm>
            <a:off x="7242340" y="12652685"/>
            <a:ext cx="1558760" cy="830997"/>
            <a:chOff x="7353300" y="12087225"/>
            <a:chExt cx="1558760" cy="830997"/>
          </a:xfrm>
        </p:grpSpPr>
        <p:sp>
          <p:nvSpPr>
            <p:cNvPr id="169" name="TextBox 168"/>
            <p:cNvSpPr txBox="1"/>
            <p:nvPr/>
          </p:nvSpPr>
          <p:spPr>
            <a:xfrm>
              <a:off x="7353300" y="12087225"/>
              <a:ext cx="1558760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CA" sz="2400" dirty="0" smtClean="0"/>
                <a:t>entropy of </a:t>
              </a:r>
            </a:p>
            <a:p>
              <a:r>
                <a:rPr lang="en-CA" sz="2400" dirty="0" smtClean="0"/>
                <a:t> colors in </a:t>
              </a:r>
              <a:endParaRPr lang="en-CA" sz="2400" dirty="0"/>
            </a:p>
          </p:txBody>
        </p:sp>
        <p:graphicFrame>
          <p:nvGraphicFramePr>
            <p:cNvPr id="1053" name="Object 29"/>
            <p:cNvGraphicFramePr>
              <a:graphicFrameLocks noChangeAspect="1"/>
            </p:cNvGraphicFramePr>
            <p:nvPr/>
          </p:nvGraphicFramePr>
          <p:xfrm>
            <a:off x="8499891" y="12437862"/>
            <a:ext cx="241300" cy="420041"/>
          </p:xfrm>
          <a:graphic>
            <a:graphicData uri="http://schemas.openxmlformats.org/presentationml/2006/ole">
              <p:oleObj spid="_x0000_s1053" name="公式" r:id="rId17" imgW="139680" imgH="215640" progId="Equation.3">
                <p:embed/>
              </p:oleObj>
            </a:graphicData>
          </a:graphic>
        </p:graphicFrame>
      </p:grpSp>
      <p:pic>
        <p:nvPicPr>
          <p:cNvPr id="1055" name="Picture 31"/>
          <p:cNvPicPr>
            <a:picLocks noChangeAspect="1" noChangeArrowheads="1"/>
          </p:cNvPicPr>
          <p:nvPr/>
        </p:nvPicPr>
        <p:blipFill>
          <a:blip r:embed="rId18" cstate="print">
            <a:lum bright="-20000"/>
          </a:blip>
          <a:srcRect/>
          <a:stretch>
            <a:fillRect/>
          </a:stretch>
        </p:blipFill>
        <p:spPr bwMode="auto">
          <a:xfrm>
            <a:off x="2159644" y="14474282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0" name="TextBox 169"/>
          <p:cNvSpPr txBox="1"/>
          <p:nvPr/>
        </p:nvSpPr>
        <p:spPr>
          <a:xfrm>
            <a:off x="2007244" y="13864682"/>
            <a:ext cx="3822056" cy="584743"/>
          </a:xfrm>
          <a:prstGeom prst="rect">
            <a:avLst/>
          </a:prstGeom>
          <a:noFill/>
        </p:spPr>
        <p:txBody>
          <a:bodyPr wrap="square" lIns="91412" tIns="45704" rIns="91412" bIns="45704" rtlCol="0">
            <a:spAutoFit/>
          </a:bodyPr>
          <a:lstStyle/>
          <a:p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high  entropy example</a:t>
            </a: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56" name="Object 32"/>
          <p:cNvGraphicFramePr>
            <a:graphicFrameLocks noChangeAspect="1"/>
          </p:cNvGraphicFramePr>
          <p:nvPr/>
        </p:nvGraphicFramePr>
        <p:xfrm>
          <a:off x="7200900" y="19729754"/>
          <a:ext cx="4267200" cy="434671"/>
        </p:xfrm>
        <a:graphic>
          <a:graphicData uri="http://schemas.openxmlformats.org/presentationml/2006/ole">
            <p:oleObj spid="_x0000_s1056" name="公式" r:id="rId19" imgW="2387520" imgH="215640" progId="Equation.3">
              <p:embed/>
            </p:oleObj>
          </a:graphicData>
        </a:graphic>
      </p:graphicFrame>
      <p:sp>
        <p:nvSpPr>
          <p:cNvPr id="172" name="下箭头 171"/>
          <p:cNvSpPr/>
          <p:nvPr/>
        </p:nvSpPr>
        <p:spPr>
          <a:xfrm rot="564987">
            <a:off x="3237771" y="19598020"/>
            <a:ext cx="609600" cy="990600"/>
          </a:xfrm>
          <a:prstGeom prst="downArrow">
            <a:avLst>
              <a:gd name="adj1" fmla="val 25000"/>
              <a:gd name="adj2" fmla="val 4062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下箭头 172"/>
          <p:cNvSpPr/>
          <p:nvPr/>
        </p:nvSpPr>
        <p:spPr>
          <a:xfrm rot="19982992">
            <a:off x="6630277" y="19639178"/>
            <a:ext cx="609600" cy="990600"/>
          </a:xfrm>
          <a:prstGeom prst="downArrow">
            <a:avLst>
              <a:gd name="adj1" fmla="val 21875"/>
              <a:gd name="adj2" fmla="val 359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Rounded Rectangle 144"/>
          <p:cNvSpPr/>
          <p:nvPr/>
        </p:nvSpPr>
        <p:spPr>
          <a:xfrm>
            <a:off x="800101" y="24660225"/>
            <a:ext cx="10896600" cy="6745898"/>
          </a:xfrm>
          <a:prstGeom prst="roundRect">
            <a:avLst>
              <a:gd name="adj" fmla="val 474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2" tIns="45704" rIns="91412" bIns="45704" rtlCol="0" anchor="ctr"/>
          <a:lstStyle/>
          <a:p>
            <a:pPr algn="ctr"/>
            <a:endParaRPr lang="en-CA"/>
          </a:p>
        </p:txBody>
      </p:sp>
      <p:sp>
        <p:nvSpPr>
          <p:cNvPr id="185" name="矩形 184"/>
          <p:cNvSpPr/>
          <p:nvPr/>
        </p:nvSpPr>
        <p:spPr>
          <a:xfrm>
            <a:off x="6362700" y="28775025"/>
            <a:ext cx="48006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smtClean="0"/>
              <a:t>Replace  </a:t>
            </a:r>
            <a:r>
              <a:rPr lang="en-US" sz="4400" i="1" dirty="0" smtClean="0"/>
              <a:t>JS</a:t>
            </a:r>
            <a:r>
              <a:rPr lang="en-US" sz="4400" dirty="0" smtClean="0"/>
              <a:t>  </a:t>
            </a:r>
          </a:p>
          <a:p>
            <a:pPr algn="ctr"/>
            <a:r>
              <a:rPr lang="en-US" sz="4400" dirty="0" smtClean="0"/>
              <a:t>with   </a:t>
            </a:r>
            <a:r>
              <a:rPr lang="en-US" sz="4400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400" baseline="-25000" dirty="0" smtClean="0"/>
              <a:t>1</a:t>
            </a:r>
            <a:endParaRPr lang="en-US" sz="4400" dirty="0" smtClean="0"/>
          </a:p>
        </p:txBody>
      </p:sp>
      <p:sp>
        <p:nvSpPr>
          <p:cNvPr id="187" name="矩形 186"/>
          <p:cNvSpPr/>
          <p:nvPr/>
        </p:nvSpPr>
        <p:spPr>
          <a:xfrm>
            <a:off x="800100" y="28698825"/>
            <a:ext cx="64008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/>
              <a:t>To avoid trivial solution, replace with application dependent </a:t>
            </a:r>
            <a:r>
              <a:rPr lang="en-US" sz="4000" dirty="0" smtClean="0">
                <a:solidFill>
                  <a:srgbClr val="0000EA"/>
                </a:solidFill>
              </a:rPr>
              <a:t>unary term</a:t>
            </a:r>
          </a:p>
          <a:p>
            <a:pPr algn="ctr"/>
            <a:r>
              <a:rPr lang="en-US" sz="2800" dirty="0" smtClean="0"/>
              <a:t>(ballooning, saliency, seeds, etc.)</a:t>
            </a:r>
          </a:p>
          <a:p>
            <a:pPr algn="ctr"/>
            <a:endParaRPr lang="en-US" sz="3600" dirty="0" smtClean="0"/>
          </a:p>
        </p:txBody>
      </p:sp>
      <p:sp>
        <p:nvSpPr>
          <p:cNvPr id="188" name="TextBox 187"/>
          <p:cNvSpPr txBox="1"/>
          <p:nvPr/>
        </p:nvSpPr>
        <p:spPr>
          <a:xfrm>
            <a:off x="12458700" y="10106025"/>
            <a:ext cx="9982200" cy="2308292"/>
          </a:xfrm>
          <a:prstGeom prst="rect">
            <a:avLst/>
          </a:prstGeom>
          <a:noFill/>
        </p:spPr>
        <p:txBody>
          <a:bodyPr wrap="square" lIns="91412" tIns="45704" rIns="91412" bIns="45704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4800" dirty="0" smtClean="0"/>
              <a:t> Our construction: add one auxiliary node </a:t>
            </a:r>
            <a:r>
              <a:rPr lang="en-CA" sz="4800" i="1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CA" sz="4800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4800" dirty="0" smtClean="0"/>
              <a:t> for each color bin </a:t>
            </a:r>
            <a:r>
              <a:rPr lang="en-US" sz="4800" i="1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sz="4800" dirty="0" smtClean="0"/>
          </a:p>
          <a:p>
            <a:pPr lvl="1"/>
            <a:endParaRPr lang="en-US" sz="4800" dirty="0" smtClean="0"/>
          </a:p>
        </p:txBody>
      </p:sp>
      <p:sp>
        <p:nvSpPr>
          <p:cNvPr id="189" name="Rectangle 24"/>
          <p:cNvSpPr/>
          <p:nvPr/>
        </p:nvSpPr>
        <p:spPr>
          <a:xfrm>
            <a:off x="16427450" y="8353425"/>
            <a:ext cx="3810000" cy="990600"/>
          </a:xfrm>
          <a:prstGeom prst="rect">
            <a:avLst/>
          </a:prstGeom>
          <a:solidFill>
            <a:srgbClr val="FF0000">
              <a:alpha val="3098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200" name="Straight Connector 153"/>
          <p:cNvCxnSpPr/>
          <p:nvPr/>
        </p:nvCxnSpPr>
        <p:spPr>
          <a:xfrm rot="5400000">
            <a:off x="26294258" y="11062668"/>
            <a:ext cx="9752491" cy="66803"/>
          </a:xfrm>
          <a:prstGeom prst="line">
            <a:avLst/>
          </a:prstGeom>
          <a:ln w="12700">
            <a:solidFill>
              <a:schemeClr val="accent1"/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3" name="矩形 202"/>
          <p:cNvSpPr/>
          <p:nvPr/>
        </p:nvSpPr>
        <p:spPr>
          <a:xfrm>
            <a:off x="23699724" y="6259449"/>
            <a:ext cx="593681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/>
              <a:t>With bounding boxes:  </a:t>
            </a:r>
            <a:endParaRPr lang="en-US" sz="4800" dirty="0"/>
          </a:p>
        </p:txBody>
      </p:sp>
      <p:sp>
        <p:nvSpPr>
          <p:cNvPr id="204" name="矩形 203"/>
          <p:cNvSpPr/>
          <p:nvPr/>
        </p:nvSpPr>
        <p:spPr>
          <a:xfrm>
            <a:off x="31472124" y="6259449"/>
            <a:ext cx="512960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smtClean="0"/>
              <a:t>With strokes/seeds:</a:t>
            </a:r>
            <a:endParaRPr lang="en-US" sz="4800" dirty="0"/>
          </a:p>
        </p:txBody>
      </p:sp>
      <p:sp>
        <p:nvSpPr>
          <p:cNvPr id="183" name="矩形 184"/>
          <p:cNvSpPr/>
          <p:nvPr/>
        </p:nvSpPr>
        <p:spPr>
          <a:xfrm>
            <a:off x="952500" y="6455628"/>
            <a:ext cx="10515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4800" dirty="0" smtClean="0"/>
              <a:t> Graph Cut [1] fixes appearances</a:t>
            </a:r>
            <a:r>
              <a:rPr lang="en-US" sz="2400" dirty="0" smtClean="0"/>
              <a:t> </a:t>
            </a:r>
            <a:r>
              <a:rPr lang="en-US" sz="4800" i="1" dirty="0" smtClean="0">
                <a:latin typeface="Symbol" pitchFamily="18" charset="2"/>
              </a:rPr>
              <a:t>q</a:t>
            </a:r>
            <a:r>
              <a:rPr lang="en-US" sz="4800" baseline="30000" dirty="0" smtClean="0"/>
              <a:t> 0</a:t>
            </a:r>
            <a:r>
              <a:rPr lang="en-US" sz="4800" dirty="0" smtClean="0"/>
              <a:t>,</a:t>
            </a:r>
            <a:r>
              <a:rPr lang="en-US" sz="1800" i="1" dirty="0" smtClean="0">
                <a:latin typeface="Symbol" pitchFamily="18" charset="2"/>
              </a:rPr>
              <a:t> </a:t>
            </a:r>
            <a:r>
              <a:rPr lang="en-US" sz="4800" i="1" dirty="0" smtClean="0">
                <a:latin typeface="Symbol" pitchFamily="18" charset="2"/>
              </a:rPr>
              <a:t>q</a:t>
            </a:r>
            <a:r>
              <a:rPr lang="en-US" sz="4800" baseline="30000" dirty="0" smtClean="0"/>
              <a:t> 1</a:t>
            </a:r>
            <a:r>
              <a:rPr lang="en-US" sz="4800" dirty="0" smtClean="0"/>
              <a:t> </a:t>
            </a:r>
          </a:p>
        </p:txBody>
      </p:sp>
      <p:sp>
        <p:nvSpPr>
          <p:cNvPr id="201" name="矩形 184"/>
          <p:cNvSpPr/>
          <p:nvPr/>
        </p:nvSpPr>
        <p:spPr>
          <a:xfrm>
            <a:off x="952500" y="8782903"/>
            <a:ext cx="11506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4800" dirty="0" smtClean="0"/>
              <a:t> GrabCut [2] optimizes appearances</a:t>
            </a:r>
            <a:r>
              <a:rPr lang="en-US" sz="2400" dirty="0" smtClean="0"/>
              <a:t> </a:t>
            </a:r>
            <a:r>
              <a:rPr lang="en-US" sz="4800" i="1" dirty="0" smtClean="0">
                <a:latin typeface="Symbol" pitchFamily="18" charset="2"/>
              </a:rPr>
              <a:t>q</a:t>
            </a:r>
            <a:r>
              <a:rPr lang="en-US" sz="4800" baseline="30000" dirty="0" smtClean="0"/>
              <a:t> 0</a:t>
            </a:r>
            <a:r>
              <a:rPr lang="en-US" sz="4800" dirty="0" smtClean="0"/>
              <a:t>,</a:t>
            </a:r>
            <a:r>
              <a:rPr lang="en-US" sz="1800" i="1" dirty="0" smtClean="0">
                <a:latin typeface="Symbol" pitchFamily="18" charset="2"/>
              </a:rPr>
              <a:t> </a:t>
            </a:r>
            <a:r>
              <a:rPr lang="en-US" sz="4800" i="1" dirty="0" smtClean="0">
                <a:latin typeface="Symbol" pitchFamily="18" charset="2"/>
              </a:rPr>
              <a:t>q</a:t>
            </a:r>
            <a:r>
              <a:rPr lang="en-US" sz="4800" baseline="30000" dirty="0" smtClean="0"/>
              <a:t> 1</a:t>
            </a:r>
            <a:r>
              <a:rPr lang="en-US" sz="4800" dirty="0" smtClean="0"/>
              <a:t>    </a:t>
            </a:r>
          </a:p>
        </p:txBody>
      </p:sp>
      <p:sp>
        <p:nvSpPr>
          <p:cNvPr id="205" name="矩形 184"/>
          <p:cNvSpPr/>
          <p:nvPr/>
        </p:nvSpPr>
        <p:spPr>
          <a:xfrm>
            <a:off x="952500" y="11204885"/>
            <a:ext cx="9906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4800" dirty="0" smtClean="0"/>
              <a:t> Our interpretation via entropy:</a:t>
            </a:r>
          </a:p>
        </p:txBody>
      </p:sp>
      <p:sp>
        <p:nvSpPr>
          <p:cNvPr id="208" name="矩形 184"/>
          <p:cNvSpPr/>
          <p:nvPr/>
        </p:nvSpPr>
        <p:spPr>
          <a:xfrm>
            <a:off x="952500" y="17428428"/>
            <a:ext cx="8458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4800" dirty="0" smtClean="0"/>
              <a:t> Decomposing energy [3]</a:t>
            </a:r>
          </a:p>
        </p:txBody>
      </p:sp>
      <p:pic>
        <p:nvPicPr>
          <p:cNvPr id="209" name="Picture 31"/>
          <p:cNvPicPr>
            <a:picLocks noChangeAspect="1" noChangeArrowheads="1"/>
          </p:cNvPicPr>
          <p:nvPr/>
        </p:nvPicPr>
        <p:blipFill>
          <a:blip r:embed="rId18" cstate="print">
            <a:lum bright="-20000"/>
          </a:blip>
          <a:srcRect/>
          <a:stretch>
            <a:fillRect/>
          </a:stretch>
        </p:blipFill>
        <p:spPr bwMode="auto">
          <a:xfrm>
            <a:off x="7124700" y="14474282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0" name="TextBox 209"/>
          <p:cNvSpPr txBox="1"/>
          <p:nvPr/>
        </p:nvSpPr>
        <p:spPr>
          <a:xfrm>
            <a:off x="7124700" y="13864682"/>
            <a:ext cx="3657600" cy="584743"/>
          </a:xfrm>
          <a:prstGeom prst="rect">
            <a:avLst/>
          </a:prstGeom>
          <a:noFill/>
        </p:spPr>
        <p:txBody>
          <a:bodyPr wrap="square" lIns="91412" tIns="45704" rIns="91412" bIns="45704" rtlCol="0">
            <a:spAutoFit/>
          </a:bodyPr>
          <a:lstStyle/>
          <a:p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low entropy example</a:t>
            </a: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1" name="Freeform 210"/>
          <p:cNvSpPr/>
          <p:nvPr/>
        </p:nvSpPr>
        <p:spPr>
          <a:xfrm>
            <a:off x="2327919" y="14718756"/>
            <a:ext cx="1406525" cy="1173162"/>
          </a:xfrm>
          <a:custGeom>
            <a:avLst/>
            <a:gdLst>
              <a:gd name="connsiteX0" fmla="*/ 38100 w 1298575"/>
              <a:gd name="connsiteY0" fmla="*/ 11112 h 1084262"/>
              <a:gd name="connsiteX1" fmla="*/ 552450 w 1298575"/>
              <a:gd name="connsiteY1" fmla="*/ 144462 h 1084262"/>
              <a:gd name="connsiteX2" fmla="*/ 990600 w 1298575"/>
              <a:gd name="connsiteY2" fmla="*/ 39687 h 1084262"/>
              <a:gd name="connsiteX3" fmla="*/ 1181100 w 1298575"/>
              <a:gd name="connsiteY3" fmla="*/ 382587 h 1084262"/>
              <a:gd name="connsiteX4" fmla="*/ 1133475 w 1298575"/>
              <a:gd name="connsiteY4" fmla="*/ 849312 h 1084262"/>
              <a:gd name="connsiteX5" fmla="*/ 190500 w 1298575"/>
              <a:gd name="connsiteY5" fmla="*/ 992187 h 1084262"/>
              <a:gd name="connsiteX6" fmla="*/ 0 w 1298575"/>
              <a:gd name="connsiteY6" fmla="*/ 296862 h 1084262"/>
              <a:gd name="connsiteX0" fmla="*/ 38100 w 1298575"/>
              <a:gd name="connsiteY0" fmla="*/ 22225 h 1095375"/>
              <a:gd name="connsiteX1" fmla="*/ 323850 w 1298575"/>
              <a:gd name="connsiteY1" fmla="*/ 22225 h 1095375"/>
              <a:gd name="connsiteX2" fmla="*/ 552450 w 1298575"/>
              <a:gd name="connsiteY2" fmla="*/ 155575 h 1095375"/>
              <a:gd name="connsiteX3" fmla="*/ 990600 w 1298575"/>
              <a:gd name="connsiteY3" fmla="*/ 50800 h 1095375"/>
              <a:gd name="connsiteX4" fmla="*/ 1181100 w 1298575"/>
              <a:gd name="connsiteY4" fmla="*/ 393700 h 1095375"/>
              <a:gd name="connsiteX5" fmla="*/ 1133475 w 1298575"/>
              <a:gd name="connsiteY5" fmla="*/ 860425 h 1095375"/>
              <a:gd name="connsiteX6" fmla="*/ 190500 w 1298575"/>
              <a:gd name="connsiteY6" fmla="*/ 1003300 h 1095375"/>
              <a:gd name="connsiteX7" fmla="*/ 0 w 1298575"/>
              <a:gd name="connsiteY7" fmla="*/ 307975 h 1095375"/>
              <a:gd name="connsiteX0" fmla="*/ 38100 w 1298575"/>
              <a:gd name="connsiteY0" fmla="*/ 22225 h 1095375"/>
              <a:gd name="connsiteX1" fmla="*/ 323850 w 1298575"/>
              <a:gd name="connsiteY1" fmla="*/ 22225 h 1095375"/>
              <a:gd name="connsiteX2" fmla="*/ 552450 w 1298575"/>
              <a:gd name="connsiteY2" fmla="*/ 155575 h 1095375"/>
              <a:gd name="connsiteX3" fmla="*/ 990600 w 1298575"/>
              <a:gd name="connsiteY3" fmla="*/ 50800 h 1095375"/>
              <a:gd name="connsiteX4" fmla="*/ 1181100 w 1298575"/>
              <a:gd name="connsiteY4" fmla="*/ 393700 h 1095375"/>
              <a:gd name="connsiteX5" fmla="*/ 1133475 w 1298575"/>
              <a:gd name="connsiteY5" fmla="*/ 860425 h 1095375"/>
              <a:gd name="connsiteX6" fmla="*/ 190500 w 1298575"/>
              <a:gd name="connsiteY6" fmla="*/ 1003300 h 1095375"/>
              <a:gd name="connsiteX7" fmla="*/ 0 w 1298575"/>
              <a:gd name="connsiteY7" fmla="*/ 307975 h 1095375"/>
              <a:gd name="connsiteX8" fmla="*/ 38100 w 1298575"/>
              <a:gd name="connsiteY8" fmla="*/ 22225 h 1095375"/>
              <a:gd name="connsiteX0" fmla="*/ 146050 w 1406525"/>
              <a:gd name="connsiteY0" fmla="*/ 22225 h 1095375"/>
              <a:gd name="connsiteX1" fmla="*/ 431800 w 1406525"/>
              <a:gd name="connsiteY1" fmla="*/ 22225 h 1095375"/>
              <a:gd name="connsiteX2" fmla="*/ 660400 w 1406525"/>
              <a:gd name="connsiteY2" fmla="*/ 155575 h 1095375"/>
              <a:gd name="connsiteX3" fmla="*/ 1098550 w 1406525"/>
              <a:gd name="connsiteY3" fmla="*/ 50800 h 1095375"/>
              <a:gd name="connsiteX4" fmla="*/ 1289050 w 1406525"/>
              <a:gd name="connsiteY4" fmla="*/ 393700 h 1095375"/>
              <a:gd name="connsiteX5" fmla="*/ 1241425 w 1406525"/>
              <a:gd name="connsiteY5" fmla="*/ 860425 h 1095375"/>
              <a:gd name="connsiteX6" fmla="*/ 298450 w 1406525"/>
              <a:gd name="connsiteY6" fmla="*/ 1003300 h 1095375"/>
              <a:gd name="connsiteX7" fmla="*/ 107950 w 1406525"/>
              <a:gd name="connsiteY7" fmla="*/ 307975 h 1095375"/>
              <a:gd name="connsiteX8" fmla="*/ 146050 w 1406525"/>
              <a:gd name="connsiteY8" fmla="*/ 22225 h 1095375"/>
              <a:gd name="connsiteX0" fmla="*/ 146050 w 1406525"/>
              <a:gd name="connsiteY0" fmla="*/ 180975 h 1254125"/>
              <a:gd name="connsiteX1" fmla="*/ 431800 w 1406525"/>
              <a:gd name="connsiteY1" fmla="*/ 180975 h 1254125"/>
              <a:gd name="connsiteX2" fmla="*/ 660400 w 1406525"/>
              <a:gd name="connsiteY2" fmla="*/ 314325 h 1254125"/>
              <a:gd name="connsiteX3" fmla="*/ 1098550 w 1406525"/>
              <a:gd name="connsiteY3" fmla="*/ 209550 h 1254125"/>
              <a:gd name="connsiteX4" fmla="*/ 1289050 w 1406525"/>
              <a:gd name="connsiteY4" fmla="*/ 552450 h 1254125"/>
              <a:gd name="connsiteX5" fmla="*/ 1241425 w 1406525"/>
              <a:gd name="connsiteY5" fmla="*/ 1019175 h 1254125"/>
              <a:gd name="connsiteX6" fmla="*/ 298450 w 1406525"/>
              <a:gd name="connsiteY6" fmla="*/ 1162050 h 1254125"/>
              <a:gd name="connsiteX7" fmla="*/ 107950 w 1406525"/>
              <a:gd name="connsiteY7" fmla="*/ 466725 h 1254125"/>
              <a:gd name="connsiteX8" fmla="*/ 146050 w 1406525"/>
              <a:gd name="connsiteY8" fmla="*/ 180975 h 1254125"/>
              <a:gd name="connsiteX0" fmla="*/ 146050 w 1406525"/>
              <a:gd name="connsiteY0" fmla="*/ 25400 h 1098550"/>
              <a:gd name="connsiteX1" fmla="*/ 660400 w 1406525"/>
              <a:gd name="connsiteY1" fmla="*/ 158750 h 1098550"/>
              <a:gd name="connsiteX2" fmla="*/ 1098550 w 1406525"/>
              <a:gd name="connsiteY2" fmla="*/ 53975 h 1098550"/>
              <a:gd name="connsiteX3" fmla="*/ 1289050 w 1406525"/>
              <a:gd name="connsiteY3" fmla="*/ 396875 h 1098550"/>
              <a:gd name="connsiteX4" fmla="*/ 1241425 w 1406525"/>
              <a:gd name="connsiteY4" fmla="*/ 863600 h 1098550"/>
              <a:gd name="connsiteX5" fmla="*/ 298450 w 1406525"/>
              <a:gd name="connsiteY5" fmla="*/ 1006475 h 1098550"/>
              <a:gd name="connsiteX6" fmla="*/ 107950 w 1406525"/>
              <a:gd name="connsiteY6" fmla="*/ 311150 h 1098550"/>
              <a:gd name="connsiteX7" fmla="*/ 146050 w 1406525"/>
              <a:gd name="connsiteY7" fmla="*/ 25400 h 1098550"/>
              <a:gd name="connsiteX0" fmla="*/ 146050 w 1406525"/>
              <a:gd name="connsiteY0" fmla="*/ 25400 h 1052513"/>
              <a:gd name="connsiteX1" fmla="*/ 660400 w 1406525"/>
              <a:gd name="connsiteY1" fmla="*/ 158750 h 1052513"/>
              <a:gd name="connsiteX2" fmla="*/ 1098550 w 1406525"/>
              <a:gd name="connsiteY2" fmla="*/ 53975 h 1052513"/>
              <a:gd name="connsiteX3" fmla="*/ 1289050 w 1406525"/>
              <a:gd name="connsiteY3" fmla="*/ 396875 h 1052513"/>
              <a:gd name="connsiteX4" fmla="*/ 1241425 w 1406525"/>
              <a:gd name="connsiteY4" fmla="*/ 863600 h 1052513"/>
              <a:gd name="connsiteX5" fmla="*/ 298450 w 1406525"/>
              <a:gd name="connsiteY5" fmla="*/ 1006475 h 1052513"/>
              <a:gd name="connsiteX6" fmla="*/ 107950 w 1406525"/>
              <a:gd name="connsiteY6" fmla="*/ 587375 h 1052513"/>
              <a:gd name="connsiteX7" fmla="*/ 146050 w 1406525"/>
              <a:gd name="connsiteY7" fmla="*/ 25400 h 1052513"/>
              <a:gd name="connsiteX0" fmla="*/ 146050 w 1406525"/>
              <a:gd name="connsiteY0" fmla="*/ 25400 h 1052513"/>
              <a:gd name="connsiteX1" fmla="*/ 660400 w 1406525"/>
              <a:gd name="connsiteY1" fmla="*/ 158750 h 1052513"/>
              <a:gd name="connsiteX2" fmla="*/ 1098550 w 1406525"/>
              <a:gd name="connsiteY2" fmla="*/ 53975 h 1052513"/>
              <a:gd name="connsiteX3" fmla="*/ 1289050 w 1406525"/>
              <a:gd name="connsiteY3" fmla="*/ 396875 h 1052513"/>
              <a:gd name="connsiteX4" fmla="*/ 1241425 w 1406525"/>
              <a:gd name="connsiteY4" fmla="*/ 863600 h 1052513"/>
              <a:gd name="connsiteX5" fmla="*/ 298450 w 1406525"/>
              <a:gd name="connsiteY5" fmla="*/ 1006475 h 1052513"/>
              <a:gd name="connsiteX6" fmla="*/ 107950 w 1406525"/>
              <a:gd name="connsiteY6" fmla="*/ 587375 h 1052513"/>
              <a:gd name="connsiteX7" fmla="*/ 146050 w 1406525"/>
              <a:gd name="connsiteY7" fmla="*/ 25400 h 1052513"/>
              <a:gd name="connsiteX0" fmla="*/ 146050 w 1406525"/>
              <a:gd name="connsiteY0" fmla="*/ 25400 h 1052513"/>
              <a:gd name="connsiteX1" fmla="*/ 660400 w 1406525"/>
              <a:gd name="connsiteY1" fmla="*/ 158750 h 1052513"/>
              <a:gd name="connsiteX2" fmla="*/ 669925 w 1406525"/>
              <a:gd name="connsiteY2" fmla="*/ 158751 h 1052513"/>
              <a:gd name="connsiteX3" fmla="*/ 1098550 w 1406525"/>
              <a:gd name="connsiteY3" fmla="*/ 53975 h 1052513"/>
              <a:gd name="connsiteX4" fmla="*/ 1289050 w 1406525"/>
              <a:gd name="connsiteY4" fmla="*/ 396875 h 1052513"/>
              <a:gd name="connsiteX5" fmla="*/ 1241425 w 1406525"/>
              <a:gd name="connsiteY5" fmla="*/ 863600 h 1052513"/>
              <a:gd name="connsiteX6" fmla="*/ 298450 w 1406525"/>
              <a:gd name="connsiteY6" fmla="*/ 1006475 h 1052513"/>
              <a:gd name="connsiteX7" fmla="*/ 107950 w 1406525"/>
              <a:gd name="connsiteY7" fmla="*/ 587375 h 1052513"/>
              <a:gd name="connsiteX8" fmla="*/ 146050 w 1406525"/>
              <a:gd name="connsiteY8" fmla="*/ 25400 h 1052513"/>
              <a:gd name="connsiteX0" fmla="*/ 146050 w 1406525"/>
              <a:gd name="connsiteY0" fmla="*/ 139700 h 1166813"/>
              <a:gd name="connsiteX1" fmla="*/ 660400 w 1406525"/>
              <a:gd name="connsiteY1" fmla="*/ 273050 h 1166813"/>
              <a:gd name="connsiteX2" fmla="*/ 669925 w 1406525"/>
              <a:gd name="connsiteY2" fmla="*/ 273051 h 1166813"/>
              <a:gd name="connsiteX3" fmla="*/ 1098550 w 1406525"/>
              <a:gd name="connsiteY3" fmla="*/ 168275 h 1166813"/>
              <a:gd name="connsiteX4" fmla="*/ 1289050 w 1406525"/>
              <a:gd name="connsiteY4" fmla="*/ 511175 h 1166813"/>
              <a:gd name="connsiteX5" fmla="*/ 1241425 w 1406525"/>
              <a:gd name="connsiteY5" fmla="*/ 977900 h 1166813"/>
              <a:gd name="connsiteX6" fmla="*/ 298450 w 1406525"/>
              <a:gd name="connsiteY6" fmla="*/ 1120775 h 1166813"/>
              <a:gd name="connsiteX7" fmla="*/ 107950 w 1406525"/>
              <a:gd name="connsiteY7" fmla="*/ 701675 h 1166813"/>
              <a:gd name="connsiteX8" fmla="*/ 146050 w 1406525"/>
              <a:gd name="connsiteY8" fmla="*/ 139700 h 1166813"/>
              <a:gd name="connsiteX0" fmla="*/ 146050 w 1406525"/>
              <a:gd name="connsiteY0" fmla="*/ 139700 h 1166813"/>
              <a:gd name="connsiteX1" fmla="*/ 660400 w 1406525"/>
              <a:gd name="connsiteY1" fmla="*/ 273050 h 1166813"/>
              <a:gd name="connsiteX2" fmla="*/ 860425 w 1406525"/>
              <a:gd name="connsiteY2" fmla="*/ 625476 h 1166813"/>
              <a:gd name="connsiteX3" fmla="*/ 1098550 w 1406525"/>
              <a:gd name="connsiteY3" fmla="*/ 168275 h 1166813"/>
              <a:gd name="connsiteX4" fmla="*/ 1289050 w 1406525"/>
              <a:gd name="connsiteY4" fmla="*/ 511175 h 1166813"/>
              <a:gd name="connsiteX5" fmla="*/ 1241425 w 1406525"/>
              <a:gd name="connsiteY5" fmla="*/ 977900 h 1166813"/>
              <a:gd name="connsiteX6" fmla="*/ 298450 w 1406525"/>
              <a:gd name="connsiteY6" fmla="*/ 1120775 h 1166813"/>
              <a:gd name="connsiteX7" fmla="*/ 107950 w 1406525"/>
              <a:gd name="connsiteY7" fmla="*/ 701675 h 1166813"/>
              <a:gd name="connsiteX8" fmla="*/ 146050 w 1406525"/>
              <a:gd name="connsiteY8" fmla="*/ 139700 h 1166813"/>
              <a:gd name="connsiteX0" fmla="*/ 146050 w 1406525"/>
              <a:gd name="connsiteY0" fmla="*/ 12700 h 1039813"/>
              <a:gd name="connsiteX1" fmla="*/ 860425 w 1406525"/>
              <a:gd name="connsiteY1" fmla="*/ 498476 h 1039813"/>
              <a:gd name="connsiteX2" fmla="*/ 1098550 w 1406525"/>
              <a:gd name="connsiteY2" fmla="*/ 41275 h 1039813"/>
              <a:gd name="connsiteX3" fmla="*/ 1289050 w 1406525"/>
              <a:gd name="connsiteY3" fmla="*/ 384175 h 1039813"/>
              <a:gd name="connsiteX4" fmla="*/ 1241425 w 1406525"/>
              <a:gd name="connsiteY4" fmla="*/ 850900 h 1039813"/>
              <a:gd name="connsiteX5" fmla="*/ 298450 w 1406525"/>
              <a:gd name="connsiteY5" fmla="*/ 993775 h 1039813"/>
              <a:gd name="connsiteX6" fmla="*/ 107950 w 1406525"/>
              <a:gd name="connsiteY6" fmla="*/ 574675 h 1039813"/>
              <a:gd name="connsiteX7" fmla="*/ 146050 w 1406525"/>
              <a:gd name="connsiteY7" fmla="*/ 12700 h 1039813"/>
              <a:gd name="connsiteX0" fmla="*/ 146050 w 1406525"/>
              <a:gd name="connsiteY0" fmla="*/ 12700 h 1039813"/>
              <a:gd name="connsiteX1" fmla="*/ 669925 w 1406525"/>
              <a:gd name="connsiteY1" fmla="*/ 317501 h 1039813"/>
              <a:gd name="connsiteX2" fmla="*/ 1098550 w 1406525"/>
              <a:gd name="connsiteY2" fmla="*/ 41275 h 1039813"/>
              <a:gd name="connsiteX3" fmla="*/ 1289050 w 1406525"/>
              <a:gd name="connsiteY3" fmla="*/ 384175 h 1039813"/>
              <a:gd name="connsiteX4" fmla="*/ 1241425 w 1406525"/>
              <a:gd name="connsiteY4" fmla="*/ 850900 h 1039813"/>
              <a:gd name="connsiteX5" fmla="*/ 298450 w 1406525"/>
              <a:gd name="connsiteY5" fmla="*/ 993775 h 1039813"/>
              <a:gd name="connsiteX6" fmla="*/ 107950 w 1406525"/>
              <a:gd name="connsiteY6" fmla="*/ 574675 h 1039813"/>
              <a:gd name="connsiteX7" fmla="*/ 146050 w 1406525"/>
              <a:gd name="connsiteY7" fmla="*/ 12700 h 1039813"/>
              <a:gd name="connsiteX0" fmla="*/ 146050 w 1406525"/>
              <a:gd name="connsiteY0" fmla="*/ 146050 h 1173163"/>
              <a:gd name="connsiteX1" fmla="*/ 669925 w 1406525"/>
              <a:gd name="connsiteY1" fmla="*/ 450851 h 1173163"/>
              <a:gd name="connsiteX2" fmla="*/ 1098550 w 1406525"/>
              <a:gd name="connsiteY2" fmla="*/ 174625 h 1173163"/>
              <a:gd name="connsiteX3" fmla="*/ 1289050 w 1406525"/>
              <a:gd name="connsiteY3" fmla="*/ 517525 h 1173163"/>
              <a:gd name="connsiteX4" fmla="*/ 1241425 w 1406525"/>
              <a:gd name="connsiteY4" fmla="*/ 984250 h 1173163"/>
              <a:gd name="connsiteX5" fmla="*/ 298450 w 1406525"/>
              <a:gd name="connsiteY5" fmla="*/ 1127125 h 1173163"/>
              <a:gd name="connsiteX6" fmla="*/ 107950 w 1406525"/>
              <a:gd name="connsiteY6" fmla="*/ 708025 h 1173163"/>
              <a:gd name="connsiteX7" fmla="*/ 146050 w 1406525"/>
              <a:gd name="connsiteY7" fmla="*/ 146050 h 1173163"/>
              <a:gd name="connsiteX0" fmla="*/ 146050 w 1406525"/>
              <a:gd name="connsiteY0" fmla="*/ 146050 h 1173163"/>
              <a:gd name="connsiteX1" fmla="*/ 669925 w 1406525"/>
              <a:gd name="connsiteY1" fmla="*/ 450851 h 1173163"/>
              <a:gd name="connsiteX2" fmla="*/ 1098550 w 1406525"/>
              <a:gd name="connsiteY2" fmla="*/ 174625 h 1173163"/>
              <a:gd name="connsiteX3" fmla="*/ 1289050 w 1406525"/>
              <a:gd name="connsiteY3" fmla="*/ 517525 h 1173163"/>
              <a:gd name="connsiteX4" fmla="*/ 1241425 w 1406525"/>
              <a:gd name="connsiteY4" fmla="*/ 984250 h 1173163"/>
              <a:gd name="connsiteX5" fmla="*/ 298450 w 1406525"/>
              <a:gd name="connsiteY5" fmla="*/ 1127125 h 1173163"/>
              <a:gd name="connsiteX6" fmla="*/ 107950 w 1406525"/>
              <a:gd name="connsiteY6" fmla="*/ 708025 h 1173163"/>
              <a:gd name="connsiteX7" fmla="*/ 146050 w 1406525"/>
              <a:gd name="connsiteY7" fmla="*/ 146050 h 1173163"/>
              <a:gd name="connsiteX0" fmla="*/ 146050 w 1406525"/>
              <a:gd name="connsiteY0" fmla="*/ 146050 h 1173162"/>
              <a:gd name="connsiteX1" fmla="*/ 669925 w 1406525"/>
              <a:gd name="connsiteY1" fmla="*/ 450851 h 1173162"/>
              <a:gd name="connsiteX2" fmla="*/ 1098550 w 1406525"/>
              <a:gd name="connsiteY2" fmla="*/ 174625 h 1173162"/>
              <a:gd name="connsiteX3" fmla="*/ 1289050 w 1406525"/>
              <a:gd name="connsiteY3" fmla="*/ 517525 h 1173162"/>
              <a:gd name="connsiteX4" fmla="*/ 1241425 w 1406525"/>
              <a:gd name="connsiteY4" fmla="*/ 984250 h 1173162"/>
              <a:gd name="connsiteX5" fmla="*/ 298450 w 1406525"/>
              <a:gd name="connsiteY5" fmla="*/ 1127125 h 1173162"/>
              <a:gd name="connsiteX6" fmla="*/ 298450 w 1406525"/>
              <a:gd name="connsiteY6" fmla="*/ 708025 h 1173162"/>
              <a:gd name="connsiteX7" fmla="*/ 146050 w 1406525"/>
              <a:gd name="connsiteY7" fmla="*/ 146050 h 1173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406525" h="1173162">
                <a:moveTo>
                  <a:pt x="146050" y="146050"/>
                </a:moveTo>
                <a:cubicBezTo>
                  <a:pt x="433388" y="0"/>
                  <a:pt x="511175" y="446089"/>
                  <a:pt x="669925" y="450851"/>
                </a:cubicBezTo>
                <a:cubicBezTo>
                  <a:pt x="828675" y="455614"/>
                  <a:pt x="995363" y="163513"/>
                  <a:pt x="1098550" y="174625"/>
                </a:cubicBezTo>
                <a:cubicBezTo>
                  <a:pt x="1201737" y="185737"/>
                  <a:pt x="1265238" y="382588"/>
                  <a:pt x="1289050" y="517525"/>
                </a:cubicBezTo>
                <a:cubicBezTo>
                  <a:pt x="1312862" y="652462"/>
                  <a:pt x="1406525" y="882650"/>
                  <a:pt x="1241425" y="984250"/>
                </a:cubicBezTo>
                <a:cubicBezTo>
                  <a:pt x="1076325" y="1085850"/>
                  <a:pt x="455612" y="1173162"/>
                  <a:pt x="298450" y="1127125"/>
                </a:cubicBezTo>
                <a:cubicBezTo>
                  <a:pt x="141288" y="1081088"/>
                  <a:pt x="299244" y="1009650"/>
                  <a:pt x="298450" y="708025"/>
                </a:cubicBezTo>
                <a:cubicBezTo>
                  <a:pt x="292100" y="450850"/>
                  <a:pt x="0" y="336550"/>
                  <a:pt x="146050" y="146050"/>
                </a:cubicBezTo>
                <a:close/>
              </a:path>
            </a:pathLst>
          </a:custGeom>
          <a:ln w="635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2" name="Freeform 211"/>
          <p:cNvSpPr/>
          <p:nvPr/>
        </p:nvSpPr>
        <p:spPr>
          <a:xfrm>
            <a:off x="7248525" y="14788607"/>
            <a:ext cx="1476375" cy="1285875"/>
          </a:xfrm>
          <a:custGeom>
            <a:avLst/>
            <a:gdLst>
              <a:gd name="connsiteX0" fmla="*/ 752475 w 1476375"/>
              <a:gd name="connsiteY0" fmla="*/ 0 h 1285875"/>
              <a:gd name="connsiteX1" fmla="*/ 1476375 w 1476375"/>
              <a:gd name="connsiteY1" fmla="*/ 733425 h 1285875"/>
              <a:gd name="connsiteX2" fmla="*/ 838200 w 1476375"/>
              <a:gd name="connsiteY2" fmla="*/ 790575 h 1285875"/>
              <a:gd name="connsiteX3" fmla="*/ 857250 w 1476375"/>
              <a:gd name="connsiteY3" fmla="*/ 1095375 h 1285875"/>
              <a:gd name="connsiteX4" fmla="*/ 1009650 w 1476375"/>
              <a:gd name="connsiteY4" fmla="*/ 1123950 h 1285875"/>
              <a:gd name="connsiteX5" fmla="*/ 1019175 w 1476375"/>
              <a:gd name="connsiteY5" fmla="*/ 1276350 h 1285875"/>
              <a:gd name="connsiteX6" fmla="*/ 657225 w 1476375"/>
              <a:gd name="connsiteY6" fmla="*/ 1285875 h 1285875"/>
              <a:gd name="connsiteX7" fmla="*/ 657225 w 1476375"/>
              <a:gd name="connsiteY7" fmla="*/ 781050 h 1285875"/>
              <a:gd name="connsiteX8" fmla="*/ 0 w 1476375"/>
              <a:gd name="connsiteY8" fmla="*/ 781050 h 1285875"/>
              <a:gd name="connsiteX9" fmla="*/ 752475 w 1476375"/>
              <a:gd name="connsiteY9" fmla="*/ 0 h 1285875"/>
              <a:gd name="connsiteX0" fmla="*/ 752475 w 1476375"/>
              <a:gd name="connsiteY0" fmla="*/ 0 h 1285875"/>
              <a:gd name="connsiteX1" fmla="*/ 1476375 w 1476375"/>
              <a:gd name="connsiteY1" fmla="*/ 762000 h 1285875"/>
              <a:gd name="connsiteX2" fmla="*/ 838200 w 1476375"/>
              <a:gd name="connsiteY2" fmla="*/ 790575 h 1285875"/>
              <a:gd name="connsiteX3" fmla="*/ 857250 w 1476375"/>
              <a:gd name="connsiteY3" fmla="*/ 1095375 h 1285875"/>
              <a:gd name="connsiteX4" fmla="*/ 1009650 w 1476375"/>
              <a:gd name="connsiteY4" fmla="*/ 1123950 h 1285875"/>
              <a:gd name="connsiteX5" fmla="*/ 1019175 w 1476375"/>
              <a:gd name="connsiteY5" fmla="*/ 1276350 h 1285875"/>
              <a:gd name="connsiteX6" fmla="*/ 657225 w 1476375"/>
              <a:gd name="connsiteY6" fmla="*/ 1285875 h 1285875"/>
              <a:gd name="connsiteX7" fmla="*/ 657225 w 1476375"/>
              <a:gd name="connsiteY7" fmla="*/ 781050 h 1285875"/>
              <a:gd name="connsiteX8" fmla="*/ 0 w 1476375"/>
              <a:gd name="connsiteY8" fmla="*/ 781050 h 1285875"/>
              <a:gd name="connsiteX9" fmla="*/ 752475 w 1476375"/>
              <a:gd name="connsiteY9" fmla="*/ 0 h 1285875"/>
              <a:gd name="connsiteX0" fmla="*/ 752475 w 1476375"/>
              <a:gd name="connsiteY0" fmla="*/ 0 h 1285875"/>
              <a:gd name="connsiteX1" fmla="*/ 1476375 w 1476375"/>
              <a:gd name="connsiteY1" fmla="*/ 762000 h 1285875"/>
              <a:gd name="connsiteX2" fmla="*/ 838200 w 1476375"/>
              <a:gd name="connsiteY2" fmla="*/ 790575 h 1285875"/>
              <a:gd name="connsiteX3" fmla="*/ 857250 w 1476375"/>
              <a:gd name="connsiteY3" fmla="*/ 1095375 h 1285875"/>
              <a:gd name="connsiteX4" fmla="*/ 1009650 w 1476375"/>
              <a:gd name="connsiteY4" fmla="*/ 1123950 h 1285875"/>
              <a:gd name="connsiteX5" fmla="*/ 1019175 w 1476375"/>
              <a:gd name="connsiteY5" fmla="*/ 1276350 h 1285875"/>
              <a:gd name="connsiteX6" fmla="*/ 657225 w 1476375"/>
              <a:gd name="connsiteY6" fmla="*/ 1285875 h 1285875"/>
              <a:gd name="connsiteX7" fmla="*/ 657225 w 1476375"/>
              <a:gd name="connsiteY7" fmla="*/ 781050 h 1285875"/>
              <a:gd name="connsiteX8" fmla="*/ 0 w 1476375"/>
              <a:gd name="connsiteY8" fmla="*/ 781050 h 1285875"/>
              <a:gd name="connsiteX9" fmla="*/ 752475 w 1476375"/>
              <a:gd name="connsiteY9" fmla="*/ 0 h 1285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476375" h="1285875">
                <a:moveTo>
                  <a:pt x="752475" y="0"/>
                </a:moveTo>
                <a:lnTo>
                  <a:pt x="1476375" y="762000"/>
                </a:lnTo>
                <a:lnTo>
                  <a:pt x="838200" y="790575"/>
                </a:lnTo>
                <a:cubicBezTo>
                  <a:pt x="847824" y="1098548"/>
                  <a:pt x="746075" y="1095375"/>
                  <a:pt x="857250" y="1095375"/>
                </a:cubicBezTo>
                <a:lnTo>
                  <a:pt x="1009650" y="1123950"/>
                </a:lnTo>
                <a:lnTo>
                  <a:pt x="1019175" y="1276350"/>
                </a:lnTo>
                <a:lnTo>
                  <a:pt x="657225" y="1285875"/>
                </a:lnTo>
                <a:lnTo>
                  <a:pt x="657225" y="781050"/>
                </a:lnTo>
                <a:lnTo>
                  <a:pt x="0" y="781050"/>
                </a:lnTo>
                <a:lnTo>
                  <a:pt x="752475" y="0"/>
                </a:lnTo>
                <a:close/>
              </a:path>
            </a:pathLst>
          </a:custGeom>
          <a:noFill/>
          <a:ln w="63500"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17" name="TextBox 216"/>
          <p:cNvSpPr txBox="1"/>
          <p:nvPr/>
        </p:nvSpPr>
        <p:spPr>
          <a:xfrm>
            <a:off x="5512444" y="14550482"/>
            <a:ext cx="3930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600" i="1" dirty="0" smtClean="0">
                <a:solidFill>
                  <a:srgbClr val="009900"/>
                </a:solidFill>
              </a:rPr>
              <a:t>S</a:t>
            </a:r>
            <a:endParaRPr lang="en-CA" sz="3600" i="1" dirty="0">
              <a:solidFill>
                <a:srgbClr val="009900"/>
              </a:solidFill>
            </a:endParaRPr>
          </a:p>
        </p:txBody>
      </p:sp>
      <p:grpSp>
        <p:nvGrpSpPr>
          <p:cNvPr id="239" name="Group 238"/>
          <p:cNvGrpSpPr/>
          <p:nvPr/>
        </p:nvGrpSpPr>
        <p:grpSpPr>
          <a:xfrm>
            <a:off x="4140844" y="14474282"/>
            <a:ext cx="1371600" cy="838200"/>
            <a:chOff x="4762500" y="13611225"/>
            <a:chExt cx="1371600" cy="838200"/>
          </a:xfrm>
        </p:grpSpPr>
        <p:cxnSp>
          <p:nvCxnSpPr>
            <p:cNvPr id="214" name="Straight Arrow Connector 213"/>
            <p:cNvCxnSpPr/>
            <p:nvPr/>
          </p:nvCxnSpPr>
          <p:spPr>
            <a:xfrm>
              <a:off x="4762500" y="14373225"/>
              <a:ext cx="13716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8" name="Rectangle 217"/>
            <p:cNvSpPr/>
            <p:nvPr/>
          </p:nvSpPr>
          <p:spPr>
            <a:xfrm>
              <a:off x="5067300" y="14144625"/>
              <a:ext cx="304800" cy="2286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21" name="Rectangle 220"/>
            <p:cNvSpPr/>
            <p:nvPr/>
          </p:nvSpPr>
          <p:spPr>
            <a:xfrm>
              <a:off x="5600700" y="13839825"/>
              <a:ext cx="304800" cy="5334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237" name="Straight Arrow Connector 236"/>
            <p:cNvCxnSpPr/>
            <p:nvPr/>
          </p:nvCxnSpPr>
          <p:spPr>
            <a:xfrm rot="5400000" flipH="1" flipV="1">
              <a:off x="4571206" y="14029531"/>
              <a:ext cx="8382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0" name="Group 239"/>
          <p:cNvGrpSpPr/>
          <p:nvPr/>
        </p:nvGrpSpPr>
        <p:grpSpPr>
          <a:xfrm>
            <a:off x="4140844" y="15464882"/>
            <a:ext cx="1371600" cy="838200"/>
            <a:chOff x="4762500" y="13611225"/>
            <a:chExt cx="1371600" cy="838200"/>
          </a:xfrm>
        </p:grpSpPr>
        <p:cxnSp>
          <p:nvCxnSpPr>
            <p:cNvPr id="241" name="Straight Arrow Connector 240"/>
            <p:cNvCxnSpPr/>
            <p:nvPr/>
          </p:nvCxnSpPr>
          <p:spPr>
            <a:xfrm>
              <a:off x="4762500" y="14373225"/>
              <a:ext cx="13716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2" name="Rectangle 241"/>
            <p:cNvSpPr/>
            <p:nvPr/>
          </p:nvSpPr>
          <p:spPr>
            <a:xfrm>
              <a:off x="5067300" y="13839825"/>
              <a:ext cx="304800" cy="5334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243" name="Rectangle 242"/>
            <p:cNvSpPr/>
            <p:nvPr/>
          </p:nvSpPr>
          <p:spPr>
            <a:xfrm>
              <a:off x="5600700" y="14144625"/>
              <a:ext cx="304800" cy="2286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244" name="Straight Arrow Connector 243"/>
            <p:cNvCxnSpPr/>
            <p:nvPr/>
          </p:nvCxnSpPr>
          <p:spPr>
            <a:xfrm rot="5400000" flipH="1" flipV="1">
              <a:off x="4571206" y="14029531"/>
              <a:ext cx="8382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0" name="Group 249"/>
          <p:cNvGrpSpPr/>
          <p:nvPr/>
        </p:nvGrpSpPr>
        <p:grpSpPr>
          <a:xfrm>
            <a:off x="5436244" y="15617282"/>
            <a:ext cx="393056" cy="646331"/>
            <a:chOff x="4369444" y="14601825"/>
            <a:chExt cx="393056" cy="646331"/>
          </a:xfrm>
        </p:grpSpPr>
        <p:sp>
          <p:nvSpPr>
            <p:cNvPr id="245" name="TextBox 244"/>
            <p:cNvSpPr txBox="1"/>
            <p:nvPr/>
          </p:nvSpPr>
          <p:spPr>
            <a:xfrm>
              <a:off x="4369444" y="14601825"/>
              <a:ext cx="39305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3600" i="1" dirty="0" smtClean="0">
                  <a:solidFill>
                    <a:srgbClr val="009900"/>
                  </a:solidFill>
                </a:rPr>
                <a:t>S</a:t>
              </a:r>
              <a:endParaRPr lang="en-CA" sz="3600" i="1" dirty="0">
                <a:solidFill>
                  <a:srgbClr val="009900"/>
                </a:solidFill>
              </a:endParaRPr>
            </a:p>
          </p:txBody>
        </p:sp>
        <p:cxnSp>
          <p:nvCxnSpPr>
            <p:cNvPr id="247" name="Straight Connector 246"/>
            <p:cNvCxnSpPr/>
            <p:nvPr/>
          </p:nvCxnSpPr>
          <p:spPr>
            <a:xfrm>
              <a:off x="4486275" y="14714537"/>
              <a:ext cx="200025" cy="1588"/>
            </a:xfrm>
            <a:prstGeom prst="line">
              <a:avLst/>
            </a:prstGeom>
            <a:ln w="3492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1" name="TextBox 250"/>
          <p:cNvSpPr txBox="1"/>
          <p:nvPr/>
        </p:nvSpPr>
        <p:spPr>
          <a:xfrm>
            <a:off x="10389244" y="14550482"/>
            <a:ext cx="3930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600" i="1" dirty="0" smtClean="0">
                <a:solidFill>
                  <a:srgbClr val="009900"/>
                </a:solidFill>
              </a:rPr>
              <a:t>S</a:t>
            </a:r>
            <a:endParaRPr lang="en-CA" sz="3600" i="1" dirty="0">
              <a:solidFill>
                <a:srgbClr val="009900"/>
              </a:solidFill>
            </a:endParaRPr>
          </a:p>
        </p:txBody>
      </p:sp>
      <p:grpSp>
        <p:nvGrpSpPr>
          <p:cNvPr id="252" name="Group 251"/>
          <p:cNvGrpSpPr/>
          <p:nvPr/>
        </p:nvGrpSpPr>
        <p:grpSpPr>
          <a:xfrm>
            <a:off x="9029700" y="14474282"/>
            <a:ext cx="1371600" cy="838200"/>
            <a:chOff x="4762500" y="13611225"/>
            <a:chExt cx="1371600" cy="838200"/>
          </a:xfrm>
        </p:grpSpPr>
        <p:cxnSp>
          <p:nvCxnSpPr>
            <p:cNvPr id="253" name="Straight Arrow Connector 252"/>
            <p:cNvCxnSpPr/>
            <p:nvPr/>
          </p:nvCxnSpPr>
          <p:spPr>
            <a:xfrm>
              <a:off x="4762500" y="14373225"/>
              <a:ext cx="13716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5" name="Rectangle 254"/>
            <p:cNvSpPr/>
            <p:nvPr/>
          </p:nvSpPr>
          <p:spPr>
            <a:xfrm>
              <a:off x="5600700" y="13687425"/>
              <a:ext cx="304800" cy="6858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256" name="Straight Arrow Connector 255"/>
            <p:cNvCxnSpPr/>
            <p:nvPr/>
          </p:nvCxnSpPr>
          <p:spPr>
            <a:xfrm rot="5400000" flipH="1" flipV="1">
              <a:off x="4571206" y="14029531"/>
              <a:ext cx="8382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7" name="Group 256"/>
          <p:cNvGrpSpPr/>
          <p:nvPr/>
        </p:nvGrpSpPr>
        <p:grpSpPr>
          <a:xfrm>
            <a:off x="9041756" y="15464882"/>
            <a:ext cx="1371600" cy="838200"/>
            <a:chOff x="4762500" y="13611225"/>
            <a:chExt cx="1371600" cy="838200"/>
          </a:xfrm>
        </p:grpSpPr>
        <p:cxnSp>
          <p:nvCxnSpPr>
            <p:cNvPr id="258" name="Straight Arrow Connector 257"/>
            <p:cNvCxnSpPr/>
            <p:nvPr/>
          </p:nvCxnSpPr>
          <p:spPr>
            <a:xfrm>
              <a:off x="4762500" y="14373225"/>
              <a:ext cx="13716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9" name="Rectangle 258"/>
            <p:cNvSpPr/>
            <p:nvPr/>
          </p:nvSpPr>
          <p:spPr>
            <a:xfrm>
              <a:off x="5067300" y="13687425"/>
              <a:ext cx="304800" cy="6858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cxnSp>
          <p:nvCxnSpPr>
            <p:cNvPr id="261" name="Straight Arrow Connector 260"/>
            <p:cNvCxnSpPr/>
            <p:nvPr/>
          </p:nvCxnSpPr>
          <p:spPr>
            <a:xfrm rot="5400000" flipH="1" flipV="1">
              <a:off x="4571206" y="14029531"/>
              <a:ext cx="838200" cy="158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2" name="Group 261"/>
          <p:cNvGrpSpPr/>
          <p:nvPr/>
        </p:nvGrpSpPr>
        <p:grpSpPr>
          <a:xfrm>
            <a:off x="10389244" y="15580551"/>
            <a:ext cx="393056" cy="646331"/>
            <a:chOff x="4369444" y="14601825"/>
            <a:chExt cx="393056" cy="646331"/>
          </a:xfrm>
        </p:grpSpPr>
        <p:sp>
          <p:nvSpPr>
            <p:cNvPr id="263" name="TextBox 262"/>
            <p:cNvSpPr txBox="1"/>
            <p:nvPr/>
          </p:nvSpPr>
          <p:spPr>
            <a:xfrm>
              <a:off x="4369444" y="14601825"/>
              <a:ext cx="39305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3600" i="1" dirty="0" smtClean="0">
                  <a:solidFill>
                    <a:srgbClr val="009900"/>
                  </a:solidFill>
                </a:rPr>
                <a:t>S</a:t>
              </a:r>
              <a:endParaRPr lang="en-CA" sz="3600" i="1" dirty="0">
                <a:solidFill>
                  <a:srgbClr val="009900"/>
                </a:solidFill>
              </a:endParaRPr>
            </a:p>
          </p:txBody>
        </p:sp>
        <p:cxnSp>
          <p:nvCxnSpPr>
            <p:cNvPr id="264" name="Straight Connector 263"/>
            <p:cNvCxnSpPr/>
            <p:nvPr/>
          </p:nvCxnSpPr>
          <p:spPr>
            <a:xfrm>
              <a:off x="4476750" y="14706600"/>
              <a:ext cx="200025" cy="1588"/>
            </a:xfrm>
            <a:prstGeom prst="line">
              <a:avLst/>
            </a:prstGeom>
            <a:ln w="3492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5" name="TextBox 264"/>
          <p:cNvSpPr txBox="1"/>
          <p:nvPr/>
        </p:nvSpPr>
        <p:spPr>
          <a:xfrm>
            <a:off x="3467100" y="16455482"/>
            <a:ext cx="6477000" cy="584743"/>
          </a:xfrm>
          <a:prstGeom prst="rect">
            <a:avLst/>
          </a:prstGeom>
          <a:noFill/>
        </p:spPr>
        <p:txBody>
          <a:bodyPr wrap="square" lIns="91412" tIns="45704" rIns="91412" bIns="45704" rtlCol="0">
            <a:spAutoFit/>
          </a:bodyPr>
          <a:lstStyle/>
          <a:p>
            <a:r>
              <a:rPr lang="en-US" sz="3200" i="1" dirty="0" smtClean="0">
                <a:solidFill>
                  <a:srgbClr val="0000EA"/>
                </a:solidFill>
                <a:latin typeface="Times New Roman" pitchFamily="18" charset="0"/>
                <a:cs typeface="Times New Roman" pitchFamily="18" charset="0"/>
              </a:rPr>
              <a:t>low entropy   =&gt;  color separation </a:t>
            </a:r>
            <a:endParaRPr lang="en-US" sz="3200" i="1" dirty="0">
              <a:solidFill>
                <a:srgbClr val="0000E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78" name="Group 277"/>
          <p:cNvGrpSpPr/>
          <p:nvPr/>
        </p:nvGrpSpPr>
        <p:grpSpPr>
          <a:xfrm>
            <a:off x="7648575" y="14902906"/>
            <a:ext cx="895350" cy="1114429"/>
            <a:chOff x="2619375" y="14268449"/>
            <a:chExt cx="895350" cy="1114429"/>
          </a:xfrm>
        </p:grpSpPr>
        <p:cxnSp>
          <p:nvCxnSpPr>
            <p:cNvPr id="267" name="Straight Connector 266"/>
            <p:cNvCxnSpPr/>
            <p:nvPr/>
          </p:nvCxnSpPr>
          <p:spPr>
            <a:xfrm rot="5400000">
              <a:off x="2590800" y="14335125"/>
              <a:ext cx="228600" cy="152400"/>
            </a:xfrm>
            <a:prstGeom prst="line">
              <a:avLst/>
            </a:prstGeom>
            <a:ln w="1587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2509836" y="14377988"/>
              <a:ext cx="647704" cy="428626"/>
            </a:xfrm>
            <a:prstGeom prst="line">
              <a:avLst/>
            </a:prstGeom>
            <a:ln w="1587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9" name="Straight Connector 268"/>
            <p:cNvCxnSpPr/>
            <p:nvPr/>
          </p:nvCxnSpPr>
          <p:spPr>
            <a:xfrm rot="5400000">
              <a:off x="2771775" y="14525627"/>
              <a:ext cx="514352" cy="342901"/>
            </a:xfrm>
            <a:prstGeom prst="line">
              <a:avLst/>
            </a:prstGeom>
            <a:ln w="1587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2724152" y="14706602"/>
              <a:ext cx="809625" cy="542927"/>
            </a:xfrm>
            <a:prstGeom prst="line">
              <a:avLst/>
            </a:prstGeom>
            <a:ln w="1587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5400000">
              <a:off x="3338513" y="14768513"/>
              <a:ext cx="209550" cy="142875"/>
            </a:xfrm>
            <a:prstGeom prst="line">
              <a:avLst/>
            </a:prstGeom>
            <a:ln w="1587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0" name="Group 279"/>
          <p:cNvGrpSpPr/>
          <p:nvPr/>
        </p:nvGrpSpPr>
        <p:grpSpPr>
          <a:xfrm>
            <a:off x="2476500" y="14855282"/>
            <a:ext cx="1143000" cy="1000128"/>
            <a:chOff x="2476500" y="14144625"/>
            <a:chExt cx="1143000" cy="1000128"/>
          </a:xfrm>
        </p:grpSpPr>
        <p:cxnSp>
          <p:nvCxnSpPr>
            <p:cNvPr id="281" name="Straight Connector 280"/>
            <p:cNvCxnSpPr/>
            <p:nvPr/>
          </p:nvCxnSpPr>
          <p:spPr>
            <a:xfrm rot="5400000">
              <a:off x="2590800" y="14335125"/>
              <a:ext cx="228600" cy="152400"/>
            </a:xfrm>
            <a:prstGeom prst="line">
              <a:avLst/>
            </a:prstGeom>
            <a:ln w="1587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Connector 281"/>
            <p:cNvCxnSpPr/>
            <p:nvPr/>
          </p:nvCxnSpPr>
          <p:spPr>
            <a:xfrm rot="5400000">
              <a:off x="2581275" y="14516100"/>
              <a:ext cx="419100" cy="285750"/>
            </a:xfrm>
            <a:prstGeom prst="line">
              <a:avLst/>
            </a:prstGeom>
            <a:ln w="1587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600326" y="14506575"/>
              <a:ext cx="771525" cy="504825"/>
            </a:xfrm>
            <a:prstGeom prst="line">
              <a:avLst/>
            </a:prstGeom>
            <a:ln w="1587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Connector 283"/>
            <p:cNvCxnSpPr/>
            <p:nvPr/>
          </p:nvCxnSpPr>
          <p:spPr>
            <a:xfrm rot="5400000">
              <a:off x="2867027" y="14468477"/>
              <a:ext cx="809625" cy="542927"/>
            </a:xfrm>
            <a:prstGeom prst="line">
              <a:avLst/>
            </a:prstGeom>
            <a:ln w="1587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Connector 284"/>
            <p:cNvCxnSpPr/>
            <p:nvPr/>
          </p:nvCxnSpPr>
          <p:spPr>
            <a:xfrm rot="5400000">
              <a:off x="3238500" y="14678025"/>
              <a:ext cx="457200" cy="304800"/>
            </a:xfrm>
            <a:prstGeom prst="line">
              <a:avLst/>
            </a:prstGeom>
            <a:ln w="1587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Connector 285"/>
            <p:cNvCxnSpPr/>
            <p:nvPr/>
          </p:nvCxnSpPr>
          <p:spPr>
            <a:xfrm rot="5400000">
              <a:off x="2438400" y="14182725"/>
              <a:ext cx="228600" cy="152400"/>
            </a:xfrm>
            <a:prstGeom prst="line">
              <a:avLst/>
            </a:prstGeom>
            <a:ln w="1587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2" name="Straight Connector 291"/>
          <p:cNvCxnSpPr/>
          <p:nvPr/>
        </p:nvCxnSpPr>
        <p:spPr>
          <a:xfrm rot="5400000">
            <a:off x="8048625" y="15950659"/>
            <a:ext cx="161927" cy="104775"/>
          </a:xfrm>
          <a:prstGeom prst="line">
            <a:avLst/>
          </a:prstGeom>
          <a:ln w="15875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/>
          <p:cNvCxnSpPr/>
          <p:nvPr/>
        </p:nvCxnSpPr>
        <p:spPr>
          <a:xfrm rot="5400000">
            <a:off x="7372351" y="15283907"/>
            <a:ext cx="333375" cy="180975"/>
          </a:xfrm>
          <a:prstGeom prst="line">
            <a:avLst/>
          </a:prstGeom>
          <a:ln w="15875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8" name="TextBox 297"/>
          <p:cNvSpPr txBox="1"/>
          <p:nvPr/>
        </p:nvSpPr>
        <p:spPr>
          <a:xfrm>
            <a:off x="2066925" y="20621625"/>
            <a:ext cx="3048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400" dirty="0" smtClean="0"/>
              <a:t>Grab Cut</a:t>
            </a:r>
          </a:p>
          <a:p>
            <a:r>
              <a:rPr lang="en-CA" sz="4400" dirty="0" smtClean="0"/>
              <a:t>volume </a:t>
            </a:r>
          </a:p>
          <a:p>
            <a:r>
              <a:rPr lang="en-CA" sz="4400" dirty="0" smtClean="0"/>
              <a:t>balancing</a:t>
            </a:r>
            <a:endParaRPr lang="en-CA" sz="4400" dirty="0"/>
          </a:p>
        </p:txBody>
      </p:sp>
      <p:sp>
        <p:nvSpPr>
          <p:cNvPr id="299" name="TextBox 298"/>
          <p:cNvSpPr txBox="1"/>
          <p:nvPr/>
        </p:nvSpPr>
        <p:spPr>
          <a:xfrm>
            <a:off x="6972300" y="20699075"/>
            <a:ext cx="4953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400" dirty="0" smtClean="0"/>
              <a:t>Jensen-Shannon </a:t>
            </a:r>
            <a:r>
              <a:rPr lang="en-CA" sz="3600" dirty="0" smtClean="0"/>
              <a:t>(JS) </a:t>
            </a:r>
            <a:endParaRPr lang="en-CA" sz="4400" dirty="0" smtClean="0"/>
          </a:p>
          <a:p>
            <a:r>
              <a:rPr lang="en-CA" sz="4400" dirty="0" smtClean="0"/>
              <a:t>color separation</a:t>
            </a:r>
            <a:endParaRPr lang="en-CA" sz="4400" dirty="0"/>
          </a:p>
        </p:txBody>
      </p:sp>
      <p:pic>
        <p:nvPicPr>
          <p:cNvPr id="11" name="Picture 43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6362700" y="25679400"/>
            <a:ext cx="432435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0" name="TextBox 299"/>
          <p:cNvSpPr txBox="1"/>
          <p:nvPr/>
        </p:nvSpPr>
        <p:spPr>
          <a:xfrm>
            <a:off x="7048500" y="26289000"/>
            <a:ext cx="464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400" baseline="-25000" dirty="0" smtClean="0"/>
              <a:t>1  </a:t>
            </a:r>
            <a:r>
              <a:rPr lang="en-CA" sz="4400" dirty="0" smtClean="0"/>
              <a:t>color separation</a:t>
            </a:r>
            <a:endParaRPr lang="en-CA" sz="4400" dirty="0"/>
          </a:p>
        </p:txBody>
      </p:sp>
      <p:sp>
        <p:nvSpPr>
          <p:cNvPr id="301" name="TextBox 300"/>
          <p:cNvSpPr txBox="1"/>
          <p:nvPr/>
        </p:nvSpPr>
        <p:spPr>
          <a:xfrm>
            <a:off x="1778644" y="23618282"/>
            <a:ext cx="3822056" cy="584743"/>
          </a:xfrm>
          <a:prstGeom prst="rect">
            <a:avLst/>
          </a:prstGeom>
          <a:noFill/>
        </p:spPr>
        <p:txBody>
          <a:bodyPr wrap="square" lIns="91412" tIns="45704" rIns="91412" bIns="45704" rtlCol="0">
            <a:spAutoFit/>
          </a:bodyPr>
          <a:lstStyle/>
          <a:p>
            <a:pPr algn="ctr"/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nonsubmodular</a:t>
            </a:r>
            <a:endParaRPr lang="en-US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2" name="TextBox 301"/>
          <p:cNvSpPr txBox="1"/>
          <p:nvPr/>
        </p:nvSpPr>
        <p:spPr>
          <a:xfrm>
            <a:off x="6286500" y="23593425"/>
            <a:ext cx="3822056" cy="584743"/>
          </a:xfrm>
          <a:prstGeom prst="rect">
            <a:avLst/>
          </a:prstGeom>
          <a:noFill/>
        </p:spPr>
        <p:txBody>
          <a:bodyPr wrap="square" lIns="91412" tIns="45704" rIns="91412" bIns="45704" rtlCol="0">
            <a:spAutoFit/>
          </a:bodyPr>
          <a:lstStyle/>
          <a:p>
            <a:pPr algn="ctr"/>
            <a:r>
              <a:rPr lang="en-US" sz="3200" i="1" dirty="0" err="1" smtClean="0">
                <a:latin typeface="Times New Roman" pitchFamily="18" charset="0"/>
                <a:cs typeface="Times New Roman" pitchFamily="18" charset="0"/>
              </a:rPr>
              <a:t>submodular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[4]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5" name="Straight Connector 304"/>
          <p:cNvCxnSpPr/>
          <p:nvPr/>
        </p:nvCxnSpPr>
        <p:spPr>
          <a:xfrm>
            <a:off x="1790700" y="26793825"/>
            <a:ext cx="3581400" cy="2057400"/>
          </a:xfrm>
          <a:prstGeom prst="line">
            <a:avLst/>
          </a:prstGeom>
          <a:ln w="825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/>
          <p:cNvCxnSpPr/>
          <p:nvPr/>
        </p:nvCxnSpPr>
        <p:spPr>
          <a:xfrm flipV="1">
            <a:off x="1790700" y="26793825"/>
            <a:ext cx="3733800" cy="1676400"/>
          </a:xfrm>
          <a:prstGeom prst="line">
            <a:avLst/>
          </a:prstGeom>
          <a:ln w="825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TextBox 173"/>
          <p:cNvSpPr txBox="1"/>
          <p:nvPr/>
        </p:nvSpPr>
        <p:spPr>
          <a:xfrm>
            <a:off x="2929333" y="24660225"/>
            <a:ext cx="5414567" cy="1031019"/>
          </a:xfrm>
          <a:prstGeom prst="rect">
            <a:avLst/>
          </a:prstGeom>
          <a:noFill/>
        </p:spPr>
        <p:txBody>
          <a:bodyPr wrap="none" lIns="91412" tIns="45704" rIns="91412" bIns="45704" rtlCol="0">
            <a:spAutoFit/>
          </a:bodyPr>
          <a:lstStyle/>
          <a:p>
            <a:r>
              <a:rPr lang="en-US" sz="6000" b="1" dirty="0" smtClean="0">
                <a:solidFill>
                  <a:srgbClr val="7030A0"/>
                </a:solidFill>
              </a:rPr>
              <a:t>Main New Ideas</a:t>
            </a:r>
            <a:endParaRPr lang="en-US" sz="6000" b="1" dirty="0">
              <a:solidFill>
                <a:srgbClr val="7030A0"/>
              </a:solidFill>
            </a:endParaRPr>
          </a:p>
        </p:txBody>
      </p:sp>
      <p:cxnSp>
        <p:nvCxnSpPr>
          <p:cNvPr id="180" name="Straight Connector 156"/>
          <p:cNvCxnSpPr/>
          <p:nvPr/>
        </p:nvCxnSpPr>
        <p:spPr>
          <a:xfrm>
            <a:off x="800100" y="25649235"/>
            <a:ext cx="10820400" cy="1588"/>
          </a:xfrm>
          <a:prstGeom prst="line">
            <a:avLst/>
          </a:prstGeom>
          <a:ln>
            <a:solidFill>
              <a:srgbClr val="7030A0"/>
            </a:solidFill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2" name="下箭头 183"/>
          <p:cNvSpPr/>
          <p:nvPr/>
        </p:nvSpPr>
        <p:spPr>
          <a:xfrm>
            <a:off x="2476500" y="24355425"/>
            <a:ext cx="609600" cy="2057400"/>
          </a:xfrm>
          <a:prstGeom prst="downArrow">
            <a:avLst>
              <a:gd name="adj1" fmla="val 21875"/>
              <a:gd name="adj2" fmla="val 359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3" name="下箭头 183"/>
          <p:cNvSpPr/>
          <p:nvPr/>
        </p:nvSpPr>
        <p:spPr>
          <a:xfrm>
            <a:off x="8039100" y="24355425"/>
            <a:ext cx="609600" cy="1905000"/>
          </a:xfrm>
          <a:prstGeom prst="downArrow">
            <a:avLst>
              <a:gd name="adj1" fmla="val 21875"/>
              <a:gd name="adj2" fmla="val 359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6" name="Group 14"/>
          <p:cNvGrpSpPr>
            <a:grpSpLocks/>
          </p:cNvGrpSpPr>
          <p:nvPr/>
        </p:nvGrpSpPr>
        <p:grpSpPr bwMode="auto">
          <a:xfrm>
            <a:off x="12688314" y="12393802"/>
            <a:ext cx="9218282" cy="3350820"/>
            <a:chOff x="841" y="2850"/>
            <a:chExt cx="1575" cy="570"/>
          </a:xfrm>
        </p:grpSpPr>
        <p:grpSp>
          <p:nvGrpSpPr>
            <p:cNvPr id="127" name="Group 26"/>
            <p:cNvGrpSpPr>
              <a:grpSpLocks/>
            </p:cNvGrpSpPr>
            <p:nvPr/>
          </p:nvGrpSpPr>
          <p:grpSpPr bwMode="auto">
            <a:xfrm>
              <a:off x="841" y="3148"/>
              <a:ext cx="1575" cy="272"/>
              <a:chOff x="1417" y="1516"/>
              <a:chExt cx="1575" cy="272"/>
            </a:xfrm>
          </p:grpSpPr>
          <p:sp>
            <p:nvSpPr>
              <p:cNvPr id="135" name="Oval 28"/>
              <p:cNvSpPr>
                <a:spLocks noChangeArrowheads="1"/>
              </p:cNvSpPr>
              <p:nvPr/>
            </p:nvSpPr>
            <p:spPr bwMode="auto">
              <a:xfrm>
                <a:off x="2302" y="1645"/>
                <a:ext cx="27" cy="27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6" name="Oval 28"/>
              <p:cNvSpPr>
                <a:spLocks noChangeArrowheads="1"/>
              </p:cNvSpPr>
              <p:nvPr/>
            </p:nvSpPr>
            <p:spPr bwMode="auto">
              <a:xfrm flipH="1">
                <a:off x="2458" y="1645"/>
                <a:ext cx="26" cy="26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7" name="Oval 28"/>
              <p:cNvSpPr>
                <a:spLocks noChangeArrowheads="1"/>
              </p:cNvSpPr>
              <p:nvPr/>
            </p:nvSpPr>
            <p:spPr bwMode="auto">
              <a:xfrm>
                <a:off x="2617" y="1645"/>
                <a:ext cx="27" cy="27"/>
              </a:xfrm>
              <a:prstGeom prst="ellipse">
                <a:avLst/>
              </a:prstGeom>
              <a:solidFill>
                <a:schemeClr val="tx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1" name="Oval 28"/>
              <p:cNvSpPr>
                <a:spLocks noChangeArrowheads="1"/>
              </p:cNvSpPr>
              <p:nvPr/>
            </p:nvSpPr>
            <p:spPr bwMode="auto">
              <a:xfrm>
                <a:off x="1534" y="1581"/>
                <a:ext cx="156" cy="156"/>
              </a:xfrm>
              <a:prstGeom prst="ellips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" name="Oval 28"/>
              <p:cNvSpPr>
                <a:spLocks noChangeArrowheads="1"/>
              </p:cNvSpPr>
              <p:nvPr/>
            </p:nvSpPr>
            <p:spPr bwMode="auto">
              <a:xfrm>
                <a:off x="1938" y="1581"/>
                <a:ext cx="156" cy="156"/>
              </a:xfrm>
              <a:prstGeom prst="ellips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" name="Oval 28"/>
              <p:cNvSpPr>
                <a:spLocks noChangeArrowheads="1"/>
              </p:cNvSpPr>
              <p:nvPr/>
            </p:nvSpPr>
            <p:spPr bwMode="auto">
              <a:xfrm>
                <a:off x="2732" y="1568"/>
                <a:ext cx="156" cy="156"/>
              </a:xfrm>
              <a:prstGeom prst="ellips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6" name="Oval 28"/>
              <p:cNvSpPr>
                <a:spLocks noChangeArrowheads="1"/>
              </p:cNvSpPr>
              <p:nvPr/>
            </p:nvSpPr>
            <p:spPr bwMode="auto">
              <a:xfrm>
                <a:off x="1417" y="1529"/>
                <a:ext cx="937" cy="259"/>
              </a:xfrm>
              <a:prstGeom prst="ellips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7" name="Oval 28"/>
              <p:cNvSpPr>
                <a:spLocks noChangeArrowheads="1"/>
              </p:cNvSpPr>
              <p:nvPr/>
            </p:nvSpPr>
            <p:spPr bwMode="auto">
              <a:xfrm>
                <a:off x="2393" y="1516"/>
                <a:ext cx="599" cy="259"/>
              </a:xfrm>
              <a:prstGeom prst="ellipse">
                <a:avLst/>
              </a:prstGeom>
              <a:noFill/>
              <a:ln w="38100">
                <a:solidFill>
                  <a:srgbClr val="0000EA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28" name="Line 25"/>
            <p:cNvSpPr>
              <a:spLocks noChangeShapeType="1"/>
            </p:cNvSpPr>
            <p:nvPr/>
          </p:nvSpPr>
          <p:spPr bwMode="auto">
            <a:xfrm flipH="1">
              <a:off x="1101" y="2863"/>
              <a:ext cx="495" cy="373"/>
            </a:xfrm>
            <a:prstGeom prst="line">
              <a:avLst/>
            </a:prstGeom>
            <a:ln w="76200">
              <a:solidFill>
                <a:schemeClr val="tx1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29" name="Line 25"/>
            <p:cNvSpPr>
              <a:spLocks noChangeShapeType="1"/>
            </p:cNvSpPr>
            <p:nvPr/>
          </p:nvSpPr>
          <p:spPr bwMode="auto">
            <a:xfrm flipH="1">
              <a:off x="1466" y="2902"/>
              <a:ext cx="143" cy="311"/>
            </a:xfrm>
            <a:prstGeom prst="line">
              <a:avLst/>
            </a:prstGeom>
            <a:ln w="76200"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30" name="Line 25"/>
            <p:cNvSpPr>
              <a:spLocks noChangeShapeType="1"/>
            </p:cNvSpPr>
            <p:nvPr/>
          </p:nvSpPr>
          <p:spPr bwMode="auto">
            <a:xfrm>
              <a:off x="1674" y="2850"/>
              <a:ext cx="482" cy="402"/>
            </a:xfrm>
            <a:prstGeom prst="line">
              <a:avLst/>
            </a:prstGeom>
            <a:ln w="76200">
              <a:solidFill>
                <a:schemeClr val="tx1"/>
              </a:solidFill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98" name="Line 25"/>
            <p:cNvSpPr>
              <a:spLocks noChangeShapeType="1"/>
            </p:cNvSpPr>
            <p:nvPr/>
          </p:nvSpPr>
          <p:spPr bwMode="auto">
            <a:xfrm flipH="1" flipV="1">
              <a:off x="1192" y="2927"/>
              <a:ext cx="456" cy="169"/>
            </a:xfrm>
            <a:prstGeom prst="line">
              <a:avLst/>
            </a:prstGeom>
            <a:ln w="38100">
              <a:solidFill>
                <a:srgbClr val="002060"/>
              </a:solidFill>
              <a:prstDash val="sysDash"/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  <p:sp>
          <p:nvSpPr>
            <p:cNvPr id="199" name="Line 25"/>
            <p:cNvSpPr>
              <a:spLocks noChangeShapeType="1"/>
            </p:cNvSpPr>
            <p:nvPr/>
          </p:nvSpPr>
          <p:spPr bwMode="auto">
            <a:xfrm flipH="1">
              <a:off x="1779" y="2992"/>
              <a:ext cx="247" cy="156"/>
            </a:xfrm>
            <a:prstGeom prst="line">
              <a:avLst/>
            </a:prstGeom>
            <a:ln w="38100">
              <a:solidFill>
                <a:srgbClr val="002060"/>
              </a:solidFill>
              <a:prstDash val="sysDash"/>
              <a:headEnd/>
              <a:tailEnd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15" name="Oval 28"/>
          <p:cNvSpPr>
            <a:spLocks noChangeArrowheads="1"/>
          </p:cNvSpPr>
          <p:nvPr/>
        </p:nvSpPr>
        <p:spPr bwMode="auto">
          <a:xfrm>
            <a:off x="16878300" y="11858625"/>
            <a:ext cx="913049" cy="917067"/>
          </a:xfrm>
          <a:prstGeom prst="ellipse">
            <a:avLst/>
          </a:prstGeom>
          <a:solidFill>
            <a:schemeClr val="bg1"/>
          </a:solidFill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6" name="TextBox 315"/>
          <p:cNvSpPr txBox="1"/>
          <p:nvPr/>
        </p:nvSpPr>
        <p:spPr>
          <a:xfrm>
            <a:off x="17057345" y="11706225"/>
            <a:ext cx="6591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5400" i="1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CA" sz="5400" i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CA" sz="5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9" name="矩形 205"/>
          <p:cNvSpPr/>
          <p:nvPr/>
        </p:nvSpPr>
        <p:spPr>
          <a:xfrm>
            <a:off x="28232100" y="7210425"/>
            <a:ext cx="2514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0000EA"/>
                </a:solidFill>
              </a:rPr>
              <a:t>heuristic   foreground ballooning</a:t>
            </a:r>
          </a:p>
          <a:p>
            <a:pPr algn="ctr"/>
            <a:r>
              <a:rPr lang="en-US" sz="3600" dirty="0" smtClean="0">
                <a:solidFill>
                  <a:srgbClr val="0000EA"/>
                </a:solidFill>
              </a:rPr>
              <a:t>+</a:t>
            </a:r>
          </a:p>
          <a:p>
            <a:pPr algn="ctr"/>
            <a:r>
              <a:rPr lang="en-US" sz="3600" i="1" dirty="0" smtClean="0">
                <a:solidFill>
                  <a:srgbClr val="0000EA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aseline="-25000" dirty="0" smtClean="0">
                <a:solidFill>
                  <a:srgbClr val="0000EA"/>
                </a:solidFill>
              </a:rPr>
              <a:t>1</a:t>
            </a:r>
            <a:r>
              <a:rPr lang="en-US" sz="3600" dirty="0" smtClean="0">
                <a:solidFill>
                  <a:srgbClr val="0000EA"/>
                </a:solidFill>
              </a:rPr>
              <a:t> color separation</a:t>
            </a:r>
            <a:endParaRPr lang="en-US" sz="3600" dirty="0">
              <a:solidFill>
                <a:srgbClr val="0000EA"/>
              </a:solidFill>
            </a:endParaRPr>
          </a:p>
        </p:txBody>
      </p:sp>
      <p:pic>
        <p:nvPicPr>
          <p:cNvPr id="1071" name="Picture 47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31775400" y="8810625"/>
            <a:ext cx="4514850" cy="611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1" name="TextBox 160"/>
          <p:cNvSpPr txBox="1"/>
          <p:nvPr/>
        </p:nvSpPr>
        <p:spPr>
          <a:xfrm>
            <a:off x="33299400" y="14960739"/>
            <a:ext cx="15151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Seeds </a:t>
            </a:r>
            <a:endParaRPr lang="en-US" sz="4000" dirty="0"/>
          </a:p>
        </p:txBody>
      </p:sp>
      <p:pic>
        <p:nvPicPr>
          <p:cNvPr id="1072" name="Picture 48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36671250" y="8829675"/>
            <a:ext cx="451485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7" name="TextBox 206"/>
          <p:cNvSpPr txBox="1"/>
          <p:nvPr/>
        </p:nvSpPr>
        <p:spPr>
          <a:xfrm>
            <a:off x="37433250" y="14960739"/>
            <a:ext cx="31803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One Cut result</a:t>
            </a:r>
            <a:endParaRPr lang="en-US" sz="4000" dirty="0"/>
          </a:p>
        </p:txBody>
      </p:sp>
      <p:sp>
        <p:nvSpPr>
          <p:cNvPr id="333" name="矩形 205"/>
          <p:cNvSpPr/>
          <p:nvPr/>
        </p:nvSpPr>
        <p:spPr>
          <a:xfrm>
            <a:off x="32651700" y="7439025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>
                <a:solidFill>
                  <a:srgbClr val="0000EA"/>
                </a:solidFill>
              </a:rPr>
              <a:t>hard constrains   +  </a:t>
            </a:r>
            <a:r>
              <a:rPr lang="en-US" sz="3600" i="1" dirty="0" smtClean="0">
                <a:solidFill>
                  <a:srgbClr val="0000EA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aseline="-25000" dirty="0" smtClean="0">
                <a:solidFill>
                  <a:srgbClr val="0000EA"/>
                </a:solidFill>
              </a:rPr>
              <a:t>1</a:t>
            </a:r>
            <a:r>
              <a:rPr lang="en-US" sz="3600" dirty="0" smtClean="0">
                <a:solidFill>
                  <a:srgbClr val="0000EA"/>
                </a:solidFill>
              </a:rPr>
              <a:t> color separation </a:t>
            </a:r>
            <a:endParaRPr lang="en-US" sz="3600" dirty="0">
              <a:solidFill>
                <a:srgbClr val="0000EA"/>
              </a:solidFill>
            </a:endParaRPr>
          </a:p>
        </p:txBody>
      </p:sp>
      <p:grpSp>
        <p:nvGrpSpPr>
          <p:cNvPr id="339" name="Group 338"/>
          <p:cNvGrpSpPr/>
          <p:nvPr/>
        </p:nvGrpSpPr>
        <p:grpSpPr>
          <a:xfrm>
            <a:off x="23660100" y="10791830"/>
            <a:ext cx="6610643" cy="5184566"/>
            <a:chOff x="23689407" y="11789568"/>
            <a:chExt cx="6102132" cy="4698511"/>
          </a:xfrm>
        </p:grpSpPr>
        <p:pic>
          <p:nvPicPr>
            <p:cNvPr id="14372" name="Picture 36"/>
            <p:cNvPicPr>
              <a:picLocks noChangeAspect="1" noChangeArrowheads="1"/>
            </p:cNvPicPr>
            <p:nvPr/>
          </p:nvPicPr>
          <p:blipFill>
            <a:blip r:embed="rId23" cstate="print"/>
            <a:srcRect r="1557"/>
            <a:stretch>
              <a:fillRect/>
            </a:stretch>
          </p:blipFill>
          <p:spPr bwMode="auto">
            <a:xfrm>
              <a:off x="23689407" y="11789568"/>
              <a:ext cx="6102132" cy="42814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60" name="TextBox 159"/>
            <p:cNvSpPr txBox="1"/>
            <p:nvPr/>
          </p:nvSpPr>
          <p:spPr>
            <a:xfrm>
              <a:off x="25565099" y="15846558"/>
              <a:ext cx="3120678" cy="6415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000" dirty="0" smtClean="0"/>
                <a:t>One Cut results</a:t>
              </a:r>
              <a:endParaRPr lang="en-US" sz="4000" dirty="0"/>
            </a:p>
          </p:txBody>
        </p:sp>
        <p:sp>
          <p:nvSpPr>
            <p:cNvPr id="334" name="Rectangle 333"/>
            <p:cNvSpPr/>
            <p:nvPr/>
          </p:nvSpPr>
          <p:spPr>
            <a:xfrm>
              <a:off x="24792843" y="11983785"/>
              <a:ext cx="1288072" cy="191631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37" name="Rectangle 336"/>
            <p:cNvSpPr/>
            <p:nvPr/>
          </p:nvSpPr>
          <p:spPr>
            <a:xfrm>
              <a:off x="27228311" y="12048524"/>
              <a:ext cx="892418" cy="181272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sp>
          <p:nvSpPr>
            <p:cNvPr id="338" name="Rectangle 337"/>
            <p:cNvSpPr/>
            <p:nvPr/>
          </p:nvSpPr>
          <p:spPr>
            <a:xfrm>
              <a:off x="28876869" y="12661398"/>
              <a:ext cx="580292" cy="90204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341" name="TextBox 340"/>
          <p:cNvSpPr txBox="1"/>
          <p:nvPr/>
        </p:nvSpPr>
        <p:spPr>
          <a:xfrm>
            <a:off x="32270700" y="31442025"/>
            <a:ext cx="102535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[4] P. </a:t>
            </a:r>
            <a:r>
              <a:rPr lang="en-US" sz="2800" dirty="0" err="1" smtClean="0"/>
              <a:t>Kohli</a:t>
            </a:r>
            <a:r>
              <a:rPr lang="en-US" sz="2800" dirty="0" smtClean="0"/>
              <a:t>, L. </a:t>
            </a:r>
            <a:r>
              <a:rPr lang="en-US" sz="2800" dirty="0" err="1" smtClean="0"/>
              <a:t>Ladicky</a:t>
            </a:r>
            <a:r>
              <a:rPr lang="en-US" sz="2800" dirty="0" smtClean="0"/>
              <a:t>, and P. H. S. </a:t>
            </a:r>
            <a:r>
              <a:rPr lang="en-US" sz="2800" dirty="0" err="1" smtClean="0"/>
              <a:t>Torr</a:t>
            </a:r>
            <a:r>
              <a:rPr lang="en-US" sz="2800" dirty="0" smtClean="0"/>
              <a:t>. Robust Higher Order Potentials</a:t>
            </a:r>
          </a:p>
          <a:p>
            <a:r>
              <a:rPr lang="en-US" sz="2800" dirty="0" smtClean="0"/>
              <a:t>for Enforcing Label Consistency</a:t>
            </a:r>
            <a:r>
              <a:rPr lang="en-US" sz="2800" i="1" dirty="0" smtClean="0"/>
              <a:t>. </a:t>
            </a:r>
            <a:r>
              <a:rPr lang="en-CA" sz="2800" i="1" dirty="0" smtClean="0"/>
              <a:t>IJCV</a:t>
            </a:r>
            <a:r>
              <a:rPr lang="en-CA" sz="2800" dirty="0" smtClean="0"/>
              <a:t>, 2009.</a:t>
            </a:r>
          </a:p>
        </p:txBody>
      </p:sp>
      <p:cxnSp>
        <p:nvCxnSpPr>
          <p:cNvPr id="342" name="Straight Connector 153"/>
          <p:cNvCxnSpPr/>
          <p:nvPr/>
        </p:nvCxnSpPr>
        <p:spPr>
          <a:xfrm>
            <a:off x="23202900" y="24963437"/>
            <a:ext cx="19126200" cy="1588"/>
          </a:xfrm>
          <a:prstGeom prst="line">
            <a:avLst/>
          </a:prstGeom>
          <a:ln w="12700">
            <a:solidFill>
              <a:schemeClr val="accent1"/>
            </a:solidFill>
            <a:prstDash val="sysDot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6" name="TextBox 345"/>
          <p:cNvSpPr txBox="1"/>
          <p:nvPr/>
        </p:nvSpPr>
        <p:spPr>
          <a:xfrm>
            <a:off x="29786196" y="25498457"/>
            <a:ext cx="1704256" cy="707854"/>
          </a:xfrm>
          <a:prstGeom prst="rect">
            <a:avLst/>
          </a:prstGeom>
          <a:noFill/>
        </p:spPr>
        <p:txBody>
          <a:bodyPr wrap="none" lIns="91412" tIns="45704" rIns="91412" bIns="45704" rtlCol="0">
            <a:spAutoFit/>
          </a:bodyPr>
          <a:lstStyle/>
          <a:p>
            <a:r>
              <a:rPr lang="en-US" sz="4000" dirty="0" smtClean="0"/>
              <a:t>With L</a:t>
            </a:r>
            <a:r>
              <a:rPr lang="en-US" sz="4000" baseline="-25000" dirty="0" smtClean="0"/>
              <a:t>1</a:t>
            </a:r>
            <a:endParaRPr lang="en-US" sz="4000" dirty="0"/>
          </a:p>
        </p:txBody>
      </p:sp>
      <p:sp>
        <p:nvSpPr>
          <p:cNvPr id="347" name="TextBox 346"/>
          <p:cNvSpPr txBox="1"/>
          <p:nvPr/>
        </p:nvSpPr>
        <p:spPr>
          <a:xfrm>
            <a:off x="29222642" y="17573625"/>
            <a:ext cx="1292285" cy="707854"/>
          </a:xfrm>
          <a:prstGeom prst="rect">
            <a:avLst/>
          </a:prstGeom>
          <a:noFill/>
        </p:spPr>
        <p:txBody>
          <a:bodyPr wrap="none" lIns="91412" tIns="45704" rIns="91412" bIns="45704" rtlCol="0">
            <a:spAutoFit/>
          </a:bodyPr>
          <a:lstStyle/>
          <a:p>
            <a:r>
              <a:rPr lang="en-US" sz="4000" dirty="0" smtClean="0"/>
              <a:t>No L</a:t>
            </a:r>
            <a:r>
              <a:rPr lang="en-US" sz="4000" baseline="-25000" dirty="0" smtClean="0"/>
              <a:t>1</a:t>
            </a:r>
            <a:endParaRPr lang="en-US" sz="4000" dirty="0"/>
          </a:p>
        </p:txBody>
      </p:sp>
      <p:sp>
        <p:nvSpPr>
          <p:cNvPr id="348" name="TextBox 347"/>
          <p:cNvSpPr txBox="1"/>
          <p:nvPr/>
        </p:nvSpPr>
        <p:spPr>
          <a:xfrm>
            <a:off x="31051500" y="17573625"/>
            <a:ext cx="1704256" cy="707854"/>
          </a:xfrm>
          <a:prstGeom prst="rect">
            <a:avLst/>
          </a:prstGeom>
          <a:noFill/>
        </p:spPr>
        <p:txBody>
          <a:bodyPr wrap="none" lIns="91412" tIns="45704" rIns="91412" bIns="45704" rtlCol="0">
            <a:spAutoFit/>
          </a:bodyPr>
          <a:lstStyle/>
          <a:p>
            <a:r>
              <a:rPr lang="en-US" sz="4000" dirty="0" smtClean="0"/>
              <a:t>With L</a:t>
            </a:r>
            <a:r>
              <a:rPr lang="en-US" sz="4000" baseline="-25000" dirty="0" smtClean="0"/>
              <a:t>1</a:t>
            </a:r>
            <a:endParaRPr lang="en-US" sz="4000" dirty="0"/>
          </a:p>
        </p:txBody>
      </p:sp>
      <p:pic>
        <p:nvPicPr>
          <p:cNvPr id="1077" name="Picture 53" descr="C:\Users\mtang73\Downloads\tommy\iccvposter\without.jp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28571638" y="23028649"/>
            <a:ext cx="2076450" cy="155733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078" name="Picture 54" descr="C:\Users\mtang73\Downloads\tommy\iccvposter\103_0396.JPG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23542438" y="23028649"/>
            <a:ext cx="2076450" cy="155733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079" name="Picture 55" descr="C:\Users\mtang73\Downloads\tommy\iccvposter\with.jpg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31127700" y="23028649"/>
            <a:ext cx="2076450" cy="155733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356" name="Freeform 355"/>
          <p:cNvSpPr/>
          <p:nvPr/>
        </p:nvSpPr>
        <p:spPr>
          <a:xfrm>
            <a:off x="26701376" y="18453847"/>
            <a:ext cx="1775012" cy="1819835"/>
          </a:xfrm>
          <a:custGeom>
            <a:avLst/>
            <a:gdLst>
              <a:gd name="connsiteX0" fmla="*/ 1030942 w 1775012"/>
              <a:gd name="connsiteY0" fmla="*/ 0 h 1819835"/>
              <a:gd name="connsiteX1" fmla="*/ 1775012 w 1775012"/>
              <a:gd name="connsiteY1" fmla="*/ 1255059 h 1819835"/>
              <a:gd name="connsiteX2" fmla="*/ 1030942 w 1775012"/>
              <a:gd name="connsiteY2" fmla="*/ 1819835 h 1819835"/>
              <a:gd name="connsiteX3" fmla="*/ 0 w 1775012"/>
              <a:gd name="connsiteY3" fmla="*/ 1317812 h 1819835"/>
              <a:gd name="connsiteX4" fmla="*/ 726142 w 1775012"/>
              <a:gd name="connsiteY4" fmla="*/ 8965 h 1819835"/>
              <a:gd name="connsiteX5" fmla="*/ 1030942 w 1775012"/>
              <a:gd name="connsiteY5" fmla="*/ 0 h 1819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75012" h="1819835">
                <a:moveTo>
                  <a:pt x="1030942" y="0"/>
                </a:moveTo>
                <a:lnTo>
                  <a:pt x="1775012" y="1255059"/>
                </a:lnTo>
                <a:lnTo>
                  <a:pt x="1030942" y="1819835"/>
                </a:lnTo>
                <a:lnTo>
                  <a:pt x="0" y="1317812"/>
                </a:lnTo>
                <a:lnTo>
                  <a:pt x="726142" y="8965"/>
                </a:lnTo>
                <a:lnTo>
                  <a:pt x="1030942" y="0"/>
                </a:ln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57" name="Oval 356"/>
          <p:cNvSpPr/>
          <p:nvPr/>
        </p:nvSpPr>
        <p:spPr>
          <a:xfrm>
            <a:off x="26555700" y="20545425"/>
            <a:ext cx="1752600" cy="2256304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58" name="TextBox 357"/>
          <p:cNvSpPr txBox="1"/>
          <p:nvPr/>
        </p:nvSpPr>
        <p:spPr>
          <a:xfrm>
            <a:off x="34328100" y="18524280"/>
            <a:ext cx="7239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00EA"/>
                </a:solidFill>
              </a:rPr>
              <a:t>Hamming distance between template and segment</a:t>
            </a:r>
          </a:p>
          <a:p>
            <a:pPr algn="ctr"/>
            <a:r>
              <a:rPr lang="en-US" sz="4000" dirty="0" smtClean="0">
                <a:solidFill>
                  <a:srgbClr val="0000EA"/>
                </a:solidFill>
              </a:rPr>
              <a:t>+</a:t>
            </a:r>
          </a:p>
          <a:p>
            <a:pPr algn="ctr"/>
            <a:r>
              <a:rPr lang="en-US" sz="4000" i="1" dirty="0" smtClean="0">
                <a:solidFill>
                  <a:srgbClr val="0000EA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baseline="-25000" dirty="0" smtClean="0">
                <a:solidFill>
                  <a:srgbClr val="0000EA"/>
                </a:solidFill>
              </a:rPr>
              <a:t>1</a:t>
            </a:r>
            <a:r>
              <a:rPr lang="en-US" sz="4000" dirty="0" smtClean="0">
                <a:solidFill>
                  <a:srgbClr val="0000EA"/>
                </a:solidFill>
              </a:rPr>
              <a:t> color separation</a:t>
            </a:r>
            <a:endParaRPr lang="en-US" sz="4000" dirty="0" smtClean="0"/>
          </a:p>
        </p:txBody>
      </p:sp>
      <p:graphicFrame>
        <p:nvGraphicFramePr>
          <p:cNvPr id="364" name="Table 363"/>
          <p:cNvGraphicFramePr>
            <a:graphicFrameLocks noGrp="1"/>
          </p:cNvGraphicFramePr>
          <p:nvPr/>
        </p:nvGraphicFramePr>
        <p:xfrm>
          <a:off x="34556700" y="22069425"/>
          <a:ext cx="6934200" cy="228600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733550"/>
                <a:gridCol w="1733550"/>
                <a:gridCol w="1733550"/>
                <a:gridCol w="1733550"/>
              </a:tblGrid>
              <a:tr h="533400">
                <a:tc>
                  <a:txBody>
                    <a:bodyPr/>
                    <a:lstStyle/>
                    <a:p>
                      <a:endParaRPr lang="en-CA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4000" dirty="0" smtClean="0">
                          <a:solidFill>
                            <a:schemeClr val="tx1"/>
                          </a:solidFill>
                        </a:rPr>
                        <a:t>TP</a:t>
                      </a:r>
                      <a:endParaRPr lang="en-CA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4000" dirty="0" smtClean="0">
                          <a:solidFill>
                            <a:schemeClr val="tx1"/>
                          </a:solidFill>
                        </a:rPr>
                        <a:t>FP</a:t>
                      </a:r>
                      <a:endParaRPr lang="en-CA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 sz="4000" dirty="0" smtClean="0">
                          <a:solidFill>
                            <a:schemeClr val="tx1"/>
                          </a:solidFill>
                        </a:rPr>
                        <a:t>Time</a:t>
                      </a:r>
                      <a:endParaRPr lang="en-CA" sz="4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62000">
                <a:tc>
                  <a:txBody>
                    <a:bodyPr/>
                    <a:lstStyle/>
                    <a:p>
                      <a:r>
                        <a:rPr lang="en-CA" sz="4000" dirty="0" smtClean="0"/>
                        <a:t>No </a:t>
                      </a:r>
                      <a:r>
                        <a:rPr lang="en-CA" sz="4000" baseline="0" dirty="0" smtClean="0"/>
                        <a:t>L</a:t>
                      </a:r>
                      <a:r>
                        <a:rPr lang="en-CA" sz="4000" baseline="-25000" dirty="0" smtClean="0"/>
                        <a:t>1</a:t>
                      </a:r>
                      <a:endParaRPr lang="en-CA" sz="4000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CA" sz="4000" dirty="0" smtClean="0"/>
                        <a:t>76.97%</a:t>
                      </a:r>
                      <a:endParaRPr lang="en-CA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CA" sz="4000" dirty="0" smtClean="0"/>
                        <a:t>6.96%</a:t>
                      </a:r>
                      <a:endParaRPr lang="en-CA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CA" sz="4000" dirty="0" smtClean="0"/>
                        <a:t>4.1 s</a:t>
                      </a:r>
                      <a:endParaRPr lang="en-CA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22960">
                <a:tc>
                  <a:txBody>
                    <a:bodyPr/>
                    <a:lstStyle/>
                    <a:p>
                      <a:r>
                        <a:rPr lang="en-CA" sz="4000" dirty="0" smtClean="0"/>
                        <a:t>With L</a:t>
                      </a:r>
                      <a:r>
                        <a:rPr lang="en-CA" sz="4000" baseline="-25000" dirty="0" smtClean="0"/>
                        <a:t>1</a:t>
                      </a:r>
                      <a:endParaRPr lang="en-CA" sz="4000" baseline="-25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CA" sz="4000" dirty="0" smtClean="0"/>
                        <a:t>81.88%</a:t>
                      </a:r>
                      <a:endParaRPr lang="en-CA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CA" sz="4000" dirty="0" smtClean="0"/>
                        <a:t>3.86%</a:t>
                      </a:r>
                      <a:endParaRPr lang="en-CA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CA" sz="4000" dirty="0" smtClean="0"/>
                        <a:t>13.0 s</a:t>
                      </a:r>
                      <a:endParaRPr lang="en-CA" sz="4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66" name="TextBox 365"/>
          <p:cNvSpPr txBox="1"/>
          <p:nvPr/>
        </p:nvSpPr>
        <p:spPr>
          <a:xfrm>
            <a:off x="31584900" y="24942939"/>
            <a:ext cx="1112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0000EA"/>
                </a:solidFill>
              </a:rPr>
              <a:t>Saliency-based unary terms + </a:t>
            </a:r>
            <a:r>
              <a:rPr lang="en-US" sz="4000" i="1" dirty="0" smtClean="0">
                <a:solidFill>
                  <a:srgbClr val="0000EA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baseline="-25000" dirty="0" smtClean="0">
                <a:solidFill>
                  <a:srgbClr val="0000EA"/>
                </a:solidFill>
              </a:rPr>
              <a:t>1</a:t>
            </a:r>
            <a:r>
              <a:rPr lang="en-US" sz="4000" dirty="0" smtClean="0">
                <a:solidFill>
                  <a:srgbClr val="0000EA"/>
                </a:solidFill>
              </a:rPr>
              <a:t> color separation</a:t>
            </a:r>
            <a:endParaRPr lang="en-US" sz="4000" dirty="0">
              <a:solidFill>
                <a:srgbClr val="0000EA"/>
              </a:solidFill>
            </a:endParaRPr>
          </a:p>
        </p:txBody>
      </p:sp>
      <p:sp>
        <p:nvSpPr>
          <p:cNvPr id="235" name="Rectangle 234"/>
          <p:cNvSpPr/>
          <p:nvPr/>
        </p:nvSpPr>
        <p:spPr>
          <a:xfrm>
            <a:off x="18326100" y="11678186"/>
            <a:ext cx="4419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i="1" dirty="0" smtClean="0">
                <a:solidFill>
                  <a:srgbClr val="0000EA"/>
                </a:solidFill>
                <a:latin typeface="Times New Roman" pitchFamily="18" charset="0"/>
                <a:cs typeface="Times New Roman" pitchFamily="18" charset="0"/>
              </a:rPr>
              <a:t>simpler than construction in </a:t>
            </a:r>
            <a:r>
              <a:rPr lang="en-US" sz="4000" dirty="0" smtClean="0">
                <a:solidFill>
                  <a:srgbClr val="0000EA"/>
                </a:solidFill>
              </a:rPr>
              <a:t>[4]</a:t>
            </a:r>
            <a:endParaRPr lang="en-CA" sz="4000" dirty="0">
              <a:solidFill>
                <a:srgbClr val="0000EA"/>
              </a:solidFill>
            </a:endParaRPr>
          </a:p>
        </p:txBody>
      </p:sp>
      <p:graphicFrame>
        <p:nvGraphicFramePr>
          <p:cNvPr id="4" name="Object 47"/>
          <p:cNvGraphicFramePr>
            <a:graphicFrameLocks noChangeAspect="1"/>
          </p:cNvGraphicFramePr>
          <p:nvPr/>
        </p:nvGraphicFramePr>
        <p:xfrm>
          <a:off x="14861930" y="15683827"/>
          <a:ext cx="568570" cy="975398"/>
        </p:xfrm>
        <a:graphic>
          <a:graphicData uri="http://schemas.openxmlformats.org/presentationml/2006/ole">
            <p:oleObj spid="_x0000_s1071" name="Equation" r:id="rId27" imgW="291960" imgH="444240" progId="Equation.3">
              <p:embed/>
            </p:oleObj>
          </a:graphicData>
        </a:graphic>
      </p:graphicFrame>
      <p:graphicFrame>
        <p:nvGraphicFramePr>
          <p:cNvPr id="5" name="Object 48"/>
          <p:cNvGraphicFramePr>
            <a:graphicFrameLocks noChangeAspect="1"/>
          </p:cNvGraphicFramePr>
          <p:nvPr/>
        </p:nvGraphicFramePr>
        <p:xfrm>
          <a:off x="19883438" y="15770225"/>
          <a:ext cx="520700" cy="889000"/>
        </p:xfrm>
        <a:graphic>
          <a:graphicData uri="http://schemas.openxmlformats.org/presentationml/2006/ole">
            <p:oleObj spid="_x0000_s1072" name="Equation" r:id="rId28" imgW="291960" imgH="444240" progId="Equation.3">
              <p:embed/>
            </p:oleObj>
          </a:graphicData>
        </a:graphic>
      </p:graphicFrame>
      <p:graphicFrame>
        <p:nvGraphicFramePr>
          <p:cNvPr id="1073" name="Object 49"/>
          <p:cNvGraphicFramePr>
            <a:graphicFrameLocks noChangeAspect="1"/>
          </p:cNvGraphicFramePr>
          <p:nvPr/>
        </p:nvGraphicFramePr>
        <p:xfrm>
          <a:off x="15238413" y="8450263"/>
          <a:ext cx="7202487" cy="1027112"/>
        </p:xfrm>
        <a:graphic>
          <a:graphicData uri="http://schemas.openxmlformats.org/presentationml/2006/ole">
            <p:oleObj spid="_x0000_s1073" name="Equation" r:id="rId29" imgW="3886200" imgH="6346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4038</TotalTime>
  <Words>428</Words>
  <Application>Microsoft Office PowerPoint</Application>
  <PresentationFormat>Custom</PresentationFormat>
  <Paragraphs>88</Paragraphs>
  <Slides>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Office Theme</vt:lpstr>
      <vt:lpstr>Equation</vt:lpstr>
      <vt:lpstr>公式</vt:lpstr>
      <vt:lpstr>Slide 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mtang73</cp:lastModifiedBy>
  <cp:revision>332</cp:revision>
  <dcterms:created xsi:type="dcterms:W3CDTF">2006-08-16T00:00:00Z</dcterms:created>
  <dcterms:modified xsi:type="dcterms:W3CDTF">2013-11-12T21:29:09Z</dcterms:modified>
</cp:coreProperties>
</file>