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30267275" cy="42794238"/>
  <p:notesSz cx="6858000" cy="9144000"/>
  <p:defaultTextStyle>
    <a:defPPr>
      <a:defRPr lang="en-US"/>
    </a:defPPr>
    <a:lvl1pPr marL="0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1pPr>
    <a:lvl2pPr marL="1239926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2pPr>
    <a:lvl3pPr marL="2479853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3pPr>
    <a:lvl4pPr marL="3719779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4pPr>
    <a:lvl5pPr marL="4959706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5pPr>
    <a:lvl6pPr marL="6199632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6pPr>
    <a:lvl7pPr marL="7439558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7pPr>
    <a:lvl8pPr marL="8679485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8pPr>
    <a:lvl9pPr marL="9919411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9" userDrawn="1">
          <p15:clr>
            <a:srgbClr val="A4A3A4"/>
          </p15:clr>
        </p15:guide>
        <p15:guide id="2" pos="95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6FD"/>
    <a:srgbClr val="DEEBF7"/>
    <a:srgbClr val="99CCFF"/>
    <a:srgbClr val="CCECFF"/>
    <a:srgbClr val="FFCCCC"/>
    <a:srgbClr val="FF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67" autoAdjust="0"/>
    <p:restoredTop sz="94660"/>
  </p:normalViewPr>
  <p:slideViewPr>
    <p:cSldViewPr snapToGrid="0">
      <p:cViewPr>
        <p:scale>
          <a:sx n="40" d="100"/>
          <a:sy n="40" d="100"/>
        </p:scale>
        <p:origin x="336" y="-2292"/>
      </p:cViewPr>
      <p:guideLst>
        <p:guide orient="horz" pos="13479"/>
        <p:guide pos="953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33C13-02C8-4C67-9079-FE84CB075FA4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157FB-60FE-48EF-ADC9-D1CDC23E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8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985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1pPr>
    <a:lvl2pPr marL="1239926" algn="l" defTabSz="247985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2pPr>
    <a:lvl3pPr marL="2479853" algn="l" defTabSz="247985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3pPr>
    <a:lvl4pPr marL="3719779" algn="l" defTabSz="247985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4pPr>
    <a:lvl5pPr marL="4959706" algn="l" defTabSz="247985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5pPr>
    <a:lvl6pPr marL="6199632" algn="l" defTabSz="247985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6pPr>
    <a:lvl7pPr marL="7439558" algn="l" defTabSz="247985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7pPr>
    <a:lvl8pPr marL="8679485" algn="l" defTabSz="247985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8pPr>
    <a:lvl9pPr marL="9919411" algn="l" defTabSz="2479853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157FB-60FE-48EF-ADC9-D1CDC23E95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40A8-C984-4FEA-8B65-A96DC978C1E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496C-5C03-410C-8FF4-82F382F6F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0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40A8-C984-4FEA-8B65-A96DC978C1E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496C-5C03-410C-8FF4-82F382F6F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3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40A8-C984-4FEA-8B65-A96DC978C1E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496C-5C03-410C-8FF4-82F382F6F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3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40A8-C984-4FEA-8B65-A96DC978C1E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496C-5C03-410C-8FF4-82F382F6F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40A8-C984-4FEA-8B65-A96DC978C1E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496C-5C03-410C-8FF4-82F382F6F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1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40A8-C984-4FEA-8B65-A96DC978C1E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496C-5C03-410C-8FF4-82F382F6F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2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40A8-C984-4FEA-8B65-A96DC978C1E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496C-5C03-410C-8FF4-82F382F6F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40A8-C984-4FEA-8B65-A96DC978C1E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496C-5C03-410C-8FF4-82F382F6F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6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40A8-C984-4FEA-8B65-A96DC978C1E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496C-5C03-410C-8FF4-82F382F6F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2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40A8-C984-4FEA-8B65-A96DC978C1E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496C-5C03-410C-8FF4-82F382F6F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1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40A8-C984-4FEA-8B65-A96DC978C1E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496C-5C03-410C-8FF4-82F382F6F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4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F40A8-C984-4FEA-8B65-A96DC978C1E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9496C-5C03-410C-8FF4-82F382F6F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7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.jpg"/><Relationship Id="rId21" Type="http://schemas.openxmlformats.org/officeDocument/2006/relationships/notesSlide" Target="../notesSlides/notesSlide1.xml"/><Relationship Id="rId42" Type="http://schemas.openxmlformats.org/officeDocument/2006/relationships/image" Target="../media/image21.jpeg"/><Relationship Id="rId47" Type="http://schemas.openxmlformats.org/officeDocument/2006/relationships/image" Target="../media/image26.jpeg"/><Relationship Id="rId63" Type="http://schemas.openxmlformats.org/officeDocument/2006/relationships/image" Target="../media/image42.png"/><Relationship Id="rId68" Type="http://schemas.openxmlformats.org/officeDocument/2006/relationships/image" Target="../media/image47.jpg"/><Relationship Id="rId84" Type="http://schemas.openxmlformats.org/officeDocument/2006/relationships/image" Target="../media/image63.png"/><Relationship Id="rId89" Type="http://schemas.openxmlformats.org/officeDocument/2006/relationships/image" Target="../media/image68.png"/><Relationship Id="rId7" Type="http://schemas.openxmlformats.org/officeDocument/2006/relationships/tags" Target="../tags/tag7.xml"/><Relationship Id="rId71" Type="http://schemas.openxmlformats.org/officeDocument/2006/relationships/image" Target="../media/image50.jpg"/><Relationship Id="rId92" Type="http://schemas.openxmlformats.org/officeDocument/2006/relationships/image" Target="../media/image71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image" Target="../media/image8.jpg"/><Relationship Id="rId107" Type="http://schemas.openxmlformats.org/officeDocument/2006/relationships/image" Target="../media/image81.png"/><Relationship Id="rId11" Type="http://schemas.openxmlformats.org/officeDocument/2006/relationships/tags" Target="../tags/tag11.xml"/><Relationship Id="rId24" Type="http://schemas.openxmlformats.org/officeDocument/2006/relationships/image" Target="../media/image3.png"/><Relationship Id="rId32" Type="http://schemas.openxmlformats.org/officeDocument/2006/relationships/image" Target="../media/image11.jpg"/><Relationship Id="rId37" Type="http://schemas.openxmlformats.org/officeDocument/2006/relationships/image" Target="../media/image16.jpg"/><Relationship Id="rId40" Type="http://schemas.openxmlformats.org/officeDocument/2006/relationships/image" Target="../media/image19.png"/><Relationship Id="rId45" Type="http://schemas.openxmlformats.org/officeDocument/2006/relationships/image" Target="../media/image24.jpeg"/><Relationship Id="rId53" Type="http://schemas.openxmlformats.org/officeDocument/2006/relationships/image" Target="../media/image32.jpg"/><Relationship Id="rId58" Type="http://schemas.openxmlformats.org/officeDocument/2006/relationships/image" Target="../media/image37.png"/><Relationship Id="rId66" Type="http://schemas.openxmlformats.org/officeDocument/2006/relationships/image" Target="../media/image45.png"/><Relationship Id="rId74" Type="http://schemas.openxmlformats.org/officeDocument/2006/relationships/image" Target="../media/image53.jpg"/><Relationship Id="rId79" Type="http://schemas.openxmlformats.org/officeDocument/2006/relationships/image" Target="../media/image58.jpg"/><Relationship Id="rId87" Type="http://schemas.openxmlformats.org/officeDocument/2006/relationships/image" Target="../media/image66.png"/><Relationship Id="rId102" Type="http://schemas.openxmlformats.org/officeDocument/2006/relationships/image" Target="../media/image75.png"/><Relationship Id="rId110" Type="http://schemas.openxmlformats.org/officeDocument/2006/relationships/image" Target="../media/image84.png"/><Relationship Id="rId5" Type="http://schemas.openxmlformats.org/officeDocument/2006/relationships/tags" Target="../tags/tag5.xml"/><Relationship Id="rId61" Type="http://schemas.openxmlformats.org/officeDocument/2006/relationships/image" Target="../media/image40.png"/><Relationship Id="rId82" Type="http://schemas.openxmlformats.org/officeDocument/2006/relationships/image" Target="../media/image61.jpg"/><Relationship Id="rId90" Type="http://schemas.openxmlformats.org/officeDocument/2006/relationships/image" Target="../media/image69.png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image" Target="../media/image1.png"/><Relationship Id="rId27" Type="http://schemas.openxmlformats.org/officeDocument/2006/relationships/image" Target="../media/image6.jpg"/><Relationship Id="rId30" Type="http://schemas.openxmlformats.org/officeDocument/2006/relationships/image" Target="../media/image9.jpg"/><Relationship Id="rId35" Type="http://schemas.openxmlformats.org/officeDocument/2006/relationships/image" Target="../media/image14.jpg"/><Relationship Id="rId43" Type="http://schemas.openxmlformats.org/officeDocument/2006/relationships/image" Target="../media/image22.jpeg"/><Relationship Id="rId48" Type="http://schemas.openxmlformats.org/officeDocument/2006/relationships/image" Target="../media/image27.jpeg"/><Relationship Id="rId56" Type="http://schemas.openxmlformats.org/officeDocument/2006/relationships/image" Target="../media/image35.png"/><Relationship Id="rId64" Type="http://schemas.openxmlformats.org/officeDocument/2006/relationships/image" Target="../media/image43.png"/><Relationship Id="rId69" Type="http://schemas.openxmlformats.org/officeDocument/2006/relationships/image" Target="../media/image48.jpg"/><Relationship Id="rId77" Type="http://schemas.openxmlformats.org/officeDocument/2006/relationships/image" Target="../media/image56.jpg"/><Relationship Id="rId100" Type="http://schemas.openxmlformats.org/officeDocument/2006/relationships/image" Target="../media/image73.png"/><Relationship Id="rId105" Type="http://schemas.openxmlformats.org/officeDocument/2006/relationships/image" Target="../media/image79.png"/><Relationship Id="rId8" Type="http://schemas.openxmlformats.org/officeDocument/2006/relationships/tags" Target="../tags/tag8.xml"/><Relationship Id="rId51" Type="http://schemas.openxmlformats.org/officeDocument/2006/relationships/image" Target="../media/image30.jpg"/><Relationship Id="rId72" Type="http://schemas.openxmlformats.org/officeDocument/2006/relationships/image" Target="../media/image51.jpg"/><Relationship Id="rId80" Type="http://schemas.openxmlformats.org/officeDocument/2006/relationships/image" Target="../media/image59.jpg"/><Relationship Id="rId85" Type="http://schemas.openxmlformats.org/officeDocument/2006/relationships/image" Target="../media/image64.png"/><Relationship Id="rId98" Type="http://schemas.openxmlformats.org/officeDocument/2006/relationships/image" Target="../media/image76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4.jpg"/><Relationship Id="rId33" Type="http://schemas.openxmlformats.org/officeDocument/2006/relationships/image" Target="../media/image12.jpg"/><Relationship Id="rId38" Type="http://schemas.openxmlformats.org/officeDocument/2006/relationships/image" Target="../media/image17.jpg"/><Relationship Id="rId46" Type="http://schemas.openxmlformats.org/officeDocument/2006/relationships/image" Target="../media/image25.jpeg"/><Relationship Id="rId59" Type="http://schemas.openxmlformats.org/officeDocument/2006/relationships/image" Target="../media/image38.png"/><Relationship Id="rId67" Type="http://schemas.openxmlformats.org/officeDocument/2006/relationships/image" Target="../media/image46.png"/><Relationship Id="rId103" Type="http://schemas.openxmlformats.org/officeDocument/2006/relationships/image" Target="../media/image77.png"/><Relationship Id="rId108" Type="http://schemas.openxmlformats.org/officeDocument/2006/relationships/image" Target="../media/image82.png"/><Relationship Id="rId20" Type="http://schemas.openxmlformats.org/officeDocument/2006/relationships/slideLayout" Target="../slideLayouts/slideLayout1.xml"/><Relationship Id="rId41" Type="http://schemas.openxmlformats.org/officeDocument/2006/relationships/image" Target="../media/image20.jpeg"/><Relationship Id="rId54" Type="http://schemas.openxmlformats.org/officeDocument/2006/relationships/image" Target="../media/image33.png"/><Relationship Id="rId62" Type="http://schemas.openxmlformats.org/officeDocument/2006/relationships/image" Target="../media/image41.png"/><Relationship Id="rId70" Type="http://schemas.openxmlformats.org/officeDocument/2006/relationships/image" Target="../media/image49.jpg"/><Relationship Id="rId75" Type="http://schemas.openxmlformats.org/officeDocument/2006/relationships/image" Target="../media/image54.jpg"/><Relationship Id="rId83" Type="http://schemas.openxmlformats.org/officeDocument/2006/relationships/image" Target="../media/image62.jpg"/><Relationship Id="rId88" Type="http://schemas.openxmlformats.org/officeDocument/2006/relationships/image" Target="../media/image67.png"/><Relationship Id="rId91" Type="http://schemas.openxmlformats.org/officeDocument/2006/relationships/image" Target="../media/image70.png"/><Relationship Id="rId111" Type="http://schemas.openxmlformats.org/officeDocument/2006/relationships/image" Target="../media/image8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image" Target="../media/image2.png"/><Relationship Id="rId28" Type="http://schemas.openxmlformats.org/officeDocument/2006/relationships/image" Target="../media/image7.jpg"/><Relationship Id="rId36" Type="http://schemas.openxmlformats.org/officeDocument/2006/relationships/image" Target="../media/image15.jpg"/><Relationship Id="rId49" Type="http://schemas.openxmlformats.org/officeDocument/2006/relationships/image" Target="../media/image28.jpg"/><Relationship Id="rId57" Type="http://schemas.openxmlformats.org/officeDocument/2006/relationships/image" Target="../media/image36.png"/><Relationship Id="rId106" Type="http://schemas.openxmlformats.org/officeDocument/2006/relationships/image" Target="../media/image80.png"/><Relationship Id="rId10" Type="http://schemas.openxmlformats.org/officeDocument/2006/relationships/tags" Target="../tags/tag10.xml"/><Relationship Id="rId31" Type="http://schemas.openxmlformats.org/officeDocument/2006/relationships/image" Target="../media/image10.jpg"/><Relationship Id="rId44" Type="http://schemas.openxmlformats.org/officeDocument/2006/relationships/image" Target="../media/image23.jpeg"/><Relationship Id="rId52" Type="http://schemas.openxmlformats.org/officeDocument/2006/relationships/image" Target="../media/image31.jpeg"/><Relationship Id="rId60" Type="http://schemas.openxmlformats.org/officeDocument/2006/relationships/image" Target="../media/image39.png"/><Relationship Id="rId65" Type="http://schemas.openxmlformats.org/officeDocument/2006/relationships/image" Target="../media/image44.png"/><Relationship Id="rId73" Type="http://schemas.openxmlformats.org/officeDocument/2006/relationships/image" Target="../media/image52.jpg"/><Relationship Id="rId78" Type="http://schemas.openxmlformats.org/officeDocument/2006/relationships/image" Target="../media/image57.jpg"/><Relationship Id="rId81" Type="http://schemas.openxmlformats.org/officeDocument/2006/relationships/image" Target="../media/image60.jpg"/><Relationship Id="rId86" Type="http://schemas.openxmlformats.org/officeDocument/2006/relationships/image" Target="../media/image65.png"/><Relationship Id="rId99" Type="http://schemas.openxmlformats.org/officeDocument/2006/relationships/image" Target="../media/image72.png"/><Relationship Id="rId101" Type="http://schemas.openxmlformats.org/officeDocument/2006/relationships/image" Target="../media/image7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image" Target="../media/image18.jpg"/><Relationship Id="rId109" Type="http://schemas.openxmlformats.org/officeDocument/2006/relationships/image" Target="../media/image83.png"/><Relationship Id="rId34" Type="http://schemas.openxmlformats.org/officeDocument/2006/relationships/image" Target="../media/image13.jpg"/><Relationship Id="rId50" Type="http://schemas.openxmlformats.org/officeDocument/2006/relationships/image" Target="../media/image29.jpeg"/><Relationship Id="rId55" Type="http://schemas.openxmlformats.org/officeDocument/2006/relationships/image" Target="../media/image34.png"/><Relationship Id="rId76" Type="http://schemas.openxmlformats.org/officeDocument/2006/relationships/image" Target="../media/image55.jpg"/><Relationship Id="rId104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291"/>
          <p:cNvSpPr/>
          <p:nvPr/>
        </p:nvSpPr>
        <p:spPr>
          <a:xfrm>
            <a:off x="21574308" y="18573842"/>
            <a:ext cx="8119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/>
              <a:t>Step 2</a:t>
            </a:r>
            <a:r>
              <a:rPr lang="en-CA" sz="3200" dirty="0"/>
              <a:t>. low-dim. isomeric Euclidean embedding         </a:t>
            </a:r>
          </a:p>
          <a:p>
            <a:r>
              <a:rPr lang="en-CA" sz="3200" dirty="0"/>
              <a:t>                                          for SVDs</a:t>
            </a:r>
            <a:endParaRPr lang="en-US" sz="3200" dirty="0"/>
          </a:p>
        </p:txBody>
      </p:sp>
      <p:sp>
        <p:nvSpPr>
          <p:cNvPr id="347" name="Rounded Rectangle 346"/>
          <p:cNvSpPr/>
          <p:nvPr/>
        </p:nvSpPr>
        <p:spPr>
          <a:xfrm>
            <a:off x="14785081" y="28739573"/>
            <a:ext cx="15046744" cy="13557183"/>
          </a:xfrm>
          <a:prstGeom prst="roundRect">
            <a:avLst>
              <a:gd name="adj" fmla="val 6057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41" tIns="53318" rIns="106641" bIns="53318" rtlCol="0" anchor="ctr"/>
          <a:lstStyle/>
          <a:p>
            <a:pPr algn="ctr"/>
            <a:endParaRPr lang="en-CA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46" name="Rounded Rectangle 345"/>
          <p:cNvSpPr/>
          <p:nvPr/>
        </p:nvSpPr>
        <p:spPr>
          <a:xfrm>
            <a:off x="516182" y="28654656"/>
            <a:ext cx="13804622" cy="13642100"/>
          </a:xfrm>
          <a:prstGeom prst="roundRect">
            <a:avLst>
              <a:gd name="adj" fmla="val 6057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41" tIns="53318" rIns="106641" bIns="53318" rtlCol="0" anchor="ctr"/>
          <a:lstStyle/>
          <a:p>
            <a:pPr algn="ctr"/>
            <a:endParaRPr lang="en-CA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45" name="Rounded Rectangle 344"/>
          <p:cNvSpPr/>
          <p:nvPr/>
        </p:nvSpPr>
        <p:spPr>
          <a:xfrm>
            <a:off x="13484580" y="3954458"/>
            <a:ext cx="16347245" cy="24357172"/>
          </a:xfrm>
          <a:prstGeom prst="roundRect">
            <a:avLst>
              <a:gd name="adj" fmla="val 6057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41" tIns="53318" rIns="106641" bIns="53318" rtlCol="0" anchor="ctr"/>
          <a:lstStyle/>
          <a:p>
            <a:pPr algn="ctr"/>
            <a:endParaRPr lang="en-CA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42" name="Rounded Rectangle 341"/>
          <p:cNvSpPr/>
          <p:nvPr/>
        </p:nvSpPr>
        <p:spPr>
          <a:xfrm>
            <a:off x="535167" y="3954458"/>
            <a:ext cx="12592621" cy="24308088"/>
          </a:xfrm>
          <a:prstGeom prst="roundRect">
            <a:avLst>
              <a:gd name="adj" fmla="val 6057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41" tIns="53318" rIns="106641" bIns="53318" rtlCol="0" anchor="ctr"/>
          <a:lstStyle/>
          <a:p>
            <a:pPr algn="ctr"/>
            <a:endParaRPr lang="en-CA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itle 1 1"/>
          <p:cNvSpPr>
            <a:spLocks noGrp="1"/>
          </p:cNvSpPr>
          <p:nvPr>
            <p:ph type="ctrTitle"/>
          </p:nvPr>
        </p:nvSpPr>
        <p:spPr>
          <a:xfrm>
            <a:off x="2255900" y="514811"/>
            <a:ext cx="25755475" cy="1983739"/>
          </a:xfrm>
        </p:spPr>
        <p:txBody>
          <a:bodyPr>
            <a:normAutofit/>
          </a:bodyPr>
          <a:lstStyle/>
          <a:p>
            <a:r>
              <a:rPr lang="en-US" sz="11500" b="1" dirty="0"/>
              <a:t>Normalized Cut meets MRF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1753" y="2262574"/>
            <a:ext cx="25783766" cy="199832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Meng Tang</a:t>
            </a:r>
            <a:r>
              <a:rPr lang="en-US" sz="6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Dmitrii Marin</a:t>
            </a:r>
            <a:r>
              <a:rPr lang="en-US" sz="6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Ismail Ben Ayed</a:t>
            </a:r>
            <a:r>
              <a:rPr lang="en-US" sz="6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Yuri Boykov</a:t>
            </a:r>
            <a:r>
              <a:rPr lang="en-US" sz="6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br>
              <a:rPr lang="en-US" sz="6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Western Ontario, Canada              </a:t>
            </a:r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École de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Technologie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Supérieure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Canada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3" name="组合 598"/>
          <p:cNvGrpSpPr>
            <a:grpSpLocks noChangeAspect="1"/>
          </p:cNvGrpSpPr>
          <p:nvPr/>
        </p:nvGrpSpPr>
        <p:grpSpPr>
          <a:xfrm>
            <a:off x="23405717" y="7831092"/>
            <a:ext cx="5936317" cy="2358990"/>
            <a:chOff x="2362199" y="2945250"/>
            <a:chExt cx="6169953" cy="3139578"/>
          </a:xfrm>
        </p:grpSpPr>
        <p:sp>
          <p:nvSpPr>
            <p:cNvPr id="194" name="TextBox 193"/>
            <p:cNvSpPr txBox="1"/>
            <p:nvPr/>
          </p:nvSpPr>
          <p:spPr>
            <a:xfrm>
              <a:off x="2362199" y="4071881"/>
              <a:ext cx="605749" cy="421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800" dirty="0"/>
                <a:t>(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800" dirty="0"/>
                <a:t>)</a:t>
              </a:r>
              <a:endParaRPr lang="en-CA" sz="2800" dirty="0"/>
            </a:p>
          </p:txBody>
        </p:sp>
        <p:sp>
          <p:nvSpPr>
            <p:cNvPr id="195" name="Freeform 9"/>
            <p:cNvSpPr/>
            <p:nvPr/>
          </p:nvSpPr>
          <p:spPr>
            <a:xfrm>
              <a:off x="2577152" y="3184281"/>
              <a:ext cx="3962400" cy="2296524"/>
            </a:xfrm>
            <a:custGeom>
              <a:avLst/>
              <a:gdLst>
                <a:gd name="connsiteX0" fmla="*/ 0 w 3875964"/>
                <a:gd name="connsiteY0" fmla="*/ 0 h 2681785"/>
                <a:gd name="connsiteX1" fmla="*/ 382137 w 3875964"/>
                <a:gd name="connsiteY1" fmla="*/ 1419367 h 2681785"/>
                <a:gd name="connsiteX2" fmla="*/ 900752 w 3875964"/>
                <a:gd name="connsiteY2" fmla="*/ 1023582 h 2681785"/>
                <a:gd name="connsiteX3" fmla="*/ 1487606 w 3875964"/>
                <a:gd name="connsiteY3" fmla="*/ 2238233 h 2681785"/>
                <a:gd name="connsiteX4" fmla="*/ 1978926 w 3875964"/>
                <a:gd name="connsiteY4" fmla="*/ 614149 h 2681785"/>
                <a:gd name="connsiteX5" fmla="*/ 2934269 w 3875964"/>
                <a:gd name="connsiteY5" fmla="*/ 2674961 h 2681785"/>
                <a:gd name="connsiteX6" fmla="*/ 3875964 w 3875964"/>
                <a:gd name="connsiteY6" fmla="*/ 573206 h 2681785"/>
                <a:gd name="connsiteX0" fmla="*/ 0 w 3875964"/>
                <a:gd name="connsiteY0" fmla="*/ 0 h 2884227"/>
                <a:gd name="connsiteX1" fmla="*/ 382137 w 3875964"/>
                <a:gd name="connsiteY1" fmla="*/ 1419367 h 2884227"/>
                <a:gd name="connsiteX2" fmla="*/ 900752 w 3875964"/>
                <a:gd name="connsiteY2" fmla="*/ 1023582 h 2884227"/>
                <a:gd name="connsiteX3" fmla="*/ 1487606 w 3875964"/>
                <a:gd name="connsiteY3" fmla="*/ 2238233 h 2884227"/>
                <a:gd name="connsiteX4" fmla="*/ 2057400 w 3875964"/>
                <a:gd name="connsiteY4" fmla="*/ 1828800 h 2884227"/>
                <a:gd name="connsiteX5" fmla="*/ 2934269 w 3875964"/>
                <a:gd name="connsiteY5" fmla="*/ 2674961 h 2884227"/>
                <a:gd name="connsiteX6" fmla="*/ 3875964 w 3875964"/>
                <a:gd name="connsiteY6" fmla="*/ 573206 h 2884227"/>
                <a:gd name="connsiteX0" fmla="*/ 0 w 3875964"/>
                <a:gd name="connsiteY0" fmla="*/ 0 h 2896927"/>
                <a:gd name="connsiteX1" fmla="*/ 382137 w 3875964"/>
                <a:gd name="connsiteY1" fmla="*/ 1419367 h 2896927"/>
                <a:gd name="connsiteX2" fmla="*/ 900752 w 3875964"/>
                <a:gd name="connsiteY2" fmla="*/ 1023582 h 2896927"/>
                <a:gd name="connsiteX3" fmla="*/ 1487606 w 3875964"/>
                <a:gd name="connsiteY3" fmla="*/ 2238233 h 2896927"/>
                <a:gd name="connsiteX4" fmla="*/ 1981200 w 3875964"/>
                <a:gd name="connsiteY4" fmla="*/ 1905000 h 2896927"/>
                <a:gd name="connsiteX5" fmla="*/ 2934269 w 3875964"/>
                <a:gd name="connsiteY5" fmla="*/ 2674961 h 2896927"/>
                <a:gd name="connsiteX6" fmla="*/ 3875964 w 3875964"/>
                <a:gd name="connsiteY6" fmla="*/ 573206 h 2896927"/>
                <a:gd name="connsiteX0" fmla="*/ 0 w 4114800"/>
                <a:gd name="connsiteY0" fmla="*/ 0 h 2827361"/>
                <a:gd name="connsiteX1" fmla="*/ 382137 w 4114800"/>
                <a:gd name="connsiteY1" fmla="*/ 1419367 h 2827361"/>
                <a:gd name="connsiteX2" fmla="*/ 900752 w 4114800"/>
                <a:gd name="connsiteY2" fmla="*/ 1023582 h 2827361"/>
                <a:gd name="connsiteX3" fmla="*/ 1487606 w 4114800"/>
                <a:gd name="connsiteY3" fmla="*/ 2238233 h 2827361"/>
                <a:gd name="connsiteX4" fmla="*/ 1981200 w 4114800"/>
                <a:gd name="connsiteY4" fmla="*/ 1905000 h 2827361"/>
                <a:gd name="connsiteX5" fmla="*/ 2934269 w 4114800"/>
                <a:gd name="connsiteY5" fmla="*/ 2674961 h 2827361"/>
                <a:gd name="connsiteX6" fmla="*/ 4114800 w 4114800"/>
                <a:gd name="connsiteY6" fmla="*/ 990600 h 2827361"/>
                <a:gd name="connsiteX0" fmla="*/ 0 w 4038600"/>
                <a:gd name="connsiteY0" fmla="*/ 0 h 2217761"/>
                <a:gd name="connsiteX1" fmla="*/ 305937 w 4038600"/>
                <a:gd name="connsiteY1" fmla="*/ 809767 h 2217761"/>
                <a:gd name="connsiteX2" fmla="*/ 824552 w 4038600"/>
                <a:gd name="connsiteY2" fmla="*/ 413982 h 2217761"/>
                <a:gd name="connsiteX3" fmla="*/ 1411406 w 4038600"/>
                <a:gd name="connsiteY3" fmla="*/ 1628633 h 2217761"/>
                <a:gd name="connsiteX4" fmla="*/ 1905000 w 4038600"/>
                <a:gd name="connsiteY4" fmla="*/ 1295400 h 2217761"/>
                <a:gd name="connsiteX5" fmla="*/ 2858069 w 4038600"/>
                <a:gd name="connsiteY5" fmla="*/ 2065361 h 2217761"/>
                <a:gd name="connsiteX6" fmla="*/ 4038600 w 4038600"/>
                <a:gd name="connsiteY6" fmla="*/ 381000 h 2217761"/>
                <a:gd name="connsiteX0" fmla="*/ 0 w 3962400"/>
                <a:gd name="connsiteY0" fmla="*/ 0 h 2155783"/>
                <a:gd name="connsiteX1" fmla="*/ 305937 w 3962400"/>
                <a:gd name="connsiteY1" fmla="*/ 809767 h 2155783"/>
                <a:gd name="connsiteX2" fmla="*/ 824552 w 3962400"/>
                <a:gd name="connsiteY2" fmla="*/ 413982 h 2155783"/>
                <a:gd name="connsiteX3" fmla="*/ 1411406 w 3962400"/>
                <a:gd name="connsiteY3" fmla="*/ 1628633 h 2155783"/>
                <a:gd name="connsiteX4" fmla="*/ 1905000 w 3962400"/>
                <a:gd name="connsiteY4" fmla="*/ 1295400 h 2155783"/>
                <a:gd name="connsiteX5" fmla="*/ 2858069 w 3962400"/>
                <a:gd name="connsiteY5" fmla="*/ 2065361 h 2155783"/>
                <a:gd name="connsiteX6" fmla="*/ 3962400 w 3962400"/>
                <a:gd name="connsiteY6" fmla="*/ 752868 h 2155783"/>
                <a:gd name="connsiteX0" fmla="*/ 0 w 3962400"/>
                <a:gd name="connsiteY0" fmla="*/ 0 h 2155783"/>
                <a:gd name="connsiteX1" fmla="*/ 305937 w 3962400"/>
                <a:gd name="connsiteY1" fmla="*/ 809767 h 2155783"/>
                <a:gd name="connsiteX2" fmla="*/ 824552 w 3962400"/>
                <a:gd name="connsiteY2" fmla="*/ 413982 h 2155783"/>
                <a:gd name="connsiteX3" fmla="*/ 1411406 w 3962400"/>
                <a:gd name="connsiteY3" fmla="*/ 1628633 h 2155783"/>
                <a:gd name="connsiteX4" fmla="*/ 1905000 w 3962400"/>
                <a:gd name="connsiteY4" fmla="*/ 1295400 h 2155783"/>
                <a:gd name="connsiteX5" fmla="*/ 2858069 w 3962400"/>
                <a:gd name="connsiteY5" fmla="*/ 2065361 h 2155783"/>
                <a:gd name="connsiteX6" fmla="*/ 3962400 w 3962400"/>
                <a:gd name="connsiteY6" fmla="*/ 752868 h 2155783"/>
                <a:gd name="connsiteX0" fmla="*/ 0 w 3962400"/>
                <a:gd name="connsiteY0" fmla="*/ 0 h 2088723"/>
                <a:gd name="connsiteX1" fmla="*/ 305937 w 3962400"/>
                <a:gd name="connsiteY1" fmla="*/ 809767 h 2088723"/>
                <a:gd name="connsiteX2" fmla="*/ 824552 w 3962400"/>
                <a:gd name="connsiteY2" fmla="*/ 413982 h 2088723"/>
                <a:gd name="connsiteX3" fmla="*/ 1411406 w 3962400"/>
                <a:gd name="connsiteY3" fmla="*/ 1628633 h 2088723"/>
                <a:gd name="connsiteX4" fmla="*/ 1905000 w 3962400"/>
                <a:gd name="connsiteY4" fmla="*/ 1295400 h 2088723"/>
                <a:gd name="connsiteX5" fmla="*/ 2858069 w 3962400"/>
                <a:gd name="connsiteY5" fmla="*/ 2065361 h 2088723"/>
                <a:gd name="connsiteX6" fmla="*/ 3962400 w 3962400"/>
                <a:gd name="connsiteY6" fmla="*/ 752868 h 2088723"/>
                <a:gd name="connsiteX0" fmla="*/ 0 w 3733800"/>
                <a:gd name="connsiteY0" fmla="*/ 0 h 2354774"/>
                <a:gd name="connsiteX1" fmla="*/ 305937 w 3733800"/>
                <a:gd name="connsiteY1" fmla="*/ 809767 h 2354774"/>
                <a:gd name="connsiteX2" fmla="*/ 824552 w 3733800"/>
                <a:gd name="connsiteY2" fmla="*/ 413982 h 2354774"/>
                <a:gd name="connsiteX3" fmla="*/ 1411406 w 3733800"/>
                <a:gd name="connsiteY3" fmla="*/ 1628633 h 2354774"/>
                <a:gd name="connsiteX4" fmla="*/ 1905000 w 3733800"/>
                <a:gd name="connsiteY4" fmla="*/ 1295400 h 2354774"/>
                <a:gd name="connsiteX5" fmla="*/ 2858069 w 3733800"/>
                <a:gd name="connsiteY5" fmla="*/ 2065361 h 2354774"/>
                <a:gd name="connsiteX6" fmla="*/ 3733800 w 3733800"/>
                <a:gd name="connsiteY6" fmla="*/ 1307309 h 2354774"/>
                <a:gd name="connsiteX0" fmla="*/ 0 w 3733800"/>
                <a:gd name="connsiteY0" fmla="*/ 0 h 2088723"/>
                <a:gd name="connsiteX1" fmla="*/ 305937 w 3733800"/>
                <a:gd name="connsiteY1" fmla="*/ 809767 h 2088723"/>
                <a:gd name="connsiteX2" fmla="*/ 824552 w 3733800"/>
                <a:gd name="connsiteY2" fmla="*/ 413982 h 2088723"/>
                <a:gd name="connsiteX3" fmla="*/ 1411406 w 3733800"/>
                <a:gd name="connsiteY3" fmla="*/ 1628633 h 2088723"/>
                <a:gd name="connsiteX4" fmla="*/ 1905000 w 3733800"/>
                <a:gd name="connsiteY4" fmla="*/ 1295400 h 2088723"/>
                <a:gd name="connsiteX5" fmla="*/ 2858069 w 3733800"/>
                <a:gd name="connsiteY5" fmla="*/ 2065361 h 2088723"/>
                <a:gd name="connsiteX6" fmla="*/ 3733800 w 3733800"/>
                <a:gd name="connsiteY6" fmla="*/ 1307309 h 2088723"/>
                <a:gd name="connsiteX0" fmla="*/ 0 w 3962400"/>
                <a:gd name="connsiteY0" fmla="*/ 0 h 2088723"/>
                <a:gd name="connsiteX1" fmla="*/ 305937 w 3962400"/>
                <a:gd name="connsiteY1" fmla="*/ 809767 h 2088723"/>
                <a:gd name="connsiteX2" fmla="*/ 824552 w 3962400"/>
                <a:gd name="connsiteY2" fmla="*/ 413982 h 2088723"/>
                <a:gd name="connsiteX3" fmla="*/ 1411406 w 3962400"/>
                <a:gd name="connsiteY3" fmla="*/ 1628633 h 2088723"/>
                <a:gd name="connsiteX4" fmla="*/ 1905000 w 3962400"/>
                <a:gd name="connsiteY4" fmla="*/ 1295400 h 2088723"/>
                <a:gd name="connsiteX5" fmla="*/ 2858069 w 3962400"/>
                <a:gd name="connsiteY5" fmla="*/ 2065361 h 2088723"/>
                <a:gd name="connsiteX6" fmla="*/ 3962400 w 3962400"/>
                <a:gd name="connsiteY6" fmla="*/ 1307309 h 208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2400" h="2088723">
                  <a:moveTo>
                    <a:pt x="0" y="0"/>
                  </a:moveTo>
                  <a:cubicBezTo>
                    <a:pt x="116006" y="624385"/>
                    <a:pt x="168512" y="740770"/>
                    <a:pt x="305937" y="809767"/>
                  </a:cubicBezTo>
                  <a:cubicBezTo>
                    <a:pt x="443362" y="878764"/>
                    <a:pt x="640307" y="277504"/>
                    <a:pt x="824552" y="413982"/>
                  </a:cubicBezTo>
                  <a:cubicBezTo>
                    <a:pt x="1008797" y="550460"/>
                    <a:pt x="1231331" y="1481730"/>
                    <a:pt x="1411406" y="1628633"/>
                  </a:cubicBezTo>
                  <a:cubicBezTo>
                    <a:pt x="1591481" y="1775536"/>
                    <a:pt x="1663890" y="1222612"/>
                    <a:pt x="1905000" y="1295400"/>
                  </a:cubicBezTo>
                  <a:cubicBezTo>
                    <a:pt x="2146110" y="1368188"/>
                    <a:pt x="2400300" y="2074065"/>
                    <a:pt x="2858069" y="2065361"/>
                  </a:cubicBezTo>
                  <a:cubicBezTo>
                    <a:pt x="3191870" y="2088723"/>
                    <a:pt x="3616657" y="1878949"/>
                    <a:pt x="3962400" y="1307309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400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4641802" y="2981928"/>
              <a:ext cx="1247629" cy="520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i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en-US" sz="3600" dirty="0">
                  <a:solidFill>
                    <a:srgbClr val="FF0000"/>
                  </a:solidFill>
                </a:rPr>
                <a:t>(</a:t>
              </a:r>
              <a:r>
                <a:rPr lang="en-US" sz="36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600" dirty="0">
                  <a:solidFill>
                    <a:srgbClr val="FF0000"/>
                  </a:solidFill>
                </a:rPr>
                <a:t>)</a:t>
              </a:r>
              <a:endParaRPr lang="en-CA" sz="3600" dirty="0">
                <a:solidFill>
                  <a:srgbClr val="FF0000"/>
                </a:solidFill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239760" y="5663625"/>
              <a:ext cx="324794" cy="421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800" i="1" baseline="-25000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CA" sz="2800" dirty="0"/>
            </a:p>
          </p:txBody>
        </p:sp>
        <p:cxnSp>
          <p:nvCxnSpPr>
            <p:cNvPr id="198" name="Straight Arrow Connector 14 1"/>
            <p:cNvCxnSpPr/>
            <p:nvPr/>
          </p:nvCxnSpPr>
          <p:spPr>
            <a:xfrm flipH="1" flipV="1">
              <a:off x="3468392" y="3731332"/>
              <a:ext cx="23160" cy="191617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98"/>
            <p:cNvSpPr txBox="1"/>
            <p:nvPr/>
          </p:nvSpPr>
          <p:spPr>
            <a:xfrm>
              <a:off x="4405953" y="5663627"/>
              <a:ext cx="537932" cy="421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800" i="1" baseline="-25000" dirty="0">
                  <a:latin typeface="Times New Roman" pitchFamily="18" charset="0"/>
                  <a:cs typeface="Times New Roman" pitchFamily="18" charset="0"/>
                </a:rPr>
                <a:t>t+1</a:t>
              </a:r>
              <a:endParaRPr lang="en-CA" sz="2800" dirty="0"/>
            </a:p>
          </p:txBody>
        </p:sp>
        <p:sp>
          <p:nvSpPr>
            <p:cNvPr id="200" name="Freeform 17"/>
            <p:cNvSpPr/>
            <p:nvPr/>
          </p:nvSpPr>
          <p:spPr>
            <a:xfrm>
              <a:off x="3447608" y="3682426"/>
              <a:ext cx="1263145" cy="609599"/>
            </a:xfrm>
            <a:custGeom>
              <a:avLst/>
              <a:gdLst>
                <a:gd name="connsiteX0" fmla="*/ 0 w 1173707"/>
                <a:gd name="connsiteY0" fmla="*/ 0 h 532263"/>
                <a:gd name="connsiteX1" fmla="*/ 491319 w 1173707"/>
                <a:gd name="connsiteY1" fmla="*/ 395785 h 532263"/>
                <a:gd name="connsiteX2" fmla="*/ 1173707 w 1173707"/>
                <a:gd name="connsiteY2" fmla="*/ 532263 h 532263"/>
                <a:gd name="connsiteX0" fmla="*/ 0 w 1173707"/>
                <a:gd name="connsiteY0" fmla="*/ 0 h 545910"/>
                <a:gd name="connsiteX1" fmla="*/ 440140 w 1173707"/>
                <a:gd name="connsiteY1" fmla="*/ 457200 h 545910"/>
                <a:gd name="connsiteX2" fmla="*/ 1173707 w 1173707"/>
                <a:gd name="connsiteY2" fmla="*/ 532263 h 545910"/>
                <a:gd name="connsiteX0" fmla="*/ 0 w 1173707"/>
                <a:gd name="connsiteY0" fmla="*/ 0 h 609599"/>
                <a:gd name="connsiteX1" fmla="*/ 440140 w 1173707"/>
                <a:gd name="connsiteY1" fmla="*/ 457200 h 609599"/>
                <a:gd name="connsiteX2" fmla="*/ 1173707 w 1173707"/>
                <a:gd name="connsiteY2" fmla="*/ 609599 h 609599"/>
                <a:gd name="connsiteX0" fmla="*/ 0 w 1173707"/>
                <a:gd name="connsiteY0" fmla="*/ 0 h 609599"/>
                <a:gd name="connsiteX1" fmla="*/ 366783 w 1173707"/>
                <a:gd name="connsiteY1" fmla="*/ 380999 h 609599"/>
                <a:gd name="connsiteX2" fmla="*/ 1173707 w 1173707"/>
                <a:gd name="connsiteY2" fmla="*/ 609599 h 609599"/>
                <a:gd name="connsiteX0" fmla="*/ 0 w 1173707"/>
                <a:gd name="connsiteY0" fmla="*/ 0 h 609599"/>
                <a:gd name="connsiteX1" fmla="*/ 366783 w 1173707"/>
                <a:gd name="connsiteY1" fmla="*/ 380999 h 609599"/>
                <a:gd name="connsiteX2" fmla="*/ 1173707 w 1173707"/>
                <a:gd name="connsiteY2" fmla="*/ 609599 h 60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3707" h="609599">
                  <a:moveTo>
                    <a:pt x="0" y="0"/>
                  </a:moveTo>
                  <a:cubicBezTo>
                    <a:pt x="147850" y="153537"/>
                    <a:pt x="171165" y="279399"/>
                    <a:pt x="366783" y="380999"/>
                  </a:cubicBezTo>
                  <a:cubicBezTo>
                    <a:pt x="677363" y="598605"/>
                    <a:pt x="930322" y="585715"/>
                    <a:pt x="1173707" y="609599"/>
                  </a:cubicBezTo>
                </a:path>
              </a:pathLst>
            </a:custGeom>
            <a:ln w="76200">
              <a:solidFill>
                <a:srgbClr val="00B05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4000"/>
            </a:p>
          </p:txBody>
        </p:sp>
        <p:cxnSp>
          <p:nvCxnSpPr>
            <p:cNvPr id="201" name="Straight Arrow Connector 18 1"/>
            <p:cNvCxnSpPr/>
            <p:nvPr/>
          </p:nvCxnSpPr>
          <p:spPr>
            <a:xfrm flipV="1">
              <a:off x="4710752" y="4292025"/>
              <a:ext cx="0" cy="533400"/>
            </a:xfrm>
            <a:prstGeom prst="straightConnector1">
              <a:avLst/>
            </a:prstGeom>
            <a:ln w="76200">
              <a:solidFill>
                <a:srgbClr val="0070C0"/>
              </a:solidFill>
              <a:prstDash val="solid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Freeform 22"/>
            <p:cNvSpPr/>
            <p:nvPr/>
          </p:nvSpPr>
          <p:spPr>
            <a:xfrm>
              <a:off x="3186752" y="2945250"/>
              <a:ext cx="2895600" cy="1423076"/>
            </a:xfrm>
            <a:custGeom>
              <a:avLst/>
              <a:gdLst>
                <a:gd name="connsiteX0" fmla="*/ 0 w 3125338"/>
                <a:gd name="connsiteY0" fmla="*/ 54591 h 1451212"/>
                <a:gd name="connsiteX1" fmla="*/ 423081 w 3125338"/>
                <a:gd name="connsiteY1" fmla="*/ 982639 h 1451212"/>
                <a:gd name="connsiteX2" fmla="*/ 832514 w 3125338"/>
                <a:gd name="connsiteY2" fmla="*/ 1187355 h 1451212"/>
                <a:gd name="connsiteX3" fmla="*/ 1460311 w 3125338"/>
                <a:gd name="connsiteY3" fmla="*/ 1351128 h 1451212"/>
                <a:gd name="connsiteX4" fmla="*/ 2674961 w 3125338"/>
                <a:gd name="connsiteY4" fmla="*/ 586854 h 1451212"/>
                <a:gd name="connsiteX5" fmla="*/ 3125338 w 3125338"/>
                <a:gd name="connsiteY5" fmla="*/ 0 h 1451212"/>
                <a:gd name="connsiteX0" fmla="*/ 0 w 3125338"/>
                <a:gd name="connsiteY0" fmla="*/ 54591 h 1481350"/>
                <a:gd name="connsiteX1" fmla="*/ 423081 w 3125338"/>
                <a:gd name="connsiteY1" fmla="*/ 982639 h 1481350"/>
                <a:gd name="connsiteX2" fmla="*/ 1058839 w 3125338"/>
                <a:gd name="connsiteY2" fmla="*/ 1368188 h 1481350"/>
                <a:gd name="connsiteX3" fmla="*/ 1460311 w 3125338"/>
                <a:gd name="connsiteY3" fmla="*/ 1351128 h 1481350"/>
                <a:gd name="connsiteX4" fmla="*/ 2674961 w 3125338"/>
                <a:gd name="connsiteY4" fmla="*/ 586854 h 1481350"/>
                <a:gd name="connsiteX5" fmla="*/ 3125338 w 3125338"/>
                <a:gd name="connsiteY5" fmla="*/ 0 h 1481350"/>
                <a:gd name="connsiteX0" fmla="*/ 0 w 3125338"/>
                <a:gd name="connsiteY0" fmla="*/ 54591 h 1498410"/>
                <a:gd name="connsiteX1" fmla="*/ 423081 w 3125338"/>
                <a:gd name="connsiteY1" fmla="*/ 982639 h 1498410"/>
                <a:gd name="connsiteX2" fmla="*/ 1058839 w 3125338"/>
                <a:gd name="connsiteY2" fmla="*/ 1368188 h 1498410"/>
                <a:gd name="connsiteX3" fmla="*/ 2049439 w 3125338"/>
                <a:gd name="connsiteY3" fmla="*/ 1368188 h 1498410"/>
                <a:gd name="connsiteX4" fmla="*/ 2674961 w 3125338"/>
                <a:gd name="connsiteY4" fmla="*/ 586854 h 1498410"/>
                <a:gd name="connsiteX5" fmla="*/ 3125338 w 3125338"/>
                <a:gd name="connsiteY5" fmla="*/ 0 h 1498410"/>
                <a:gd name="connsiteX0" fmla="*/ 0 w 3125338"/>
                <a:gd name="connsiteY0" fmla="*/ 54591 h 1495188"/>
                <a:gd name="connsiteX1" fmla="*/ 423081 w 3125338"/>
                <a:gd name="connsiteY1" fmla="*/ 982639 h 1495188"/>
                <a:gd name="connsiteX2" fmla="*/ 1058839 w 3125338"/>
                <a:gd name="connsiteY2" fmla="*/ 1368188 h 1495188"/>
                <a:gd name="connsiteX3" fmla="*/ 2049439 w 3125338"/>
                <a:gd name="connsiteY3" fmla="*/ 1368188 h 1495188"/>
                <a:gd name="connsiteX4" fmla="*/ 2811439 w 3125338"/>
                <a:gd name="connsiteY4" fmla="*/ 606188 h 1495188"/>
                <a:gd name="connsiteX5" fmla="*/ 3125338 w 3125338"/>
                <a:gd name="connsiteY5" fmla="*/ 0 h 1495188"/>
                <a:gd name="connsiteX0" fmla="*/ 0 w 3000234"/>
                <a:gd name="connsiteY0" fmla="*/ 282873 h 1495188"/>
                <a:gd name="connsiteX1" fmla="*/ 297977 w 3000234"/>
                <a:gd name="connsiteY1" fmla="*/ 982639 h 1495188"/>
                <a:gd name="connsiteX2" fmla="*/ 933735 w 3000234"/>
                <a:gd name="connsiteY2" fmla="*/ 1368188 h 1495188"/>
                <a:gd name="connsiteX3" fmla="*/ 1924335 w 3000234"/>
                <a:gd name="connsiteY3" fmla="*/ 1368188 h 1495188"/>
                <a:gd name="connsiteX4" fmla="*/ 2686335 w 3000234"/>
                <a:gd name="connsiteY4" fmla="*/ 606188 h 1495188"/>
                <a:gd name="connsiteX5" fmla="*/ 3000234 w 3000234"/>
                <a:gd name="connsiteY5" fmla="*/ 0 h 1495188"/>
                <a:gd name="connsiteX0" fmla="*/ 0 w 3000234"/>
                <a:gd name="connsiteY0" fmla="*/ 282873 h 1448048"/>
                <a:gd name="connsiteX1" fmla="*/ 297977 w 3000234"/>
                <a:gd name="connsiteY1" fmla="*/ 982639 h 1448048"/>
                <a:gd name="connsiteX2" fmla="*/ 933735 w 3000234"/>
                <a:gd name="connsiteY2" fmla="*/ 1368188 h 1448048"/>
                <a:gd name="connsiteX3" fmla="*/ 1924335 w 3000234"/>
                <a:gd name="connsiteY3" fmla="*/ 1368188 h 1448048"/>
                <a:gd name="connsiteX4" fmla="*/ 2590800 w 3000234"/>
                <a:gd name="connsiteY4" fmla="*/ 889031 h 1448048"/>
                <a:gd name="connsiteX5" fmla="*/ 3000234 w 3000234"/>
                <a:gd name="connsiteY5" fmla="*/ 0 h 1448048"/>
                <a:gd name="connsiteX0" fmla="*/ 0 w 2971800"/>
                <a:gd name="connsiteY0" fmla="*/ 0 h 1165175"/>
                <a:gd name="connsiteX1" fmla="*/ 297977 w 2971800"/>
                <a:gd name="connsiteY1" fmla="*/ 699766 h 1165175"/>
                <a:gd name="connsiteX2" fmla="*/ 933735 w 2971800"/>
                <a:gd name="connsiteY2" fmla="*/ 1085315 h 1165175"/>
                <a:gd name="connsiteX3" fmla="*/ 1924335 w 2971800"/>
                <a:gd name="connsiteY3" fmla="*/ 1085315 h 1165175"/>
                <a:gd name="connsiteX4" fmla="*/ 2590800 w 2971800"/>
                <a:gd name="connsiteY4" fmla="*/ 606158 h 1165175"/>
                <a:gd name="connsiteX5" fmla="*/ 2971800 w 2971800"/>
                <a:gd name="connsiteY5" fmla="*/ 60616 h 1165175"/>
                <a:gd name="connsiteX0" fmla="*/ 0 w 2819400"/>
                <a:gd name="connsiteY0" fmla="*/ 262211 h 1104559"/>
                <a:gd name="connsiteX1" fmla="*/ 145577 w 2819400"/>
                <a:gd name="connsiteY1" fmla="*/ 639150 h 1104559"/>
                <a:gd name="connsiteX2" fmla="*/ 781335 w 2819400"/>
                <a:gd name="connsiteY2" fmla="*/ 1024699 h 1104559"/>
                <a:gd name="connsiteX3" fmla="*/ 1771935 w 2819400"/>
                <a:gd name="connsiteY3" fmla="*/ 1024699 h 1104559"/>
                <a:gd name="connsiteX4" fmla="*/ 2438400 w 2819400"/>
                <a:gd name="connsiteY4" fmla="*/ 545542 h 1104559"/>
                <a:gd name="connsiteX5" fmla="*/ 2819400 w 2819400"/>
                <a:gd name="connsiteY5" fmla="*/ 0 h 1104559"/>
                <a:gd name="connsiteX0" fmla="*/ 0 w 2971800"/>
                <a:gd name="connsiteY0" fmla="*/ 19749 h 1104559"/>
                <a:gd name="connsiteX1" fmla="*/ 297977 w 2971800"/>
                <a:gd name="connsiteY1" fmla="*/ 639150 h 1104559"/>
                <a:gd name="connsiteX2" fmla="*/ 933735 w 2971800"/>
                <a:gd name="connsiteY2" fmla="*/ 1024699 h 1104559"/>
                <a:gd name="connsiteX3" fmla="*/ 1924335 w 2971800"/>
                <a:gd name="connsiteY3" fmla="*/ 1024699 h 1104559"/>
                <a:gd name="connsiteX4" fmla="*/ 2590800 w 2971800"/>
                <a:gd name="connsiteY4" fmla="*/ 545542 h 1104559"/>
                <a:gd name="connsiteX5" fmla="*/ 2971800 w 2971800"/>
                <a:gd name="connsiteY5" fmla="*/ 0 h 1104559"/>
                <a:gd name="connsiteX0" fmla="*/ 0 w 2895600"/>
                <a:gd name="connsiteY0" fmla="*/ 0 h 1084810"/>
                <a:gd name="connsiteX1" fmla="*/ 297977 w 2895600"/>
                <a:gd name="connsiteY1" fmla="*/ 619401 h 1084810"/>
                <a:gd name="connsiteX2" fmla="*/ 933735 w 2895600"/>
                <a:gd name="connsiteY2" fmla="*/ 1004950 h 1084810"/>
                <a:gd name="connsiteX3" fmla="*/ 1924335 w 2895600"/>
                <a:gd name="connsiteY3" fmla="*/ 1004950 h 1084810"/>
                <a:gd name="connsiteX4" fmla="*/ 2590800 w 2895600"/>
                <a:gd name="connsiteY4" fmla="*/ 525793 h 1084810"/>
                <a:gd name="connsiteX5" fmla="*/ 2895600 w 2895600"/>
                <a:gd name="connsiteY5" fmla="*/ 242462 h 1084810"/>
                <a:gd name="connsiteX0" fmla="*/ 0 w 2895600"/>
                <a:gd name="connsiteY0" fmla="*/ 0 h 1071415"/>
                <a:gd name="connsiteX1" fmla="*/ 297977 w 2895600"/>
                <a:gd name="connsiteY1" fmla="*/ 619401 h 1071415"/>
                <a:gd name="connsiteX2" fmla="*/ 933735 w 2895600"/>
                <a:gd name="connsiteY2" fmla="*/ 1004950 h 1071415"/>
                <a:gd name="connsiteX3" fmla="*/ 1924335 w 2895600"/>
                <a:gd name="connsiteY3" fmla="*/ 1004950 h 1071415"/>
                <a:gd name="connsiteX4" fmla="*/ 2590800 w 2895600"/>
                <a:gd name="connsiteY4" fmla="*/ 606157 h 1071415"/>
                <a:gd name="connsiteX5" fmla="*/ 2895600 w 2895600"/>
                <a:gd name="connsiteY5" fmla="*/ 242462 h 1071415"/>
                <a:gd name="connsiteX0" fmla="*/ 0 w 2895600"/>
                <a:gd name="connsiteY0" fmla="*/ 0 h 1071415"/>
                <a:gd name="connsiteX1" fmla="*/ 297977 w 2895600"/>
                <a:gd name="connsiteY1" fmla="*/ 619401 h 1071415"/>
                <a:gd name="connsiteX2" fmla="*/ 933735 w 2895600"/>
                <a:gd name="connsiteY2" fmla="*/ 1004950 h 1071415"/>
                <a:gd name="connsiteX3" fmla="*/ 1924335 w 2895600"/>
                <a:gd name="connsiteY3" fmla="*/ 1004950 h 1071415"/>
                <a:gd name="connsiteX4" fmla="*/ 2590800 w 2895600"/>
                <a:gd name="connsiteY4" fmla="*/ 606157 h 1071415"/>
                <a:gd name="connsiteX5" fmla="*/ 2895600 w 2895600"/>
                <a:gd name="connsiteY5" fmla="*/ 242462 h 1071415"/>
                <a:gd name="connsiteX0" fmla="*/ 0 w 2895600"/>
                <a:gd name="connsiteY0" fmla="*/ 0 h 1132031"/>
                <a:gd name="connsiteX1" fmla="*/ 297977 w 2895600"/>
                <a:gd name="connsiteY1" fmla="*/ 619401 h 1132031"/>
                <a:gd name="connsiteX2" fmla="*/ 933735 w 2895600"/>
                <a:gd name="connsiteY2" fmla="*/ 1004950 h 1132031"/>
                <a:gd name="connsiteX3" fmla="*/ 1924335 w 2895600"/>
                <a:gd name="connsiteY3" fmla="*/ 1004950 h 1132031"/>
                <a:gd name="connsiteX4" fmla="*/ 2895600 w 2895600"/>
                <a:gd name="connsiteY4" fmla="*/ 242462 h 1132031"/>
                <a:gd name="connsiteX0" fmla="*/ 0 w 2667000"/>
                <a:gd name="connsiteY0" fmla="*/ 0 h 1081518"/>
                <a:gd name="connsiteX1" fmla="*/ 297977 w 2667000"/>
                <a:gd name="connsiteY1" fmla="*/ 619401 h 1081518"/>
                <a:gd name="connsiteX2" fmla="*/ 933735 w 2667000"/>
                <a:gd name="connsiteY2" fmla="*/ 1004950 h 1081518"/>
                <a:gd name="connsiteX3" fmla="*/ 1924335 w 2667000"/>
                <a:gd name="connsiteY3" fmla="*/ 1004950 h 1081518"/>
                <a:gd name="connsiteX4" fmla="*/ 2667000 w 2667000"/>
                <a:gd name="connsiteY4" fmla="*/ 545541 h 1081518"/>
                <a:gd name="connsiteX0" fmla="*/ 0 w 2895600"/>
                <a:gd name="connsiteY0" fmla="*/ 0 h 1132031"/>
                <a:gd name="connsiteX1" fmla="*/ 297977 w 2895600"/>
                <a:gd name="connsiteY1" fmla="*/ 619401 h 1132031"/>
                <a:gd name="connsiteX2" fmla="*/ 933735 w 2895600"/>
                <a:gd name="connsiteY2" fmla="*/ 1004950 h 1132031"/>
                <a:gd name="connsiteX3" fmla="*/ 1924335 w 2895600"/>
                <a:gd name="connsiteY3" fmla="*/ 1004950 h 1132031"/>
                <a:gd name="connsiteX4" fmla="*/ 2895600 w 2895600"/>
                <a:gd name="connsiteY4" fmla="*/ 242463 h 1132031"/>
                <a:gd name="connsiteX0" fmla="*/ 0 w 2895600"/>
                <a:gd name="connsiteY0" fmla="*/ 0 h 1132031"/>
                <a:gd name="connsiteX1" fmla="*/ 297977 w 2895600"/>
                <a:gd name="connsiteY1" fmla="*/ 619401 h 1132031"/>
                <a:gd name="connsiteX2" fmla="*/ 933735 w 2895600"/>
                <a:gd name="connsiteY2" fmla="*/ 1004950 h 1132031"/>
                <a:gd name="connsiteX3" fmla="*/ 1924335 w 2895600"/>
                <a:gd name="connsiteY3" fmla="*/ 1004950 h 1132031"/>
                <a:gd name="connsiteX4" fmla="*/ 2895600 w 2895600"/>
                <a:gd name="connsiteY4" fmla="*/ 242463 h 113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600" h="1132031">
                  <a:moveTo>
                    <a:pt x="0" y="0"/>
                  </a:moveTo>
                  <a:cubicBezTo>
                    <a:pt x="142164" y="369627"/>
                    <a:pt x="142355" y="451909"/>
                    <a:pt x="297977" y="619401"/>
                  </a:cubicBezTo>
                  <a:cubicBezTo>
                    <a:pt x="453599" y="786893"/>
                    <a:pt x="662675" y="940692"/>
                    <a:pt x="933735" y="1004950"/>
                  </a:cubicBezTo>
                  <a:cubicBezTo>
                    <a:pt x="1204795" y="1069208"/>
                    <a:pt x="1597358" y="1132031"/>
                    <a:pt x="1924335" y="1004950"/>
                  </a:cubicBezTo>
                  <a:cubicBezTo>
                    <a:pt x="2251313" y="877869"/>
                    <a:pt x="2635250" y="598542"/>
                    <a:pt x="2895600" y="242463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4000" dirty="0"/>
            </a:p>
          </p:txBody>
        </p:sp>
        <p:cxnSp>
          <p:nvCxnSpPr>
            <p:cNvPr id="203" name="Straight Arrow Connector 202"/>
            <p:cNvCxnSpPr/>
            <p:nvPr/>
          </p:nvCxnSpPr>
          <p:spPr>
            <a:xfrm>
              <a:off x="2688608" y="5647506"/>
              <a:ext cx="3276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Freeform 203"/>
            <p:cNvSpPr/>
            <p:nvPr/>
          </p:nvSpPr>
          <p:spPr>
            <a:xfrm>
              <a:off x="4191000" y="3631050"/>
              <a:ext cx="2514600" cy="1587567"/>
            </a:xfrm>
            <a:custGeom>
              <a:avLst/>
              <a:gdLst>
                <a:gd name="connsiteX0" fmla="*/ 0 w 3125338"/>
                <a:gd name="connsiteY0" fmla="*/ 54591 h 1451212"/>
                <a:gd name="connsiteX1" fmla="*/ 423081 w 3125338"/>
                <a:gd name="connsiteY1" fmla="*/ 982639 h 1451212"/>
                <a:gd name="connsiteX2" fmla="*/ 832514 w 3125338"/>
                <a:gd name="connsiteY2" fmla="*/ 1187355 h 1451212"/>
                <a:gd name="connsiteX3" fmla="*/ 1460311 w 3125338"/>
                <a:gd name="connsiteY3" fmla="*/ 1351128 h 1451212"/>
                <a:gd name="connsiteX4" fmla="*/ 2674961 w 3125338"/>
                <a:gd name="connsiteY4" fmla="*/ 586854 h 1451212"/>
                <a:gd name="connsiteX5" fmla="*/ 3125338 w 3125338"/>
                <a:gd name="connsiteY5" fmla="*/ 0 h 1451212"/>
                <a:gd name="connsiteX0" fmla="*/ 0 w 3125338"/>
                <a:gd name="connsiteY0" fmla="*/ 54591 h 1481350"/>
                <a:gd name="connsiteX1" fmla="*/ 423081 w 3125338"/>
                <a:gd name="connsiteY1" fmla="*/ 982639 h 1481350"/>
                <a:gd name="connsiteX2" fmla="*/ 1058839 w 3125338"/>
                <a:gd name="connsiteY2" fmla="*/ 1368188 h 1481350"/>
                <a:gd name="connsiteX3" fmla="*/ 1460311 w 3125338"/>
                <a:gd name="connsiteY3" fmla="*/ 1351128 h 1481350"/>
                <a:gd name="connsiteX4" fmla="*/ 2674961 w 3125338"/>
                <a:gd name="connsiteY4" fmla="*/ 586854 h 1481350"/>
                <a:gd name="connsiteX5" fmla="*/ 3125338 w 3125338"/>
                <a:gd name="connsiteY5" fmla="*/ 0 h 1481350"/>
                <a:gd name="connsiteX0" fmla="*/ 0 w 3125338"/>
                <a:gd name="connsiteY0" fmla="*/ 54591 h 1498410"/>
                <a:gd name="connsiteX1" fmla="*/ 423081 w 3125338"/>
                <a:gd name="connsiteY1" fmla="*/ 982639 h 1498410"/>
                <a:gd name="connsiteX2" fmla="*/ 1058839 w 3125338"/>
                <a:gd name="connsiteY2" fmla="*/ 1368188 h 1498410"/>
                <a:gd name="connsiteX3" fmla="*/ 2049439 w 3125338"/>
                <a:gd name="connsiteY3" fmla="*/ 1368188 h 1498410"/>
                <a:gd name="connsiteX4" fmla="*/ 2674961 w 3125338"/>
                <a:gd name="connsiteY4" fmla="*/ 586854 h 1498410"/>
                <a:gd name="connsiteX5" fmla="*/ 3125338 w 3125338"/>
                <a:gd name="connsiteY5" fmla="*/ 0 h 1498410"/>
                <a:gd name="connsiteX0" fmla="*/ 0 w 3125338"/>
                <a:gd name="connsiteY0" fmla="*/ 54591 h 1495188"/>
                <a:gd name="connsiteX1" fmla="*/ 423081 w 3125338"/>
                <a:gd name="connsiteY1" fmla="*/ 982639 h 1495188"/>
                <a:gd name="connsiteX2" fmla="*/ 1058839 w 3125338"/>
                <a:gd name="connsiteY2" fmla="*/ 1368188 h 1495188"/>
                <a:gd name="connsiteX3" fmla="*/ 2049439 w 3125338"/>
                <a:gd name="connsiteY3" fmla="*/ 1368188 h 1495188"/>
                <a:gd name="connsiteX4" fmla="*/ 2811439 w 3125338"/>
                <a:gd name="connsiteY4" fmla="*/ 606188 h 1495188"/>
                <a:gd name="connsiteX5" fmla="*/ 3125338 w 3125338"/>
                <a:gd name="connsiteY5" fmla="*/ 0 h 1495188"/>
                <a:gd name="connsiteX0" fmla="*/ 0 w 3000234"/>
                <a:gd name="connsiteY0" fmla="*/ 282873 h 1495188"/>
                <a:gd name="connsiteX1" fmla="*/ 297977 w 3000234"/>
                <a:gd name="connsiteY1" fmla="*/ 982639 h 1495188"/>
                <a:gd name="connsiteX2" fmla="*/ 933735 w 3000234"/>
                <a:gd name="connsiteY2" fmla="*/ 1368188 h 1495188"/>
                <a:gd name="connsiteX3" fmla="*/ 1924335 w 3000234"/>
                <a:gd name="connsiteY3" fmla="*/ 1368188 h 1495188"/>
                <a:gd name="connsiteX4" fmla="*/ 2686335 w 3000234"/>
                <a:gd name="connsiteY4" fmla="*/ 606188 h 1495188"/>
                <a:gd name="connsiteX5" fmla="*/ 3000234 w 3000234"/>
                <a:gd name="connsiteY5" fmla="*/ 0 h 1495188"/>
                <a:gd name="connsiteX0" fmla="*/ 0 w 3000234"/>
                <a:gd name="connsiteY0" fmla="*/ 282873 h 1448048"/>
                <a:gd name="connsiteX1" fmla="*/ 297977 w 3000234"/>
                <a:gd name="connsiteY1" fmla="*/ 982639 h 1448048"/>
                <a:gd name="connsiteX2" fmla="*/ 933735 w 3000234"/>
                <a:gd name="connsiteY2" fmla="*/ 1368188 h 1448048"/>
                <a:gd name="connsiteX3" fmla="*/ 1924335 w 3000234"/>
                <a:gd name="connsiteY3" fmla="*/ 1368188 h 1448048"/>
                <a:gd name="connsiteX4" fmla="*/ 2590800 w 3000234"/>
                <a:gd name="connsiteY4" fmla="*/ 889031 h 1448048"/>
                <a:gd name="connsiteX5" fmla="*/ 3000234 w 3000234"/>
                <a:gd name="connsiteY5" fmla="*/ 0 h 1448048"/>
                <a:gd name="connsiteX0" fmla="*/ 0 w 2971800"/>
                <a:gd name="connsiteY0" fmla="*/ 0 h 1165175"/>
                <a:gd name="connsiteX1" fmla="*/ 297977 w 2971800"/>
                <a:gd name="connsiteY1" fmla="*/ 699766 h 1165175"/>
                <a:gd name="connsiteX2" fmla="*/ 933735 w 2971800"/>
                <a:gd name="connsiteY2" fmla="*/ 1085315 h 1165175"/>
                <a:gd name="connsiteX3" fmla="*/ 1924335 w 2971800"/>
                <a:gd name="connsiteY3" fmla="*/ 1085315 h 1165175"/>
                <a:gd name="connsiteX4" fmla="*/ 2590800 w 2971800"/>
                <a:gd name="connsiteY4" fmla="*/ 606158 h 1165175"/>
                <a:gd name="connsiteX5" fmla="*/ 2971800 w 2971800"/>
                <a:gd name="connsiteY5" fmla="*/ 60616 h 1165175"/>
                <a:gd name="connsiteX0" fmla="*/ 0 w 2819400"/>
                <a:gd name="connsiteY0" fmla="*/ 262211 h 1104559"/>
                <a:gd name="connsiteX1" fmla="*/ 145577 w 2819400"/>
                <a:gd name="connsiteY1" fmla="*/ 639150 h 1104559"/>
                <a:gd name="connsiteX2" fmla="*/ 781335 w 2819400"/>
                <a:gd name="connsiteY2" fmla="*/ 1024699 h 1104559"/>
                <a:gd name="connsiteX3" fmla="*/ 1771935 w 2819400"/>
                <a:gd name="connsiteY3" fmla="*/ 1024699 h 1104559"/>
                <a:gd name="connsiteX4" fmla="*/ 2438400 w 2819400"/>
                <a:gd name="connsiteY4" fmla="*/ 545542 h 1104559"/>
                <a:gd name="connsiteX5" fmla="*/ 2819400 w 2819400"/>
                <a:gd name="connsiteY5" fmla="*/ 0 h 1104559"/>
                <a:gd name="connsiteX0" fmla="*/ 0 w 2971800"/>
                <a:gd name="connsiteY0" fmla="*/ 19749 h 1104559"/>
                <a:gd name="connsiteX1" fmla="*/ 297977 w 2971800"/>
                <a:gd name="connsiteY1" fmla="*/ 639150 h 1104559"/>
                <a:gd name="connsiteX2" fmla="*/ 933735 w 2971800"/>
                <a:gd name="connsiteY2" fmla="*/ 1024699 h 1104559"/>
                <a:gd name="connsiteX3" fmla="*/ 1924335 w 2971800"/>
                <a:gd name="connsiteY3" fmla="*/ 1024699 h 1104559"/>
                <a:gd name="connsiteX4" fmla="*/ 2590800 w 2971800"/>
                <a:gd name="connsiteY4" fmla="*/ 545542 h 1104559"/>
                <a:gd name="connsiteX5" fmla="*/ 2971800 w 2971800"/>
                <a:gd name="connsiteY5" fmla="*/ 0 h 1104559"/>
                <a:gd name="connsiteX0" fmla="*/ 0 w 2895600"/>
                <a:gd name="connsiteY0" fmla="*/ 0 h 1084810"/>
                <a:gd name="connsiteX1" fmla="*/ 297977 w 2895600"/>
                <a:gd name="connsiteY1" fmla="*/ 619401 h 1084810"/>
                <a:gd name="connsiteX2" fmla="*/ 933735 w 2895600"/>
                <a:gd name="connsiteY2" fmla="*/ 1004950 h 1084810"/>
                <a:gd name="connsiteX3" fmla="*/ 1924335 w 2895600"/>
                <a:gd name="connsiteY3" fmla="*/ 1004950 h 1084810"/>
                <a:gd name="connsiteX4" fmla="*/ 2590800 w 2895600"/>
                <a:gd name="connsiteY4" fmla="*/ 525793 h 1084810"/>
                <a:gd name="connsiteX5" fmla="*/ 2895600 w 2895600"/>
                <a:gd name="connsiteY5" fmla="*/ 242462 h 1084810"/>
                <a:gd name="connsiteX0" fmla="*/ 0 w 2895600"/>
                <a:gd name="connsiteY0" fmla="*/ 0 h 1071415"/>
                <a:gd name="connsiteX1" fmla="*/ 297977 w 2895600"/>
                <a:gd name="connsiteY1" fmla="*/ 619401 h 1071415"/>
                <a:gd name="connsiteX2" fmla="*/ 933735 w 2895600"/>
                <a:gd name="connsiteY2" fmla="*/ 1004950 h 1071415"/>
                <a:gd name="connsiteX3" fmla="*/ 1924335 w 2895600"/>
                <a:gd name="connsiteY3" fmla="*/ 1004950 h 1071415"/>
                <a:gd name="connsiteX4" fmla="*/ 2590800 w 2895600"/>
                <a:gd name="connsiteY4" fmla="*/ 606157 h 1071415"/>
                <a:gd name="connsiteX5" fmla="*/ 2895600 w 2895600"/>
                <a:gd name="connsiteY5" fmla="*/ 242462 h 1071415"/>
                <a:gd name="connsiteX0" fmla="*/ 0 w 2895600"/>
                <a:gd name="connsiteY0" fmla="*/ 0 h 1071415"/>
                <a:gd name="connsiteX1" fmla="*/ 297977 w 2895600"/>
                <a:gd name="connsiteY1" fmla="*/ 619401 h 1071415"/>
                <a:gd name="connsiteX2" fmla="*/ 933735 w 2895600"/>
                <a:gd name="connsiteY2" fmla="*/ 1004950 h 1071415"/>
                <a:gd name="connsiteX3" fmla="*/ 1924335 w 2895600"/>
                <a:gd name="connsiteY3" fmla="*/ 1004950 h 1071415"/>
                <a:gd name="connsiteX4" fmla="*/ 2590800 w 2895600"/>
                <a:gd name="connsiteY4" fmla="*/ 606157 h 1071415"/>
                <a:gd name="connsiteX5" fmla="*/ 2895600 w 2895600"/>
                <a:gd name="connsiteY5" fmla="*/ 242462 h 1071415"/>
                <a:gd name="connsiteX0" fmla="*/ 0 w 2743200"/>
                <a:gd name="connsiteY0" fmla="*/ 152270 h 828953"/>
                <a:gd name="connsiteX1" fmla="*/ 145577 w 2743200"/>
                <a:gd name="connsiteY1" fmla="*/ 376939 h 828953"/>
                <a:gd name="connsiteX2" fmla="*/ 781335 w 2743200"/>
                <a:gd name="connsiteY2" fmla="*/ 762488 h 828953"/>
                <a:gd name="connsiteX3" fmla="*/ 1771935 w 2743200"/>
                <a:gd name="connsiteY3" fmla="*/ 762488 h 828953"/>
                <a:gd name="connsiteX4" fmla="*/ 2438400 w 2743200"/>
                <a:gd name="connsiteY4" fmla="*/ 363695 h 828953"/>
                <a:gd name="connsiteX5" fmla="*/ 2743200 w 2743200"/>
                <a:gd name="connsiteY5" fmla="*/ 0 h 828953"/>
                <a:gd name="connsiteX0" fmla="*/ 0 w 2597623"/>
                <a:gd name="connsiteY0" fmla="*/ 376939 h 828953"/>
                <a:gd name="connsiteX1" fmla="*/ 635758 w 2597623"/>
                <a:gd name="connsiteY1" fmla="*/ 762488 h 828953"/>
                <a:gd name="connsiteX2" fmla="*/ 1626358 w 2597623"/>
                <a:gd name="connsiteY2" fmla="*/ 762488 h 828953"/>
                <a:gd name="connsiteX3" fmla="*/ 2292823 w 2597623"/>
                <a:gd name="connsiteY3" fmla="*/ 363695 h 828953"/>
                <a:gd name="connsiteX4" fmla="*/ 2597623 w 2597623"/>
                <a:gd name="connsiteY4" fmla="*/ 0 h 828953"/>
                <a:gd name="connsiteX0" fmla="*/ 0 w 2673823"/>
                <a:gd name="connsiteY0" fmla="*/ 534815 h 986829"/>
                <a:gd name="connsiteX1" fmla="*/ 635758 w 2673823"/>
                <a:gd name="connsiteY1" fmla="*/ 920364 h 986829"/>
                <a:gd name="connsiteX2" fmla="*/ 1626358 w 2673823"/>
                <a:gd name="connsiteY2" fmla="*/ 920364 h 986829"/>
                <a:gd name="connsiteX3" fmla="*/ 2292823 w 2673823"/>
                <a:gd name="connsiteY3" fmla="*/ 521571 h 986829"/>
                <a:gd name="connsiteX4" fmla="*/ 2673823 w 2673823"/>
                <a:gd name="connsiteY4" fmla="*/ 0 h 986829"/>
                <a:gd name="connsiteX0" fmla="*/ 0 w 2445223"/>
                <a:gd name="connsiteY0" fmla="*/ 309254 h 761268"/>
                <a:gd name="connsiteX1" fmla="*/ 635758 w 2445223"/>
                <a:gd name="connsiteY1" fmla="*/ 694803 h 761268"/>
                <a:gd name="connsiteX2" fmla="*/ 1626358 w 2445223"/>
                <a:gd name="connsiteY2" fmla="*/ 694803 h 761268"/>
                <a:gd name="connsiteX3" fmla="*/ 2292823 w 2445223"/>
                <a:gd name="connsiteY3" fmla="*/ 296010 h 761268"/>
                <a:gd name="connsiteX4" fmla="*/ 2445223 w 2445223"/>
                <a:gd name="connsiteY4" fmla="*/ 0 h 761268"/>
                <a:gd name="connsiteX0" fmla="*/ 0 w 2292823"/>
                <a:gd name="connsiteY0" fmla="*/ 13244 h 465258"/>
                <a:gd name="connsiteX1" fmla="*/ 635758 w 2292823"/>
                <a:gd name="connsiteY1" fmla="*/ 398793 h 465258"/>
                <a:gd name="connsiteX2" fmla="*/ 1626358 w 2292823"/>
                <a:gd name="connsiteY2" fmla="*/ 398793 h 465258"/>
                <a:gd name="connsiteX3" fmla="*/ 2292823 w 2292823"/>
                <a:gd name="connsiteY3" fmla="*/ 0 h 465258"/>
                <a:gd name="connsiteX0" fmla="*/ 0 w 2369023"/>
                <a:gd name="connsiteY0" fmla="*/ 168279 h 646133"/>
                <a:gd name="connsiteX1" fmla="*/ 635758 w 2369023"/>
                <a:gd name="connsiteY1" fmla="*/ 553828 h 646133"/>
                <a:gd name="connsiteX2" fmla="*/ 1626358 w 2369023"/>
                <a:gd name="connsiteY2" fmla="*/ 553828 h 646133"/>
                <a:gd name="connsiteX3" fmla="*/ 2369023 w 2369023"/>
                <a:gd name="connsiteY3" fmla="*/ 0 h 646133"/>
                <a:gd name="connsiteX0" fmla="*/ 0 w 2369023"/>
                <a:gd name="connsiteY0" fmla="*/ 168279 h 646133"/>
                <a:gd name="connsiteX1" fmla="*/ 635758 w 2369023"/>
                <a:gd name="connsiteY1" fmla="*/ 553828 h 646133"/>
                <a:gd name="connsiteX2" fmla="*/ 1626358 w 2369023"/>
                <a:gd name="connsiteY2" fmla="*/ 553828 h 646133"/>
                <a:gd name="connsiteX3" fmla="*/ 2369023 w 2369023"/>
                <a:gd name="connsiteY3" fmla="*/ 0 h 646133"/>
                <a:gd name="connsiteX0" fmla="*/ 0 w 2438400"/>
                <a:gd name="connsiteY0" fmla="*/ 112781 h 646133"/>
                <a:gd name="connsiteX1" fmla="*/ 705135 w 2438400"/>
                <a:gd name="connsiteY1" fmla="*/ 553828 h 646133"/>
                <a:gd name="connsiteX2" fmla="*/ 1695735 w 2438400"/>
                <a:gd name="connsiteY2" fmla="*/ 553828 h 646133"/>
                <a:gd name="connsiteX3" fmla="*/ 2438400 w 2438400"/>
                <a:gd name="connsiteY3" fmla="*/ 0 h 646133"/>
                <a:gd name="connsiteX0" fmla="*/ 0 w 2375877"/>
                <a:gd name="connsiteY0" fmla="*/ 159071 h 646133"/>
                <a:gd name="connsiteX1" fmla="*/ 642612 w 2375877"/>
                <a:gd name="connsiteY1" fmla="*/ 553828 h 646133"/>
                <a:gd name="connsiteX2" fmla="*/ 1633212 w 2375877"/>
                <a:gd name="connsiteY2" fmla="*/ 553828 h 646133"/>
                <a:gd name="connsiteX3" fmla="*/ 2375877 w 2375877"/>
                <a:gd name="connsiteY3" fmla="*/ 0 h 646133"/>
                <a:gd name="connsiteX0" fmla="*/ 0 w 2375877"/>
                <a:gd name="connsiteY0" fmla="*/ 159071 h 605519"/>
                <a:gd name="connsiteX1" fmla="*/ 642612 w 2375877"/>
                <a:gd name="connsiteY1" fmla="*/ 553828 h 605519"/>
                <a:gd name="connsiteX2" fmla="*/ 1563077 w 2375877"/>
                <a:gd name="connsiteY2" fmla="*/ 469217 h 605519"/>
                <a:gd name="connsiteX3" fmla="*/ 2375877 w 2375877"/>
                <a:gd name="connsiteY3" fmla="*/ 0 h 605519"/>
                <a:gd name="connsiteX0" fmla="*/ 0 w 2063262"/>
                <a:gd name="connsiteY0" fmla="*/ 140975 h 587423"/>
                <a:gd name="connsiteX1" fmla="*/ 642612 w 2063262"/>
                <a:gd name="connsiteY1" fmla="*/ 535732 h 587423"/>
                <a:gd name="connsiteX2" fmla="*/ 1563077 w 2063262"/>
                <a:gd name="connsiteY2" fmla="*/ 451121 h 587423"/>
                <a:gd name="connsiteX3" fmla="*/ 2063262 w 2063262"/>
                <a:gd name="connsiteY3" fmla="*/ 0 h 587423"/>
                <a:gd name="connsiteX0" fmla="*/ 0 w 2063262"/>
                <a:gd name="connsiteY0" fmla="*/ 140975 h 587423"/>
                <a:gd name="connsiteX1" fmla="*/ 642612 w 2063262"/>
                <a:gd name="connsiteY1" fmla="*/ 535732 h 587423"/>
                <a:gd name="connsiteX2" fmla="*/ 1489356 w 2063262"/>
                <a:gd name="connsiteY2" fmla="*/ 451122 h 587423"/>
                <a:gd name="connsiteX3" fmla="*/ 2063262 w 2063262"/>
                <a:gd name="connsiteY3" fmla="*/ 0 h 587423"/>
                <a:gd name="connsiteX0" fmla="*/ 0 w 2063262"/>
                <a:gd name="connsiteY0" fmla="*/ 140975 h 587423"/>
                <a:gd name="connsiteX1" fmla="*/ 642612 w 2063262"/>
                <a:gd name="connsiteY1" fmla="*/ 535732 h 587423"/>
                <a:gd name="connsiteX2" fmla="*/ 1489356 w 2063262"/>
                <a:gd name="connsiteY2" fmla="*/ 451122 h 587423"/>
                <a:gd name="connsiteX3" fmla="*/ 2063262 w 2063262"/>
                <a:gd name="connsiteY3" fmla="*/ 0 h 58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3262" h="587423">
                  <a:moveTo>
                    <a:pt x="0" y="140975"/>
                  </a:moveTo>
                  <a:cubicBezTo>
                    <a:pt x="130223" y="242678"/>
                    <a:pt x="394386" y="484041"/>
                    <a:pt x="642612" y="535732"/>
                  </a:cubicBezTo>
                  <a:cubicBezTo>
                    <a:pt x="890838" y="587423"/>
                    <a:pt x="1252581" y="540411"/>
                    <a:pt x="1489356" y="451122"/>
                  </a:cubicBezTo>
                  <a:cubicBezTo>
                    <a:pt x="1762525" y="318489"/>
                    <a:pt x="1906313" y="258460"/>
                    <a:pt x="2063262" y="0"/>
                  </a:cubicBezTo>
                </a:path>
              </a:pathLst>
            </a:cu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4000" dirty="0"/>
            </a:p>
          </p:txBody>
        </p:sp>
        <p:cxnSp>
          <p:nvCxnSpPr>
            <p:cNvPr id="205" name="Straight Arrow Connector 27 1"/>
            <p:cNvCxnSpPr/>
            <p:nvPr/>
          </p:nvCxnSpPr>
          <p:spPr>
            <a:xfrm flipH="1" flipV="1">
              <a:off x="4702792" y="4278377"/>
              <a:ext cx="7960" cy="1371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/>
            <p:cNvSpPr txBox="1"/>
            <p:nvPr/>
          </p:nvSpPr>
          <p:spPr>
            <a:xfrm>
              <a:off x="6538363" y="3571226"/>
              <a:ext cx="1993789" cy="520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i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t+1 </a:t>
              </a:r>
              <a:r>
                <a:rPr lang="en-US" sz="3600" dirty="0">
                  <a:solidFill>
                    <a:srgbClr val="FF0000"/>
                  </a:solidFill>
                </a:rPr>
                <a:t>(</a:t>
              </a:r>
              <a:r>
                <a:rPr lang="en-US" sz="36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600" dirty="0">
                  <a:solidFill>
                    <a:srgbClr val="FF0000"/>
                  </a:solidFill>
                </a:rPr>
                <a:t>)</a:t>
              </a:r>
              <a:endParaRPr lang="en-CA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7" name="Group 206"/>
          <p:cNvGrpSpPr>
            <a:grpSpLocks noChangeAspect="1"/>
          </p:cNvGrpSpPr>
          <p:nvPr/>
        </p:nvGrpSpPr>
        <p:grpSpPr>
          <a:xfrm>
            <a:off x="23062902" y="14540331"/>
            <a:ext cx="6568884" cy="3215035"/>
            <a:chOff x="236683" y="1670909"/>
            <a:chExt cx="6785724" cy="4085950"/>
          </a:xfrm>
        </p:grpSpPr>
        <p:cxnSp>
          <p:nvCxnSpPr>
            <p:cNvPr id="208" name="Straight Arrow Connector 18 2"/>
            <p:cNvCxnSpPr/>
            <p:nvPr/>
          </p:nvCxnSpPr>
          <p:spPr>
            <a:xfrm flipV="1">
              <a:off x="3663046" y="1994263"/>
              <a:ext cx="3263" cy="707532"/>
            </a:xfrm>
            <a:prstGeom prst="straightConnector1">
              <a:avLst/>
            </a:prstGeom>
            <a:ln w="76200">
              <a:solidFill>
                <a:srgbClr val="0070C0"/>
              </a:solidFill>
              <a:prstDash val="solid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18 3"/>
            <p:cNvCxnSpPr/>
            <p:nvPr/>
          </p:nvCxnSpPr>
          <p:spPr>
            <a:xfrm flipH="1" flipV="1">
              <a:off x="1963198" y="1796918"/>
              <a:ext cx="1690424" cy="171218"/>
            </a:xfrm>
            <a:prstGeom prst="straightConnector1">
              <a:avLst/>
            </a:prstGeom>
            <a:ln w="76200">
              <a:solidFill>
                <a:srgbClr val="00B050"/>
              </a:solidFill>
              <a:prstDash val="solid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2978328" y="2052525"/>
              <a:ext cx="2286000" cy="2177658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927952" y="1702029"/>
              <a:ext cx="4177448" cy="431571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5192953" y="1670909"/>
              <a:ext cx="1430465" cy="68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4000" i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4000" dirty="0">
                  <a:solidFill>
                    <a:srgbClr val="FF0000"/>
                  </a:solidFill>
                </a:rPr>
                <a:t>(</a:t>
              </a:r>
              <a:r>
                <a:rPr lang="en-US" sz="4000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4000" i="1" baseline="30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4000" dirty="0">
                  <a:solidFill>
                    <a:srgbClr val="FF0000"/>
                  </a:solidFill>
                </a:rPr>
                <a:t>)</a:t>
              </a:r>
              <a:endParaRPr lang="en-CA" sz="4000" dirty="0">
                <a:solidFill>
                  <a:srgbClr val="FF0000"/>
                </a:solidFill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693984" y="4734774"/>
              <a:ext cx="787858" cy="1022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i="1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700" i="1" baseline="-25000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CA" sz="3700" dirty="0"/>
            </a:p>
          </p:txBody>
        </p:sp>
        <p:cxnSp>
          <p:nvCxnSpPr>
            <p:cNvPr id="214" name="Straight Arrow Connector 14 2"/>
            <p:cNvCxnSpPr/>
            <p:nvPr/>
          </p:nvCxnSpPr>
          <p:spPr>
            <a:xfrm flipH="1" flipV="1">
              <a:off x="1950719" y="1793966"/>
              <a:ext cx="12479" cy="292034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extBox 214"/>
            <p:cNvSpPr txBox="1"/>
            <p:nvPr/>
          </p:nvSpPr>
          <p:spPr>
            <a:xfrm>
              <a:off x="3250782" y="4734774"/>
              <a:ext cx="1362285" cy="1022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i="1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700" i="1" baseline="-25000" dirty="0">
                  <a:latin typeface="Times New Roman" pitchFamily="18" charset="0"/>
                  <a:cs typeface="Times New Roman" pitchFamily="18" charset="0"/>
                </a:rPr>
                <a:t>t+1</a:t>
              </a:r>
              <a:endParaRPr lang="en-CA" sz="3700" dirty="0"/>
            </a:p>
          </p:txBody>
        </p:sp>
        <p:cxnSp>
          <p:nvCxnSpPr>
            <p:cNvPr id="216" name="Straight Arrow Connector 24"/>
            <p:cNvCxnSpPr/>
            <p:nvPr/>
          </p:nvCxnSpPr>
          <p:spPr>
            <a:xfrm>
              <a:off x="927952" y="4714314"/>
              <a:ext cx="443183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7 2"/>
            <p:cNvCxnSpPr/>
            <p:nvPr/>
          </p:nvCxnSpPr>
          <p:spPr>
            <a:xfrm flipV="1">
              <a:off x="3663046" y="1968136"/>
              <a:ext cx="0" cy="274931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Box 217"/>
            <p:cNvSpPr txBox="1"/>
            <p:nvPr/>
          </p:nvSpPr>
          <p:spPr>
            <a:xfrm>
              <a:off x="5080182" y="3324842"/>
              <a:ext cx="1942225" cy="89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4000" i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sz="4000" dirty="0">
                  <a:solidFill>
                    <a:srgbClr val="FF0000"/>
                  </a:solidFill>
                </a:rPr>
                <a:t>(</a:t>
              </a:r>
              <a:r>
                <a:rPr lang="en-US" sz="4000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4000" i="1" baseline="30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4000" dirty="0">
                  <a:solidFill>
                    <a:srgbClr val="FF0000"/>
                  </a:solidFill>
                </a:rPr>
                <a:t>)</a:t>
              </a:r>
              <a:endParaRPr lang="en-CA" sz="4000" dirty="0">
                <a:solidFill>
                  <a:srgbClr val="FF0000"/>
                </a:solidFill>
              </a:endParaRPr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838200" y="1801430"/>
              <a:ext cx="3937496" cy="2748508"/>
            </a:xfrm>
            <a:custGeom>
              <a:avLst/>
              <a:gdLst>
                <a:gd name="connsiteX0" fmla="*/ 0 w 3620124"/>
                <a:gd name="connsiteY0" fmla="*/ 2208862 h 2748508"/>
                <a:gd name="connsiteX1" fmla="*/ 389744 w 3620124"/>
                <a:gd name="connsiteY1" fmla="*/ 912213 h 2748508"/>
                <a:gd name="connsiteX2" fmla="*/ 944380 w 3620124"/>
                <a:gd name="connsiteY2" fmla="*/ 102744 h 2748508"/>
                <a:gd name="connsiteX3" fmla="*/ 1551482 w 3620124"/>
                <a:gd name="connsiteY3" fmla="*/ 57773 h 2748508"/>
                <a:gd name="connsiteX4" fmla="*/ 2315980 w 3620124"/>
                <a:gd name="connsiteY4" fmla="*/ 529963 h 2748508"/>
                <a:gd name="connsiteX5" fmla="*/ 2990538 w 3620124"/>
                <a:gd name="connsiteY5" fmla="*/ 1309452 h 2748508"/>
                <a:gd name="connsiteX6" fmla="*/ 3620124 w 3620124"/>
                <a:gd name="connsiteY6" fmla="*/ 2748508 h 2748508"/>
                <a:gd name="connsiteX0" fmla="*/ 0 w 3230380"/>
                <a:gd name="connsiteY0" fmla="*/ 912213 h 2748508"/>
                <a:gd name="connsiteX1" fmla="*/ 554636 w 3230380"/>
                <a:gd name="connsiteY1" fmla="*/ 102744 h 2748508"/>
                <a:gd name="connsiteX2" fmla="*/ 1161738 w 3230380"/>
                <a:gd name="connsiteY2" fmla="*/ 57773 h 2748508"/>
                <a:gd name="connsiteX3" fmla="*/ 1926236 w 3230380"/>
                <a:gd name="connsiteY3" fmla="*/ 529963 h 2748508"/>
                <a:gd name="connsiteX4" fmla="*/ 2600794 w 3230380"/>
                <a:gd name="connsiteY4" fmla="*/ 1309452 h 2748508"/>
                <a:gd name="connsiteX5" fmla="*/ 3230380 w 3230380"/>
                <a:gd name="connsiteY5" fmla="*/ 2748508 h 274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380" h="2748508">
                  <a:moveTo>
                    <a:pt x="0" y="912213"/>
                  </a:moveTo>
                  <a:cubicBezTo>
                    <a:pt x="157397" y="561193"/>
                    <a:pt x="361013" y="245151"/>
                    <a:pt x="554636" y="102744"/>
                  </a:cubicBezTo>
                  <a:cubicBezTo>
                    <a:pt x="748259" y="-39663"/>
                    <a:pt x="933138" y="-13430"/>
                    <a:pt x="1161738" y="57773"/>
                  </a:cubicBezTo>
                  <a:cubicBezTo>
                    <a:pt x="1390338" y="128976"/>
                    <a:pt x="1686393" y="321350"/>
                    <a:pt x="1926236" y="529963"/>
                  </a:cubicBezTo>
                  <a:cubicBezTo>
                    <a:pt x="2166079" y="738576"/>
                    <a:pt x="2383437" y="939694"/>
                    <a:pt x="2600794" y="1309452"/>
                  </a:cubicBezTo>
                  <a:cubicBezTo>
                    <a:pt x="2818151" y="1679210"/>
                    <a:pt x="3024265" y="2213859"/>
                    <a:pt x="3230380" y="2748508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36683" y="2825058"/>
              <a:ext cx="731333" cy="455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i="1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3700" dirty="0"/>
                <a:t>(</a:t>
              </a:r>
              <a:r>
                <a:rPr lang="en-US" sz="3700" i="1" dirty="0" err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700" i="1" baseline="30000" dirty="0" err="1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3700" dirty="0"/>
                <a:t>)</a:t>
              </a:r>
              <a:endParaRPr lang="en-CA" sz="37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3770179" y="11833846"/>
            <a:ext cx="77264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/>
              <a:t>Normalized Cut is concave: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13935594" y="10868295"/>
            <a:ext cx="7763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Kernel bound for NC </a:t>
            </a:r>
            <a:r>
              <a:rPr lang="en-US" sz="4400" b="1" dirty="0"/>
              <a:t>(exact)</a:t>
            </a:r>
            <a:endParaRPr lang="en-US" sz="5400" b="1" dirty="0"/>
          </a:p>
        </p:txBody>
      </p:sp>
      <p:sp>
        <p:nvSpPr>
          <p:cNvPr id="8" name="Rectangle 7"/>
          <p:cNvSpPr/>
          <p:nvPr/>
        </p:nvSpPr>
        <p:spPr>
          <a:xfrm>
            <a:off x="646505" y="23069948"/>
            <a:ext cx="1276985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solidFill>
                  <a:prstClr val="black"/>
                </a:solidFill>
              </a:rPr>
              <a:t>Summary of contribution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new unary 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kernel</a:t>
            </a:r>
            <a:r>
              <a:rPr lang="en-US" sz="4800" dirty="0">
                <a:solidFill>
                  <a:prstClr val="black"/>
                </a:solidFill>
              </a:rPr>
              <a:t> and 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spectral</a:t>
            </a:r>
            <a:r>
              <a:rPr lang="en-US" sz="4800" dirty="0">
                <a:solidFill>
                  <a:prstClr val="black"/>
                </a:solidFill>
              </a:rPr>
              <a:t> bounds for NC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can combine NC with any MRF constraints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can combine MRF with balanced clustering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MRF with features of any dimension 	       (RGBD, RGBM, RGBXYM, deep,…)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854482" y="18614768"/>
            <a:ext cx="6086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b="1" dirty="0"/>
              <a:t>Step 1</a:t>
            </a:r>
            <a:r>
              <a:rPr lang="en-CA" sz="3200" dirty="0"/>
              <a:t>. low-rank (m) approximation</a:t>
            </a:r>
            <a:endParaRPr lang="en-US" sz="3200" dirty="0"/>
          </a:p>
        </p:txBody>
      </p:sp>
      <p:pic>
        <p:nvPicPr>
          <p:cNvPr id="123" name="Picture 1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643" y="18644417"/>
            <a:ext cx="1082402" cy="409171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689" y="19249629"/>
            <a:ext cx="2164682" cy="64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493" y="22861144"/>
            <a:ext cx="15408562" cy="1369829"/>
          </a:xfrm>
          <a:prstGeom prst="rect">
            <a:avLst/>
          </a:prstGeom>
        </p:spPr>
      </p:pic>
      <p:sp>
        <p:nvSpPr>
          <p:cNvPr id="144" name="TextBox 143"/>
          <p:cNvSpPr txBox="1"/>
          <p:nvPr/>
        </p:nvSpPr>
        <p:spPr>
          <a:xfrm>
            <a:off x="15160847" y="22019446"/>
            <a:ext cx="118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/>
              <a:t>NC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3935594" y="17799009"/>
            <a:ext cx="8777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Spectral bound for NC </a:t>
            </a:r>
            <a:r>
              <a:rPr lang="en-US" sz="4400" b="1" dirty="0"/>
              <a:t>(approx.)</a:t>
            </a:r>
            <a:endParaRPr lang="en-US" sz="5400" b="1" dirty="0"/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584" y="30815087"/>
            <a:ext cx="2265645" cy="15120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031" y="30815087"/>
            <a:ext cx="2265645" cy="15120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760" y="30815087"/>
            <a:ext cx="2265645" cy="1512000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15843462" y="33869181"/>
            <a:ext cx="2511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Spectral Clustering</a:t>
            </a:r>
          </a:p>
          <a:p>
            <a:pPr algn="ctr"/>
            <a:r>
              <a:rPr lang="en-CA" sz="2400" dirty="0"/>
              <a:t>(no Potts)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8418059" y="33869181"/>
            <a:ext cx="2086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Our Kernel Cut</a:t>
            </a:r>
          </a:p>
          <a:p>
            <a:pPr algn="ctr"/>
            <a:r>
              <a:rPr lang="en-CA" sz="2400" dirty="0"/>
              <a:t>(NC with Potts)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0761155" y="33869181"/>
            <a:ext cx="2231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Our Spectral Cut</a:t>
            </a:r>
          </a:p>
          <a:p>
            <a:pPr algn="ctr"/>
            <a:r>
              <a:rPr lang="en-CA" sz="2400" dirty="0"/>
              <a:t>(NC with Potts)</a:t>
            </a:r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760" y="32410659"/>
            <a:ext cx="2265645" cy="1512000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031" y="32410659"/>
            <a:ext cx="2265645" cy="1512000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584" y="32410659"/>
            <a:ext cx="2265645" cy="1512000"/>
          </a:xfrm>
          <a:prstGeom prst="rect">
            <a:avLst/>
          </a:prstGeom>
        </p:spPr>
      </p:pic>
      <p:graphicFrame>
        <p:nvGraphicFramePr>
          <p:cNvPr id="155" name="Table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370769"/>
              </p:ext>
            </p:extLst>
          </p:nvPr>
        </p:nvGraphicFramePr>
        <p:xfrm>
          <a:off x="23725142" y="31363104"/>
          <a:ext cx="5731284" cy="2426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4272">
                <a:tc>
                  <a:txBody>
                    <a:bodyPr/>
                    <a:lstStyle/>
                    <a:p>
                      <a:r>
                        <a:rPr lang="en-CA" sz="2200" dirty="0"/>
                        <a:t>BSDS500 measure</a:t>
                      </a:r>
                    </a:p>
                  </a:txBody>
                  <a:tcPr marL="83808" marR="83808" marT="41904" marB="41904"/>
                </a:tc>
                <a:tc>
                  <a:txBody>
                    <a:bodyPr/>
                    <a:lstStyle/>
                    <a:p>
                      <a:r>
                        <a:rPr lang="en-CA" sz="2200" dirty="0"/>
                        <a:t>Covering</a:t>
                      </a:r>
                    </a:p>
                  </a:txBody>
                  <a:tcPr marL="83808" marR="83808" marT="41904" marB="41904"/>
                </a:tc>
                <a:tc>
                  <a:txBody>
                    <a:bodyPr/>
                    <a:lstStyle/>
                    <a:p>
                      <a:r>
                        <a:rPr lang="en-CA" sz="2200" dirty="0"/>
                        <a:t>PRI</a:t>
                      </a:r>
                    </a:p>
                  </a:txBody>
                  <a:tcPr marL="83808" marR="83808" marT="41904" marB="41904"/>
                </a:tc>
                <a:tc>
                  <a:txBody>
                    <a:bodyPr/>
                    <a:lstStyle/>
                    <a:p>
                      <a:r>
                        <a:rPr lang="en-CA" sz="2200" dirty="0"/>
                        <a:t>VOI</a:t>
                      </a:r>
                    </a:p>
                  </a:txBody>
                  <a:tcPr marL="83808" marR="83808" marT="41904" marB="419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374">
                <a:tc>
                  <a:txBody>
                    <a:bodyPr/>
                    <a:lstStyle/>
                    <a:p>
                      <a:r>
                        <a:rPr lang="en-CA" sz="2200" dirty="0"/>
                        <a:t>Spectral Clustering</a:t>
                      </a:r>
                    </a:p>
                  </a:txBody>
                  <a:tcPr marL="83808" marR="83808" marT="41904" marB="41904"/>
                </a:tc>
                <a:tc>
                  <a:txBody>
                    <a:bodyPr/>
                    <a:lstStyle/>
                    <a:p>
                      <a:r>
                        <a:rPr lang="en-CA" sz="2200" dirty="0"/>
                        <a:t>0.34</a:t>
                      </a:r>
                    </a:p>
                  </a:txBody>
                  <a:tcPr marL="83808" marR="83808" marT="41904" marB="41904"/>
                </a:tc>
                <a:tc>
                  <a:txBody>
                    <a:bodyPr/>
                    <a:lstStyle/>
                    <a:p>
                      <a:r>
                        <a:rPr lang="en-CA" sz="2200" dirty="0"/>
                        <a:t>0.76</a:t>
                      </a:r>
                    </a:p>
                  </a:txBody>
                  <a:tcPr marL="83808" marR="83808" marT="41904" marB="41904"/>
                </a:tc>
                <a:tc>
                  <a:txBody>
                    <a:bodyPr/>
                    <a:lstStyle/>
                    <a:p>
                      <a:r>
                        <a:rPr lang="en-CA" sz="2200" dirty="0"/>
                        <a:t>2.76</a:t>
                      </a:r>
                    </a:p>
                  </a:txBody>
                  <a:tcPr marL="83808" marR="83808" marT="41904" marB="419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CA" sz="2200" dirty="0"/>
                        <a:t>Our Kernel Cut</a:t>
                      </a:r>
                    </a:p>
                  </a:txBody>
                  <a:tcPr marL="83808" marR="83808" marT="41904" marB="41904"/>
                </a:tc>
                <a:tc>
                  <a:txBody>
                    <a:bodyPr/>
                    <a:lstStyle/>
                    <a:p>
                      <a:r>
                        <a:rPr lang="en-CA" sz="2200" dirty="0"/>
                        <a:t>0.41</a:t>
                      </a:r>
                    </a:p>
                  </a:txBody>
                  <a:tcPr marL="83808" marR="83808" marT="41904" marB="41904"/>
                </a:tc>
                <a:tc>
                  <a:txBody>
                    <a:bodyPr/>
                    <a:lstStyle/>
                    <a:p>
                      <a:r>
                        <a:rPr lang="en-CA" sz="2200" b="1" dirty="0">
                          <a:solidFill>
                            <a:srgbClr val="00B050"/>
                          </a:solidFill>
                        </a:rPr>
                        <a:t>0.78</a:t>
                      </a:r>
                    </a:p>
                  </a:txBody>
                  <a:tcPr marL="83808" marR="83808" marT="41904" marB="41904"/>
                </a:tc>
                <a:tc>
                  <a:txBody>
                    <a:bodyPr/>
                    <a:lstStyle/>
                    <a:p>
                      <a:r>
                        <a:rPr lang="en-CA" sz="2200" dirty="0"/>
                        <a:t>2.44</a:t>
                      </a:r>
                    </a:p>
                  </a:txBody>
                  <a:tcPr marL="83808" marR="83808" marT="41904" marB="419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251">
                <a:tc>
                  <a:txBody>
                    <a:bodyPr/>
                    <a:lstStyle/>
                    <a:p>
                      <a:r>
                        <a:rPr lang="en-CA" sz="2200" dirty="0"/>
                        <a:t>Our Spectral Cut</a:t>
                      </a:r>
                    </a:p>
                  </a:txBody>
                  <a:tcPr marL="83808" marR="83808" marT="41904" marB="41904"/>
                </a:tc>
                <a:tc>
                  <a:txBody>
                    <a:bodyPr/>
                    <a:lstStyle/>
                    <a:p>
                      <a:r>
                        <a:rPr lang="en-CA" sz="2200" b="1" dirty="0">
                          <a:solidFill>
                            <a:srgbClr val="00B050"/>
                          </a:solidFill>
                        </a:rPr>
                        <a:t>0.42</a:t>
                      </a:r>
                    </a:p>
                  </a:txBody>
                  <a:tcPr marL="83808" marR="83808" marT="41904" marB="41904"/>
                </a:tc>
                <a:tc>
                  <a:txBody>
                    <a:bodyPr/>
                    <a:lstStyle/>
                    <a:p>
                      <a:r>
                        <a:rPr lang="en-CA" sz="2200" b="1" dirty="0">
                          <a:solidFill>
                            <a:srgbClr val="00B050"/>
                          </a:solidFill>
                        </a:rPr>
                        <a:t>0.78</a:t>
                      </a:r>
                    </a:p>
                  </a:txBody>
                  <a:tcPr marL="83808" marR="83808" marT="41904" marB="41904"/>
                </a:tc>
                <a:tc>
                  <a:txBody>
                    <a:bodyPr/>
                    <a:lstStyle/>
                    <a:p>
                      <a:r>
                        <a:rPr lang="en-CA" sz="2200" b="1" dirty="0">
                          <a:solidFill>
                            <a:srgbClr val="00B050"/>
                          </a:solidFill>
                        </a:rPr>
                        <a:t>2.34</a:t>
                      </a:r>
                    </a:p>
                  </a:txBody>
                  <a:tcPr marL="83808" marR="83808" marT="41904" marB="419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6" name="Rectangle 155"/>
          <p:cNvSpPr/>
          <p:nvPr/>
        </p:nvSpPr>
        <p:spPr>
          <a:xfrm>
            <a:off x="18485285" y="30004977"/>
            <a:ext cx="78604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400" b="1" dirty="0"/>
              <a:t>Potts model </a:t>
            </a:r>
            <a:r>
              <a:rPr lang="en-CA" sz="3600" dirty="0"/>
              <a:t>improves edge alignment</a:t>
            </a:r>
          </a:p>
        </p:txBody>
      </p:sp>
      <p:pic>
        <p:nvPicPr>
          <p:cNvPr id="182" name="Picture 18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044" y="38905375"/>
            <a:ext cx="2103813" cy="1404000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045" y="37349954"/>
            <a:ext cx="2103813" cy="1404000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045" y="35841668"/>
            <a:ext cx="2103813" cy="1404000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317" y="38905375"/>
            <a:ext cx="2103813" cy="1404000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316" y="37349954"/>
            <a:ext cx="2103813" cy="1404000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316" y="35841668"/>
            <a:ext cx="2103813" cy="1404000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165" y="38905375"/>
            <a:ext cx="2103813" cy="1404000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165" y="37349954"/>
            <a:ext cx="2157757" cy="1440000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165" y="35841668"/>
            <a:ext cx="2103813" cy="1404000"/>
          </a:xfrm>
          <a:prstGeom prst="rect">
            <a:avLst/>
          </a:prstGeom>
        </p:spPr>
      </p:pic>
      <p:cxnSp>
        <p:nvCxnSpPr>
          <p:cNvPr id="224" name="Straight Arrow Connector 223"/>
          <p:cNvCxnSpPr/>
          <p:nvPr/>
        </p:nvCxnSpPr>
        <p:spPr>
          <a:xfrm>
            <a:off x="15669573" y="40712149"/>
            <a:ext cx="671449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16261564" y="41064580"/>
            <a:ext cx="5262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Our Kernel Cut with increasing </a:t>
            </a:r>
            <a:r>
              <a:rPr lang="en-CA" sz="2400" b="1" dirty="0"/>
              <a:t>label cost</a:t>
            </a:r>
          </a:p>
        </p:txBody>
      </p:sp>
      <p:cxnSp>
        <p:nvCxnSpPr>
          <p:cNvPr id="226" name="Straight Connector 225"/>
          <p:cNvCxnSpPr/>
          <p:nvPr/>
        </p:nvCxnSpPr>
        <p:spPr>
          <a:xfrm>
            <a:off x="22689138" y="35070372"/>
            <a:ext cx="22540" cy="689609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7" name="Picture 226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3084904" y="39251808"/>
            <a:ext cx="2999017" cy="2269738"/>
          </a:xfrm>
          <a:prstGeom prst="rect">
            <a:avLst/>
          </a:prstGeom>
        </p:spPr>
      </p:pic>
      <p:sp>
        <p:nvSpPr>
          <p:cNvPr id="228" name="TextBox 227"/>
          <p:cNvSpPr txBox="1"/>
          <p:nvPr/>
        </p:nvSpPr>
        <p:spPr>
          <a:xfrm>
            <a:off x="26063170" y="39727121"/>
            <a:ext cx="3582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Image clustering with </a:t>
            </a:r>
          </a:p>
          <a:p>
            <a:r>
              <a:rPr lang="en-CA" sz="2800" dirty="0"/>
              <a:t>tags consistency prior</a:t>
            </a:r>
          </a:p>
        </p:txBody>
      </p:sp>
      <p:pic>
        <p:nvPicPr>
          <p:cNvPr id="230" name="Picture 229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956" y="36301948"/>
            <a:ext cx="977593" cy="977593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019" y="36376260"/>
            <a:ext cx="977593" cy="977593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274" y="36797113"/>
            <a:ext cx="977593" cy="977593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142" y="36939706"/>
            <a:ext cx="977593" cy="977593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703" y="36433005"/>
            <a:ext cx="977593" cy="977593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524" y="36988764"/>
            <a:ext cx="977593" cy="977593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761" y="37222552"/>
            <a:ext cx="977593" cy="977593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781" y="36282471"/>
            <a:ext cx="977593" cy="977593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181" y="37694713"/>
            <a:ext cx="977593" cy="97759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280" y="37361922"/>
            <a:ext cx="977593" cy="977593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459" y="36970749"/>
            <a:ext cx="977593" cy="97759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241" name="Picture 240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260" y="37152954"/>
            <a:ext cx="977593" cy="977593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014" y="37772637"/>
            <a:ext cx="977593" cy="97759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243" name="TextBox 242"/>
          <p:cNvSpPr txBox="1"/>
          <p:nvPr/>
        </p:nvSpPr>
        <p:spPr>
          <a:xfrm>
            <a:off x="23080503" y="35655668"/>
            <a:ext cx="6562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using image tags (e.g. </a:t>
            </a:r>
            <a:r>
              <a:rPr lang="en-CA" sz="2400" b="1" dirty="0">
                <a:solidFill>
                  <a:srgbClr val="FF0000"/>
                </a:solidFill>
              </a:rPr>
              <a:t>beach</a:t>
            </a:r>
            <a:r>
              <a:rPr lang="en-CA" sz="2400" dirty="0"/>
              <a:t>, </a:t>
            </a:r>
            <a:r>
              <a:rPr lang="en-CA" sz="2400" b="1" dirty="0">
                <a:solidFill>
                  <a:srgbClr val="0000FF"/>
                </a:solidFill>
              </a:rPr>
              <a:t>car</a:t>
            </a:r>
            <a:r>
              <a:rPr lang="en-CA" sz="2400" dirty="0"/>
              <a:t>) to help clustering</a:t>
            </a:r>
          </a:p>
        </p:txBody>
      </p:sp>
      <p:cxnSp>
        <p:nvCxnSpPr>
          <p:cNvPr id="244" name="Straight Connector 243"/>
          <p:cNvCxnSpPr/>
          <p:nvPr/>
        </p:nvCxnSpPr>
        <p:spPr>
          <a:xfrm flipH="1">
            <a:off x="24575704" y="36435297"/>
            <a:ext cx="976387" cy="219634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27223195" y="36435297"/>
            <a:ext cx="766392" cy="237669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2298402" y="29996469"/>
            <a:ext cx="11397645" cy="4487221"/>
            <a:chOff x="2081342" y="28939934"/>
            <a:chExt cx="8010176" cy="3153582"/>
          </a:xfrm>
        </p:grpSpPr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342" y="29735702"/>
              <a:ext cx="1512000" cy="1134001"/>
            </a:xfrm>
            <a:prstGeom prst="rect">
              <a:avLst/>
            </a:prstGeom>
          </p:spPr>
        </p:pic>
        <p:pic>
          <p:nvPicPr>
            <p:cNvPr id="262" name="Picture 261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342" y="30959515"/>
              <a:ext cx="1512000" cy="1134001"/>
            </a:xfrm>
            <a:prstGeom prst="rect">
              <a:avLst/>
            </a:prstGeom>
          </p:spPr>
        </p:pic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142" y="29735702"/>
              <a:ext cx="1512000" cy="1134001"/>
            </a:xfrm>
            <a:prstGeom prst="rect">
              <a:avLst/>
            </a:prstGeom>
          </p:spPr>
        </p:pic>
        <p:pic>
          <p:nvPicPr>
            <p:cNvPr id="265" name="Picture 264"/>
            <p:cNvPicPr>
              <a:picLocks noChangeAspect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142" y="30959515"/>
              <a:ext cx="1512000" cy="1134001"/>
            </a:xfrm>
            <a:prstGeom prst="rect">
              <a:avLst/>
            </a:prstGeom>
          </p:spPr>
        </p:pic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353" y="29735702"/>
              <a:ext cx="1512000" cy="1134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68" name="Picture 267"/>
            <p:cNvPicPr>
              <a:picLocks noChangeAspect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353" y="30959515"/>
              <a:ext cx="1512000" cy="1134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70" name="Picture 269"/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5279" y="29735702"/>
              <a:ext cx="1512000" cy="11340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71" name="Picture 270"/>
            <p:cNvPicPr>
              <a:picLocks noChangeAspect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5279" y="30959512"/>
              <a:ext cx="1512000" cy="11340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3" name="Rectangle 272"/>
            <p:cNvSpPr/>
            <p:nvPr/>
          </p:nvSpPr>
          <p:spPr>
            <a:xfrm>
              <a:off x="2280976" y="30102697"/>
              <a:ext cx="1253765" cy="7131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2307083" y="31270712"/>
              <a:ext cx="1106648" cy="670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6583935" y="28939934"/>
              <a:ext cx="3507583" cy="410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/>
                <a:t>poor scalability to high-dim</a:t>
              </a: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5750348" y="29725621"/>
              <a:ext cx="976293" cy="367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/>
                <a:t>GrabCut</a:t>
              </a:r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7491023" y="29725970"/>
              <a:ext cx="1193227" cy="367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solidFill>
                    <a:srgbClr val="FF0000"/>
                  </a:solidFill>
                </a:rPr>
                <a:t>Kernel Cut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864" y="6893829"/>
            <a:ext cx="14992160" cy="831736"/>
          </a:xfrm>
          <a:prstGeom prst="rect">
            <a:avLst/>
          </a:prstGeom>
        </p:spPr>
      </p:pic>
      <p:sp>
        <p:nvSpPr>
          <p:cNvPr id="246" name="TextBox 245"/>
          <p:cNvSpPr txBox="1"/>
          <p:nvPr/>
        </p:nvSpPr>
        <p:spPr>
          <a:xfrm>
            <a:off x="14415374" y="5382124"/>
            <a:ext cx="147497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/>
              <a:t>General optimization approach: </a:t>
            </a:r>
            <a:r>
              <a:rPr lang="en-CA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 optimization</a:t>
            </a:r>
            <a:endParaRPr lang="en-CA" sz="5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5400" dirty="0"/>
          </a:p>
        </p:txBody>
      </p:sp>
      <p:sp>
        <p:nvSpPr>
          <p:cNvPr id="277" name="Rectangle 276"/>
          <p:cNvSpPr/>
          <p:nvPr/>
        </p:nvSpPr>
        <p:spPr>
          <a:xfrm>
            <a:off x="18058839" y="6341861"/>
            <a:ext cx="4508522" cy="18110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4356787" y="8929734"/>
            <a:ext cx="715932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/>
              <a:t>to optimize bound </a:t>
            </a:r>
            <a:r>
              <a:rPr lang="en-C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sz="4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 </a:t>
            </a:r>
            <a:r>
              <a:rPr lang="en-CA" sz="4000" dirty="0"/>
              <a:t>we use move-making graph cuts </a:t>
            </a:r>
          </a:p>
          <a:p>
            <a:pPr algn="ctr"/>
            <a:r>
              <a:rPr lang="en-CA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[Boykov, </a:t>
            </a:r>
            <a:r>
              <a:rPr lang="en-CA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Veksler</a:t>
            </a:r>
            <a:r>
              <a:rPr lang="en-CA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Zabih</a:t>
            </a:r>
            <a:r>
              <a:rPr lang="en-CA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2001]</a:t>
            </a:r>
            <a:endParaRPr lang="en-C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2" name="Straight Connector 281"/>
          <p:cNvCxnSpPr/>
          <p:nvPr/>
        </p:nvCxnSpPr>
        <p:spPr>
          <a:xfrm>
            <a:off x="14032998" y="10877326"/>
            <a:ext cx="15307760" cy="52637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4" name="Picture 28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231" y="11568448"/>
            <a:ext cx="7803131" cy="933090"/>
          </a:xfrm>
          <a:prstGeom prst="rect">
            <a:avLst/>
          </a:prstGeom>
        </p:spPr>
      </p:pic>
      <p:grpSp>
        <p:nvGrpSpPr>
          <p:cNvPr id="285" name="Group 284"/>
          <p:cNvGrpSpPr/>
          <p:nvPr/>
        </p:nvGrpSpPr>
        <p:grpSpPr>
          <a:xfrm>
            <a:off x="25679164" y="10955914"/>
            <a:ext cx="3849373" cy="1685876"/>
            <a:chOff x="5492837" y="1674126"/>
            <a:chExt cx="3165906" cy="1386546"/>
          </a:xfrm>
        </p:grpSpPr>
        <p:sp>
          <p:nvSpPr>
            <p:cNvPr id="286" name="Oval 285"/>
            <p:cNvSpPr/>
            <p:nvPr/>
          </p:nvSpPr>
          <p:spPr>
            <a:xfrm>
              <a:off x="6877724" y="1910513"/>
              <a:ext cx="1781019" cy="115015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87" name="Picture 286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837" y="1674126"/>
              <a:ext cx="977754" cy="470674"/>
            </a:xfrm>
            <a:prstGeom prst="rect">
              <a:avLst/>
            </a:prstGeom>
          </p:spPr>
        </p:pic>
        <p:cxnSp>
          <p:nvCxnSpPr>
            <p:cNvPr id="288" name="Straight Arrow Connector 287"/>
            <p:cNvCxnSpPr/>
            <p:nvPr/>
          </p:nvCxnSpPr>
          <p:spPr>
            <a:xfrm>
              <a:off x="6551225" y="1974563"/>
              <a:ext cx="435271" cy="132743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9" name="Picture 28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750" y="16190255"/>
            <a:ext cx="5497560" cy="509448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3839160" y="14473214"/>
            <a:ext cx="75976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prstClr val="black"/>
                </a:solidFill>
              </a:rPr>
              <a:t>1</a:t>
            </a:r>
            <a:r>
              <a:rPr lang="en-US" sz="4800" baseline="30000" dirty="0">
                <a:solidFill>
                  <a:prstClr val="black"/>
                </a:solidFill>
              </a:rPr>
              <a:t>st</a:t>
            </a:r>
            <a:r>
              <a:rPr lang="en-US" sz="4800" dirty="0">
                <a:solidFill>
                  <a:prstClr val="black"/>
                </a:solidFill>
              </a:rPr>
              <a:t> order Taylor expansion </a:t>
            </a:r>
          </a:p>
          <a:p>
            <a:pPr lvl="0"/>
            <a:r>
              <a:rPr lang="en-US" sz="4800" dirty="0">
                <a:solidFill>
                  <a:prstClr val="black"/>
                </a:solidFill>
              </a:rPr>
              <a:t>is an upper bound for NC: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14295742" y="12886226"/>
            <a:ext cx="1504501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4000" b="1" dirty="0"/>
              <a:t>Lemma (concavity) </a:t>
            </a:r>
            <a:r>
              <a:rPr lang="en-CA" sz="4000" i="1" dirty="0"/>
              <a:t>Function</a:t>
            </a:r>
            <a:r>
              <a:rPr lang="en-CA" sz="4000" dirty="0"/>
              <a:t> </a:t>
            </a:r>
            <a:r>
              <a:rPr lang="en-C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C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A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4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CA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C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C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i="1" dirty="0"/>
              <a:t>is concave over region </a:t>
            </a:r>
            <a:r>
              <a:rPr lang="en-CA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40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C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CA" sz="4000" i="1" dirty="0"/>
              <a:t>given </a:t>
            </a:r>
            <a:r>
              <a:rPr lang="en-CA" sz="4000" i="1" dirty="0" err="1"/>
              <a:t>p.s.d</a:t>
            </a:r>
            <a:r>
              <a:rPr lang="en-CA" sz="4000" i="1" dirty="0"/>
              <a:t>. affinity matrix </a:t>
            </a:r>
            <a:r>
              <a:rPr lang="en-C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:= [</a:t>
            </a:r>
            <a:r>
              <a:rPr lang="en-CA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sz="4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CA" sz="4000" i="1" dirty="0"/>
              <a:t>.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13844673" y="16906359"/>
            <a:ext cx="10388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/>
              <a:t>(equivalently kernel k-means </a:t>
            </a:r>
            <a:r>
              <a:rPr lang="en-CA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[Dhillon t al., 2004]</a:t>
            </a:r>
            <a:r>
              <a:rPr lang="en-CA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66" name="Picture 6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179" y="20648012"/>
            <a:ext cx="2385504" cy="49776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6035810" y="22301293"/>
            <a:ext cx="3284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unary spectral bound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22146971" y="22226309"/>
            <a:ext cx="1659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b="1" dirty="0"/>
              <a:t>K-means</a:t>
            </a:r>
          </a:p>
        </p:txBody>
      </p:sp>
      <p:pic>
        <p:nvPicPr>
          <p:cNvPr id="304" name="Picture 303"/>
          <p:cNvPicPr>
            <a:picLocks/>
          </p:cNvPicPr>
          <p:nvPr/>
        </p:nvPicPr>
        <p:blipFill>
          <a:blip r:embed="rId67"/>
          <a:stretch>
            <a:fillRect/>
          </a:stretch>
        </p:blipFill>
        <p:spPr>
          <a:xfrm>
            <a:off x="21122579" y="25971950"/>
            <a:ext cx="3182112" cy="2121408"/>
          </a:xfrm>
          <a:prstGeom prst="rect">
            <a:avLst/>
          </a:prstGeom>
        </p:spPr>
      </p:pic>
      <p:cxnSp>
        <p:nvCxnSpPr>
          <p:cNvPr id="306" name="Straight Connector 305"/>
          <p:cNvCxnSpPr/>
          <p:nvPr/>
        </p:nvCxnSpPr>
        <p:spPr>
          <a:xfrm>
            <a:off x="27671693" y="26331390"/>
            <a:ext cx="3510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27671693" y="26756665"/>
            <a:ext cx="351095" cy="0"/>
          </a:xfrm>
          <a:prstGeom prst="line">
            <a:avLst/>
          </a:prstGeom>
          <a:ln w="19050">
            <a:solidFill>
              <a:srgbClr val="6BF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TextBox 307"/>
          <p:cNvSpPr txBox="1"/>
          <p:nvPr/>
        </p:nvSpPr>
        <p:spPr>
          <a:xfrm>
            <a:off x="28050970" y="26069780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K-means</a:t>
            </a:r>
          </a:p>
        </p:txBody>
      </p:sp>
      <p:sp>
        <p:nvSpPr>
          <p:cNvPr id="309" name="TextBox 308"/>
          <p:cNvSpPr txBox="1"/>
          <p:nvPr/>
        </p:nvSpPr>
        <p:spPr>
          <a:xfrm>
            <a:off x="28050970" y="26495055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NC</a:t>
            </a:r>
          </a:p>
        </p:txBody>
      </p:sp>
      <p:sp>
        <p:nvSpPr>
          <p:cNvPr id="310" name="TextBox 309"/>
          <p:cNvSpPr txBox="1"/>
          <p:nvPr/>
        </p:nvSpPr>
        <p:spPr>
          <a:xfrm>
            <a:off x="21622645" y="26112309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sz="2800" dirty="0"/>
              <a:t> = 3</a:t>
            </a:r>
          </a:p>
        </p:txBody>
      </p:sp>
      <p:sp>
        <p:nvSpPr>
          <p:cNvPr id="313" name="TextBox 312"/>
          <p:cNvSpPr txBox="1"/>
          <p:nvPr/>
        </p:nvSpPr>
        <p:spPr>
          <a:xfrm>
            <a:off x="13752297" y="24127608"/>
            <a:ext cx="12449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sz="4000" dirty="0"/>
              <a:t> We show </a:t>
            </a:r>
            <a:r>
              <a:rPr lang="en-CA" sz="4000" b="1" dirty="0"/>
              <a:t>NC</a:t>
            </a:r>
            <a:r>
              <a:rPr lang="en-CA" sz="4000" dirty="0"/>
              <a:t> </a:t>
            </a:r>
            <a:r>
              <a:rPr lang="en-CA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≈</a:t>
            </a:r>
            <a:r>
              <a:rPr lang="en-CA" sz="4000" dirty="0"/>
              <a:t> </a:t>
            </a:r>
            <a:r>
              <a:rPr lang="en-CA" sz="4000" b="1" dirty="0"/>
              <a:t>K-means </a:t>
            </a:r>
            <a:r>
              <a:rPr lang="en-CA" sz="4000" dirty="0"/>
              <a:t>via low-rank (</a:t>
            </a:r>
            <a:r>
              <a:rPr lang="en-C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sz="4000" dirty="0"/>
              <a:t>) approximation</a:t>
            </a:r>
            <a:endParaRPr lang="en-CA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13770179" y="24755041"/>
            <a:ext cx="16030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sz="4000" b="1" dirty="0"/>
              <a:t> </a:t>
            </a:r>
            <a:r>
              <a:rPr lang="en-CA" sz="4000" dirty="0"/>
              <a:t>In contrast,</a:t>
            </a:r>
            <a:r>
              <a:rPr lang="en-CA" sz="4000" b="1" dirty="0"/>
              <a:t> K-means</a:t>
            </a:r>
            <a:r>
              <a:rPr lang="en-CA" sz="4000" dirty="0"/>
              <a:t> is a discretization heuristic in NC spectral relaxation</a:t>
            </a:r>
          </a:p>
        </p:txBody>
      </p:sp>
      <p:grpSp>
        <p:nvGrpSpPr>
          <p:cNvPr id="318" name="Group 317"/>
          <p:cNvGrpSpPr/>
          <p:nvPr/>
        </p:nvGrpSpPr>
        <p:grpSpPr>
          <a:xfrm>
            <a:off x="1810660" y="35580708"/>
            <a:ext cx="10817476" cy="5707407"/>
            <a:chOff x="22728108" y="24407582"/>
            <a:chExt cx="19778977" cy="10913043"/>
          </a:xfrm>
        </p:grpSpPr>
        <p:pic>
          <p:nvPicPr>
            <p:cNvPr id="319" name="Picture 318"/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8108" y="24407582"/>
              <a:ext cx="4572001" cy="257175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20" name="Picture 319"/>
            <p:cNvPicPr>
              <a:picLocks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8108" y="27221565"/>
              <a:ext cx="4572001" cy="257175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21" name="Picture 320"/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8108" y="29992345"/>
              <a:ext cx="4572001" cy="257175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22" name="Picture 321"/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8108" y="32748875"/>
              <a:ext cx="4572001" cy="257175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23" name="Picture 322"/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7234" y="24407582"/>
              <a:ext cx="4572000" cy="257175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24" name="Picture 323"/>
            <p:cNvPicPr>
              <a:picLocks noChangeAspect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7234" y="27221565"/>
              <a:ext cx="4572000" cy="257175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25" name="Picture 324"/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7234" y="29992344"/>
              <a:ext cx="4572000" cy="257175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26" name="Picture 325"/>
            <p:cNvPicPr>
              <a:picLocks noChangeAspect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7234" y="32748874"/>
              <a:ext cx="4572000" cy="257175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27" name="Picture 326"/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0117" y="24407582"/>
              <a:ext cx="4572000" cy="2571750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28" name="Picture 327"/>
            <p:cNvPicPr>
              <a:picLocks noChangeAspect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0117" y="27221565"/>
              <a:ext cx="4572000" cy="2571750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29" name="Picture 328"/>
            <p:cNvPicPr>
              <a:picLocks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0117" y="29992345"/>
              <a:ext cx="4572000" cy="2571750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30" name="Picture 329"/>
            <p:cNvPicPr>
              <a:picLocks noChangeAspect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0117" y="32748875"/>
              <a:ext cx="4572000" cy="2571750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31" name="Picture 330"/>
            <p:cNvPicPr>
              <a:picLocks noChangeAspect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5085" y="24407582"/>
              <a:ext cx="4572000" cy="2571750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32" name="Picture 331"/>
            <p:cNvPicPr>
              <a:picLocks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5085" y="27221565"/>
              <a:ext cx="4572000" cy="2571750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33" name="Picture 332"/>
            <p:cNvPicPr>
              <a:picLocks noChangeAspect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5085" y="29992345"/>
              <a:ext cx="4572000" cy="2571750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34" name="Picture 333"/>
            <p:cNvPicPr>
              <a:picLocks noChangeAspect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5085" y="32748875"/>
              <a:ext cx="4572000" cy="2571750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335" name="TextBox 334"/>
          <p:cNvSpPr txBox="1"/>
          <p:nvPr/>
        </p:nvSpPr>
        <p:spPr>
          <a:xfrm>
            <a:off x="1391070" y="34833941"/>
            <a:ext cx="12544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/>
              <a:t>High dimension feature : RGBXYM (location XY, motion M)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1747855" y="41443242"/>
            <a:ext cx="2501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(a)Video frames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4467930" y="41443242"/>
            <a:ext cx="2337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(b)Optical flow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6951075" y="41443242"/>
            <a:ext cx="325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(c)Kernel Cut(RGBXY)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9984449" y="41443242"/>
            <a:ext cx="3604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(d)Kernel Cut(RGBXY</a:t>
            </a:r>
            <a:r>
              <a:rPr lang="en-CA" sz="2800" b="1" dirty="0">
                <a:solidFill>
                  <a:srgbClr val="FF0000"/>
                </a:solidFill>
              </a:rPr>
              <a:t>M</a:t>
            </a:r>
            <a:r>
              <a:rPr lang="en-CA" sz="2800" dirty="0"/>
              <a:t>)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247150" y="30125093"/>
            <a:ext cx="5439823" cy="843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80" dirty="0"/>
              <a:t>RGBD segmentation</a:t>
            </a:r>
            <a:endParaRPr lang="en-US" sz="4880" b="1" dirty="0"/>
          </a:p>
        </p:txBody>
      </p:sp>
      <p:cxnSp>
        <p:nvCxnSpPr>
          <p:cNvPr id="341" name="Straight Connector 340"/>
          <p:cNvCxnSpPr/>
          <p:nvPr/>
        </p:nvCxnSpPr>
        <p:spPr>
          <a:xfrm>
            <a:off x="15429004" y="34821221"/>
            <a:ext cx="13736113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7956889" y="34948437"/>
            <a:ext cx="25047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Label cost</a:t>
            </a:r>
            <a:endParaRPr lang="en-CA" sz="4400" b="1" dirty="0"/>
          </a:p>
        </p:txBody>
      </p:sp>
      <p:sp>
        <p:nvSpPr>
          <p:cNvPr id="71" name="Rectangle 70"/>
          <p:cNvSpPr/>
          <p:nvPr/>
        </p:nvSpPr>
        <p:spPr>
          <a:xfrm>
            <a:off x="24249925" y="34932720"/>
            <a:ext cx="3785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R</a:t>
            </a:r>
            <a:r>
              <a:rPr lang="en-CA" sz="4400" b="1" dirty="0" err="1"/>
              <a:t>obust</a:t>
            </a:r>
            <a:r>
              <a:rPr lang="en-CA" sz="4400" b="1" dirty="0"/>
              <a:t> </a:t>
            </a:r>
            <a:r>
              <a:rPr lang="en-CA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4400" b="1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4400" b="1" baseline="30000" dirty="0"/>
              <a:t> </a:t>
            </a:r>
            <a:r>
              <a:rPr lang="en-CA" sz="4400" b="1" dirty="0"/>
              <a:t>Potts</a:t>
            </a:r>
            <a:endParaRPr lang="en-US" sz="4400" b="1" dirty="0"/>
          </a:p>
        </p:txBody>
      </p:sp>
      <p:cxnSp>
        <p:nvCxnSpPr>
          <p:cNvPr id="76" name="Curved Connector 75"/>
          <p:cNvCxnSpPr/>
          <p:nvPr/>
        </p:nvCxnSpPr>
        <p:spPr>
          <a:xfrm flipV="1">
            <a:off x="7626823" y="30353650"/>
            <a:ext cx="1004672" cy="646331"/>
          </a:xfrm>
          <a:prstGeom prst="curvedConnector3">
            <a:avLst>
              <a:gd name="adj1" fmla="val 700"/>
            </a:avLst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297112" y="4073648"/>
            <a:ext cx="70687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600" b="1" dirty="0">
                <a:solidFill>
                  <a:prstClr val="black"/>
                </a:solidFill>
              </a:rPr>
              <a:t>Energy Formulation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136764" y="9492285"/>
            <a:ext cx="49370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solidFill>
                  <a:prstClr val="black"/>
                </a:solidFill>
              </a:rPr>
              <a:t>Why </a:t>
            </a:r>
            <a:r>
              <a:rPr lang="en-US" sz="5400" b="1" dirty="0">
                <a:solidFill>
                  <a:srgbClr val="3336FD"/>
                </a:solidFill>
              </a:rPr>
              <a:t>MRF</a:t>
            </a:r>
            <a:r>
              <a:rPr lang="en-US" sz="5400" b="1" dirty="0">
                <a:solidFill>
                  <a:prstClr val="black"/>
                </a:solidFill>
              </a:rPr>
              <a:t> for </a:t>
            </a:r>
            <a:r>
              <a:rPr lang="en-US" sz="5400" b="1" dirty="0">
                <a:solidFill>
                  <a:srgbClr val="FF0000"/>
                </a:solidFill>
              </a:rPr>
              <a:t>NC</a:t>
            </a:r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9" y="6445392"/>
            <a:ext cx="11734192" cy="1634682"/>
          </a:xfrm>
          <a:prstGeom prst="rect">
            <a:avLst/>
          </a:prstGeom>
        </p:spPr>
      </p:pic>
      <p:sp>
        <p:nvSpPr>
          <p:cNvPr id="103" name="Title 1 2"/>
          <p:cNvSpPr txBox="1">
            <a:spLocks/>
          </p:cNvSpPr>
          <p:nvPr/>
        </p:nvSpPr>
        <p:spPr>
          <a:xfrm>
            <a:off x="3846820" y="5296983"/>
            <a:ext cx="5128647" cy="8979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30267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6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b="1" dirty="0">
                <a:solidFill>
                  <a:srgbClr val="FF0000"/>
                </a:solidFill>
              </a:rPr>
              <a:t>Normalized Cut (NC)</a:t>
            </a:r>
            <a:endParaRPr lang="en-CA" sz="4800" b="1" dirty="0">
              <a:solidFill>
                <a:srgbClr val="0000FF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570241" y="6309033"/>
            <a:ext cx="3778056" cy="180970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5" name="Rectangle 104"/>
          <p:cNvSpPr/>
          <p:nvPr/>
        </p:nvSpPr>
        <p:spPr>
          <a:xfrm>
            <a:off x="9355971" y="6307643"/>
            <a:ext cx="3509971" cy="181109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6" name="TextBox 105"/>
          <p:cNvSpPr txBox="1"/>
          <p:nvPr/>
        </p:nvSpPr>
        <p:spPr>
          <a:xfrm>
            <a:off x="5312019" y="8018697"/>
            <a:ext cx="2071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>
                <a:solidFill>
                  <a:srgbClr val="FF0000"/>
                </a:solidFill>
              </a:rPr>
              <a:t>balanced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751033" y="8458822"/>
            <a:ext cx="2586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000" dirty="0">
                <a:solidFill>
                  <a:srgbClr val="0000FF"/>
                </a:solidFill>
              </a:rPr>
              <a:t> constraints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0395663" y="5372494"/>
            <a:ext cx="14975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5400" b="1" dirty="0">
                <a:solidFill>
                  <a:srgbClr val="0000FF"/>
                </a:solidFill>
              </a:rPr>
              <a:t>MRF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1151007" y="12171598"/>
            <a:ext cx="1988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NC approach:</a:t>
            </a:r>
          </a:p>
        </p:txBody>
      </p:sp>
      <p:cxnSp>
        <p:nvCxnSpPr>
          <p:cNvPr id="168" name="Straight Connector 167"/>
          <p:cNvCxnSpPr/>
          <p:nvPr/>
        </p:nvCxnSpPr>
        <p:spPr>
          <a:xfrm>
            <a:off x="942348" y="9325524"/>
            <a:ext cx="1166438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986000" y="10473781"/>
            <a:ext cx="2677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/>
              <a:t>How to incorporate </a:t>
            </a:r>
            <a:br>
              <a:rPr lang="en-CA" sz="2400" dirty="0"/>
            </a:br>
            <a:r>
              <a:rPr lang="en-CA" sz="2400" dirty="0"/>
              <a:t>group priors?</a:t>
            </a:r>
          </a:p>
        </p:txBody>
      </p:sp>
      <p:pic>
        <p:nvPicPr>
          <p:cNvPr id="172" name="Picture 171"/>
          <p:cNvPicPr>
            <a:picLocks noChangeAspect="1"/>
          </p:cNvPicPr>
          <p:nvPr/>
        </p:nvPicPr>
        <p:blipFill rotWithShape="1">
          <a:blip r:embed="rId85"/>
          <a:srcRect b="27370"/>
          <a:stretch/>
        </p:blipFill>
        <p:spPr>
          <a:xfrm>
            <a:off x="8049508" y="11302686"/>
            <a:ext cx="2655859" cy="3086314"/>
          </a:xfrm>
          <a:prstGeom prst="rect">
            <a:avLst/>
          </a:prstGeom>
        </p:spPr>
      </p:pic>
      <p:sp>
        <p:nvSpPr>
          <p:cNvPr id="174" name="TextBox 173"/>
          <p:cNvSpPr txBox="1"/>
          <p:nvPr/>
        </p:nvSpPr>
        <p:spPr>
          <a:xfrm>
            <a:off x="8524930" y="15317176"/>
            <a:ext cx="1833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NC + </a:t>
            </a:r>
            <a:r>
              <a:rPr lang="en-C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2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2400" dirty="0"/>
              <a:t> Potts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763064" y="14724821"/>
            <a:ext cx="1988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our approach:</a:t>
            </a:r>
          </a:p>
        </p:txBody>
      </p:sp>
      <p:sp>
        <p:nvSpPr>
          <p:cNvPr id="192" name="Oval 191"/>
          <p:cNvSpPr/>
          <p:nvPr/>
        </p:nvSpPr>
        <p:spPr>
          <a:xfrm>
            <a:off x="9363043" y="17307080"/>
            <a:ext cx="3436834" cy="1312588"/>
          </a:xfrm>
          <a:prstGeom prst="ellipse">
            <a:avLst/>
          </a:prstGeom>
          <a:solidFill>
            <a:srgbClr val="FFCC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05" y="17560554"/>
            <a:ext cx="6760916" cy="8315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789" y="17500898"/>
            <a:ext cx="3011844" cy="963536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9091246" y="16934838"/>
            <a:ext cx="0" cy="486571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36764" y="16369799"/>
            <a:ext cx="49370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/>
              <a:t>Why </a:t>
            </a:r>
            <a:r>
              <a:rPr lang="en-US" sz="5400" b="1" dirty="0">
                <a:solidFill>
                  <a:srgbClr val="FF0000"/>
                </a:solidFill>
              </a:rPr>
              <a:t>NC</a:t>
            </a:r>
            <a:r>
              <a:rPr lang="en-US" sz="5400" b="1" dirty="0"/>
              <a:t> for </a:t>
            </a:r>
            <a:r>
              <a:rPr lang="en-US" sz="5400" b="1" dirty="0">
                <a:solidFill>
                  <a:srgbClr val="3336FD"/>
                </a:solidFill>
              </a:rPr>
              <a:t>MRF</a:t>
            </a:r>
          </a:p>
        </p:txBody>
      </p:sp>
      <p:grpSp>
        <p:nvGrpSpPr>
          <p:cNvPr id="177" name="Group 176"/>
          <p:cNvGrpSpPr/>
          <p:nvPr/>
        </p:nvGrpSpPr>
        <p:grpSpPr>
          <a:xfrm>
            <a:off x="1151007" y="19404203"/>
            <a:ext cx="3418568" cy="2281415"/>
            <a:chOff x="0" y="228600"/>
            <a:chExt cx="4581525" cy="3057526"/>
          </a:xfrm>
        </p:grpSpPr>
        <p:pic>
          <p:nvPicPr>
            <p:cNvPr id="178" name="Picture 177" descr="C:\Home\meng\kernel\output\130066.bmp"/>
            <p:cNvPicPr>
              <a:picLocks noChangeAspect="1" noChangeArrowheads="1"/>
            </p:cNvPicPr>
            <p:nvPr/>
          </p:nvPicPr>
          <p:blipFill>
            <a:blip r:embed="rId88" cstate="print"/>
            <a:srcRect/>
            <a:stretch>
              <a:fillRect/>
            </a:stretch>
          </p:blipFill>
          <p:spPr bwMode="auto">
            <a:xfrm>
              <a:off x="0" y="228600"/>
              <a:ext cx="4581525" cy="3057526"/>
            </a:xfrm>
            <a:prstGeom prst="rect">
              <a:avLst/>
            </a:prstGeom>
            <a:noFill/>
          </p:spPr>
        </p:pic>
        <p:sp>
          <p:nvSpPr>
            <p:cNvPr id="179" name="Rectangle 178"/>
            <p:cNvSpPr/>
            <p:nvPr/>
          </p:nvSpPr>
          <p:spPr>
            <a:xfrm>
              <a:off x="838200" y="838200"/>
              <a:ext cx="2362200" cy="1905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13872" y="18784323"/>
            <a:ext cx="3414268" cy="3416339"/>
            <a:chOff x="5095747" y="15846409"/>
            <a:chExt cx="3414268" cy="3416339"/>
          </a:xfrm>
        </p:grpSpPr>
        <p:sp>
          <p:nvSpPr>
            <p:cNvPr id="176" name="TextBox 175"/>
            <p:cNvSpPr txBox="1"/>
            <p:nvPr/>
          </p:nvSpPr>
          <p:spPr>
            <a:xfrm>
              <a:off x="5898554" y="15846409"/>
              <a:ext cx="19816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bad clustering</a:t>
              </a:r>
            </a:p>
            <a:p>
              <a:pPr algn="ctr"/>
              <a:r>
                <a:rPr lang="en-US" sz="2400" b="1" dirty="0"/>
                <a:t>(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overfitting</a:t>
              </a:r>
              <a:r>
                <a:rPr lang="en-US" sz="2400" b="1" dirty="0"/>
                <a:t>)</a:t>
              </a:r>
              <a:endParaRPr lang="en-CA" sz="2400" b="1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256843" y="18521058"/>
              <a:ext cx="3118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Model Fitting </a:t>
              </a:r>
              <a:r>
                <a:rPr lang="en-US" sz="2000" dirty="0"/>
                <a:t>(e.g. GMM)</a:t>
              </a:r>
            </a:p>
          </p:txBody>
        </p:sp>
        <p:pic>
          <p:nvPicPr>
            <p:cNvPr id="181" name="Picture 2"/>
            <p:cNvPicPr>
              <a:picLocks noChangeAspect="1" noChangeArrowheads="1"/>
            </p:cNvPicPr>
            <p:nvPr/>
          </p:nvPicPr>
          <p:blipFill>
            <a:blip r:embed="rId89" cstate="print"/>
            <a:srcRect/>
            <a:stretch>
              <a:fillRect/>
            </a:stretch>
          </p:blipFill>
          <p:spPr bwMode="auto">
            <a:xfrm>
              <a:off x="5434726" y="16659422"/>
              <a:ext cx="2839772" cy="18951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84" name="Rectangle 183"/>
            <p:cNvSpPr/>
            <p:nvPr/>
          </p:nvSpPr>
          <p:spPr>
            <a:xfrm>
              <a:off x="5095747" y="18862638"/>
              <a:ext cx="34142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(</a:t>
              </a:r>
              <a:r>
                <a:rPr lang="en-US" sz="2000" dirty="0" err="1"/>
                <a:t>GrabCut</a:t>
              </a:r>
              <a:r>
                <a:rPr lang="en-US" sz="2000" dirty="0"/>
                <a:t> </a:t>
              </a:r>
              <a:r>
                <a:rPr lang="en-US" sz="2000" b="1" i="1" dirty="0">
                  <a:solidFill>
                    <a:srgbClr val="FF0000"/>
                  </a:solidFill>
                </a:rPr>
                <a:t>without</a:t>
              </a:r>
              <a:r>
                <a:rPr lang="en-US" sz="2000" dirty="0"/>
                <a:t> smoothness)</a:t>
              </a:r>
              <a:endParaRPr lang="en-CA" sz="20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575898" y="18769273"/>
            <a:ext cx="2837450" cy="3218971"/>
            <a:chOff x="9357773" y="15831359"/>
            <a:chExt cx="2837450" cy="3218971"/>
          </a:xfrm>
        </p:grpSpPr>
        <p:pic>
          <p:nvPicPr>
            <p:cNvPr id="188" name="Picture 6 1" descr="C:\Home\meng\kernel\output\130066_adpkernel_20_s0_zeroone_f381.bmp"/>
            <p:cNvPicPr>
              <a:picLocks noChangeAspect="1" noChangeArrowheads="1"/>
            </p:cNvPicPr>
            <p:nvPr/>
          </p:nvPicPr>
          <p:blipFill>
            <a:blip r:embed="rId90" cstate="print"/>
            <a:srcRect/>
            <a:stretch>
              <a:fillRect/>
            </a:stretch>
          </p:blipFill>
          <p:spPr bwMode="auto">
            <a:xfrm>
              <a:off x="9357773" y="16685071"/>
              <a:ext cx="2837450" cy="1893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89" name="TextBox 188"/>
            <p:cNvSpPr txBox="1"/>
            <p:nvPr/>
          </p:nvSpPr>
          <p:spPr>
            <a:xfrm>
              <a:off x="9698767" y="18588665"/>
              <a:ext cx="21554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Normalized Cut</a:t>
              </a:r>
              <a:endParaRPr lang="en-CA" sz="2400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9709059" y="15831359"/>
              <a:ext cx="21348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good clustering</a:t>
              </a:r>
            </a:p>
          </p:txBody>
        </p:sp>
      </p:grpSp>
      <p:pic>
        <p:nvPicPr>
          <p:cNvPr id="108" name="Picture 107"/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3223325" y="11396126"/>
            <a:ext cx="1701728" cy="2515328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2650625" y="10589215"/>
            <a:ext cx="2847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weak edge alignment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448162" y="15317176"/>
            <a:ext cx="1336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err="1"/>
              <a:t>NC+Potts</a:t>
            </a:r>
            <a:endParaRPr lang="en-CA" sz="2400" dirty="0"/>
          </a:p>
        </p:txBody>
      </p:sp>
      <p:sp>
        <p:nvSpPr>
          <p:cNvPr id="11" name="Rectangle 10"/>
          <p:cNvSpPr/>
          <p:nvPr/>
        </p:nvSpPr>
        <p:spPr>
          <a:xfrm>
            <a:off x="2405595" y="14135482"/>
            <a:ext cx="2978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CA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Arbelaez</a:t>
            </a:r>
            <a:r>
              <a:rPr lang="en-CA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2010]</a:t>
            </a:r>
            <a:endParaRPr lang="en-US" sz="4800" b="1" dirty="0"/>
          </a:p>
        </p:txBody>
      </p:sp>
      <p:sp>
        <p:nvSpPr>
          <p:cNvPr id="167" name="TextBox 166"/>
          <p:cNvSpPr txBox="1"/>
          <p:nvPr/>
        </p:nvSpPr>
        <p:spPr>
          <a:xfrm>
            <a:off x="5365583" y="15317176"/>
            <a:ext cx="2200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err="1"/>
              <a:t>NC+Potts+seeds</a:t>
            </a:r>
            <a:endParaRPr lang="en-CA" sz="2400" dirty="0"/>
          </a:p>
        </p:txBody>
      </p:sp>
      <p:sp>
        <p:nvSpPr>
          <p:cNvPr id="247" name="TextBox 246"/>
          <p:cNvSpPr txBox="1"/>
          <p:nvPr/>
        </p:nvSpPr>
        <p:spPr>
          <a:xfrm>
            <a:off x="5463763" y="10427612"/>
            <a:ext cx="2305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semi-supervision is challenging</a:t>
            </a:r>
          </a:p>
        </p:txBody>
      </p:sp>
      <p:pic>
        <p:nvPicPr>
          <p:cNvPr id="249" name="Picture 248" descr="D:\repositories\parametricgrabcut\db\108073.bmp"/>
          <p:cNvPicPr>
            <a:picLocks noChangeAspect="1" noChangeArrowheads="1"/>
          </p:cNvPicPr>
          <p:nvPr/>
        </p:nvPicPr>
        <p:blipFill>
          <a:blip r:embed="rId92" cstate="print"/>
          <a:srcRect/>
          <a:stretch>
            <a:fillRect/>
          </a:stretch>
        </p:blipFill>
        <p:spPr bwMode="auto">
          <a:xfrm>
            <a:off x="5657215" y="12724735"/>
            <a:ext cx="1918246" cy="1280160"/>
          </a:xfrm>
          <a:prstGeom prst="rect">
            <a:avLst/>
          </a:prstGeom>
          <a:noFill/>
        </p:spPr>
      </p:pic>
      <p:cxnSp>
        <p:nvCxnSpPr>
          <p:cNvPr id="250" name="AutoShape 29 1"/>
          <p:cNvCxnSpPr>
            <a:cxnSpLocks noChangeShapeType="1"/>
          </p:cNvCxnSpPr>
          <p:nvPr/>
        </p:nvCxnSpPr>
        <p:spPr bwMode="auto">
          <a:xfrm flipH="1" flipV="1">
            <a:off x="6190062" y="13031108"/>
            <a:ext cx="55299" cy="388373"/>
          </a:xfrm>
          <a:prstGeom prst="straightConnector1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1" name="Oval 15 1"/>
          <p:cNvSpPr>
            <a:spLocks noChangeArrowheads="1"/>
          </p:cNvSpPr>
          <p:nvPr/>
        </p:nvSpPr>
        <p:spPr bwMode="auto">
          <a:xfrm>
            <a:off x="6134113" y="12914609"/>
            <a:ext cx="121465" cy="12861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2" name="Oval 15 2"/>
          <p:cNvSpPr>
            <a:spLocks noChangeArrowheads="1"/>
          </p:cNvSpPr>
          <p:nvPr/>
        </p:nvSpPr>
        <p:spPr bwMode="auto">
          <a:xfrm>
            <a:off x="6188006" y="13382424"/>
            <a:ext cx="121465" cy="12861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53" name="AutoShape 29 2"/>
          <p:cNvCxnSpPr>
            <a:cxnSpLocks noChangeShapeType="1"/>
            <a:stCxn id="255" idx="6"/>
          </p:cNvCxnSpPr>
          <p:nvPr/>
        </p:nvCxnSpPr>
        <p:spPr bwMode="auto">
          <a:xfrm flipV="1">
            <a:off x="6668293" y="13380680"/>
            <a:ext cx="318065" cy="44263"/>
          </a:xfrm>
          <a:prstGeom prst="straightConnector1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4" name="Oval 15 3"/>
          <p:cNvSpPr>
            <a:spLocks noChangeArrowheads="1"/>
          </p:cNvSpPr>
          <p:nvPr/>
        </p:nvSpPr>
        <p:spPr bwMode="auto">
          <a:xfrm>
            <a:off x="7006101" y="13285267"/>
            <a:ext cx="121465" cy="12861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5" name="Oval 15 4"/>
          <p:cNvSpPr>
            <a:spLocks noChangeArrowheads="1"/>
          </p:cNvSpPr>
          <p:nvPr/>
        </p:nvSpPr>
        <p:spPr bwMode="auto">
          <a:xfrm>
            <a:off x="6546828" y="13360638"/>
            <a:ext cx="121465" cy="12861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" name="TextBox 255"/>
          <p:cNvSpPr txBox="1"/>
          <p:nvPr/>
        </p:nvSpPr>
        <p:spPr>
          <a:xfrm>
            <a:off x="5623834" y="12656920"/>
            <a:ext cx="1115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cannot-link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6309471" y="13595839"/>
            <a:ext cx="958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must-link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69205" y="14014242"/>
            <a:ext cx="2860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[Chew et al. 2015]</a:t>
            </a:r>
            <a:br>
              <a:rPr lang="en-CA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[Eriksson et al. 2010]</a:t>
            </a:r>
            <a:br>
              <a:rPr lang="en-CA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[Yu &amp; Shi 2004]</a:t>
            </a:r>
            <a:endParaRPr lang="en-C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 rot="997655">
            <a:off x="3207959" y="11566778"/>
            <a:ext cx="509954" cy="53427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 rot="20473769">
            <a:off x="4306558" y="13007519"/>
            <a:ext cx="509954" cy="46119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 rot="15510363">
            <a:off x="4048382" y="11421822"/>
            <a:ext cx="509954" cy="510306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 rot="20473769">
            <a:off x="3399873" y="13419908"/>
            <a:ext cx="509954" cy="46119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10795595" y="15071514"/>
            <a:ext cx="2029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600" dirty="0"/>
              <a:t>(sparsity prior)</a:t>
            </a:r>
          </a:p>
          <a:p>
            <a:pPr algn="ctr"/>
            <a:r>
              <a:rPr lang="en-CA" sz="2400" dirty="0"/>
              <a:t>NC + label cost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552790" y="10675697"/>
            <a:ext cx="268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How many clusters?</a:t>
            </a: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822" y="12745267"/>
            <a:ext cx="1618318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822" y="11357049"/>
            <a:ext cx="1618318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6" name="TextBox 115"/>
          <p:cNvSpPr txBox="1"/>
          <p:nvPr/>
        </p:nvSpPr>
        <p:spPr>
          <a:xfrm>
            <a:off x="11334111" y="11277412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8 clusters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334111" y="12840858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3 clusters</a:t>
            </a:r>
          </a:p>
        </p:txBody>
      </p:sp>
      <p:sp>
        <p:nvSpPr>
          <p:cNvPr id="118" name="Oval 117"/>
          <p:cNvSpPr/>
          <p:nvPr/>
        </p:nvSpPr>
        <p:spPr>
          <a:xfrm>
            <a:off x="1250806" y="17280651"/>
            <a:ext cx="3870273" cy="11758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2255900" y="18423931"/>
                <a:ext cx="235310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ML term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400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900" y="18423931"/>
                <a:ext cx="2353107" cy="468205"/>
              </a:xfrm>
              <a:prstGeom prst="rect">
                <a:avLst/>
              </a:prstGeom>
              <a:blipFill>
                <a:blip r:embed="rId98"/>
                <a:stretch>
                  <a:fillRect l="-3886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/>
          <p:cNvSpPr/>
          <p:nvPr/>
        </p:nvSpPr>
        <p:spPr>
          <a:xfrm>
            <a:off x="14295289" y="4073648"/>
            <a:ext cx="147258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/>
              <a:t>Optimization: Kernel Cut </a:t>
            </a:r>
            <a:r>
              <a:rPr lang="en-US" sz="6600" dirty="0"/>
              <a:t>and</a:t>
            </a:r>
            <a:r>
              <a:rPr lang="en-US" sz="6600" b="1" dirty="0"/>
              <a:t> Spectral Cut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487849" y="28848167"/>
            <a:ext cx="98612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/>
              <a:t>Experiments: NC helps MRF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7377809" y="28848167"/>
            <a:ext cx="98612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/>
              <a:t>Experiments: MRF helps NC</a:t>
            </a:r>
          </a:p>
        </p:txBody>
      </p:sp>
      <p:cxnSp>
        <p:nvCxnSpPr>
          <p:cNvPr id="348" name="Straight Connector 347"/>
          <p:cNvCxnSpPr/>
          <p:nvPr/>
        </p:nvCxnSpPr>
        <p:spPr>
          <a:xfrm>
            <a:off x="535167" y="5259273"/>
            <a:ext cx="12592621" cy="483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>
            <a:off x="13532145" y="5259273"/>
            <a:ext cx="16252115" cy="483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>
            <a:off x="560367" y="29981991"/>
            <a:ext cx="13716253" cy="5271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 flipV="1">
            <a:off x="14785081" y="30003090"/>
            <a:ext cx="15046744" cy="316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2" name="Picture 27" descr="D:\repositories\tommy\iccvposter\Horizontal_Full.png"/>
          <p:cNvPicPr>
            <a:picLocks noChangeAspect="1" noChangeArrowheads="1"/>
          </p:cNvPicPr>
          <p:nvPr/>
        </p:nvPicPr>
        <p:blipFill>
          <a:blip r:embed="rId99" cstate="print"/>
          <a:srcRect/>
          <a:stretch>
            <a:fillRect/>
          </a:stretch>
        </p:blipFill>
        <p:spPr bwMode="auto">
          <a:xfrm>
            <a:off x="736719" y="465756"/>
            <a:ext cx="5205025" cy="1244914"/>
          </a:xfrm>
          <a:prstGeom prst="rect">
            <a:avLst/>
          </a:prstGeom>
          <a:noFill/>
        </p:spPr>
      </p:pic>
      <p:pic>
        <p:nvPicPr>
          <p:cNvPr id="353" name="Picture 6 2" descr="http://www.etsmtl.ca/ETS/media/Prive/logo/ETS-rouge-devise-impr-fond_transparent.png"/>
          <p:cNvPicPr>
            <a:picLocks noChangeAspect="1" noChangeArrowheads="1"/>
          </p:cNvPicPr>
          <p:nvPr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298" y="153690"/>
            <a:ext cx="3194341" cy="213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4" name="Straight Connector 353"/>
          <p:cNvCxnSpPr/>
          <p:nvPr/>
        </p:nvCxnSpPr>
        <p:spPr>
          <a:xfrm>
            <a:off x="1136764" y="34664328"/>
            <a:ext cx="12451685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>
            <a:off x="942348" y="16270593"/>
            <a:ext cx="1166438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>
            <a:off x="942348" y="22450367"/>
            <a:ext cx="1166438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7" name="Group 356"/>
          <p:cNvGrpSpPr/>
          <p:nvPr/>
        </p:nvGrpSpPr>
        <p:grpSpPr>
          <a:xfrm>
            <a:off x="5665833" y="11350985"/>
            <a:ext cx="1909833" cy="1274546"/>
            <a:chOff x="2785017" y="1996212"/>
            <a:chExt cx="5103059" cy="3405576"/>
          </a:xfrm>
        </p:grpSpPr>
        <p:pic>
          <p:nvPicPr>
            <p:cNvPr id="358" name="Picture 357" descr="D:\repositories\parametricgrabcut\db\108073.bmp"/>
            <p:cNvPicPr>
              <a:picLocks noChangeAspect="1" noChangeArrowheads="1"/>
            </p:cNvPicPr>
            <p:nvPr/>
          </p:nvPicPr>
          <p:blipFill>
            <a:blip r:embed="rId92" cstate="print"/>
            <a:srcRect/>
            <a:stretch>
              <a:fillRect/>
            </a:stretch>
          </p:blipFill>
          <p:spPr bwMode="auto">
            <a:xfrm>
              <a:off x="2785017" y="1996212"/>
              <a:ext cx="5103059" cy="3405576"/>
            </a:xfrm>
            <a:prstGeom prst="rect">
              <a:avLst/>
            </a:prstGeom>
            <a:noFill/>
          </p:spPr>
        </p:pic>
        <p:cxnSp>
          <p:nvCxnSpPr>
            <p:cNvPr id="359" name="Straight Connector 358"/>
            <p:cNvCxnSpPr/>
            <p:nvPr/>
          </p:nvCxnSpPr>
          <p:spPr>
            <a:xfrm flipV="1">
              <a:off x="2785017" y="1996212"/>
              <a:ext cx="5103059" cy="340557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>
              <a:off x="4054207" y="4538949"/>
              <a:ext cx="2897436" cy="3243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>
              <a:off x="6940626" y="2617586"/>
              <a:ext cx="0" cy="19433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Freeform 361"/>
            <p:cNvSpPr/>
            <p:nvPr/>
          </p:nvSpPr>
          <p:spPr>
            <a:xfrm>
              <a:off x="3238959" y="2599981"/>
              <a:ext cx="2743200" cy="837282"/>
            </a:xfrm>
            <a:custGeom>
              <a:avLst/>
              <a:gdLst>
                <a:gd name="connsiteX0" fmla="*/ 0 w 2743200"/>
                <a:gd name="connsiteY0" fmla="*/ 837282 h 837282"/>
                <a:gd name="connsiteX1" fmla="*/ 55084 w 2743200"/>
                <a:gd name="connsiteY1" fmla="*/ 793214 h 837282"/>
                <a:gd name="connsiteX2" fmla="*/ 99152 w 2743200"/>
                <a:gd name="connsiteY2" fmla="*/ 771180 h 837282"/>
                <a:gd name="connsiteX3" fmla="*/ 176270 w 2743200"/>
                <a:gd name="connsiteY3" fmla="*/ 727113 h 837282"/>
                <a:gd name="connsiteX4" fmla="*/ 374574 w 2743200"/>
                <a:gd name="connsiteY4" fmla="*/ 605927 h 837282"/>
                <a:gd name="connsiteX5" fmla="*/ 506776 w 2743200"/>
                <a:gd name="connsiteY5" fmla="*/ 550843 h 837282"/>
                <a:gd name="connsiteX6" fmla="*/ 627961 w 2743200"/>
                <a:gd name="connsiteY6" fmla="*/ 506776 h 837282"/>
                <a:gd name="connsiteX7" fmla="*/ 738130 w 2743200"/>
                <a:gd name="connsiteY7" fmla="*/ 462708 h 837282"/>
                <a:gd name="connsiteX8" fmla="*/ 815248 w 2743200"/>
                <a:gd name="connsiteY8" fmla="*/ 407624 h 837282"/>
                <a:gd name="connsiteX9" fmla="*/ 859316 w 2743200"/>
                <a:gd name="connsiteY9" fmla="*/ 385590 h 837282"/>
                <a:gd name="connsiteX10" fmla="*/ 892366 w 2743200"/>
                <a:gd name="connsiteY10" fmla="*/ 352539 h 837282"/>
                <a:gd name="connsiteX11" fmla="*/ 1002535 w 2743200"/>
                <a:gd name="connsiteY11" fmla="*/ 319489 h 837282"/>
                <a:gd name="connsiteX12" fmla="*/ 1057619 w 2743200"/>
                <a:gd name="connsiteY12" fmla="*/ 286438 h 837282"/>
                <a:gd name="connsiteX13" fmla="*/ 1112704 w 2743200"/>
                <a:gd name="connsiteY13" fmla="*/ 275421 h 837282"/>
                <a:gd name="connsiteX14" fmla="*/ 1200839 w 2743200"/>
                <a:gd name="connsiteY14" fmla="*/ 253388 h 837282"/>
                <a:gd name="connsiteX15" fmla="*/ 1266940 w 2743200"/>
                <a:gd name="connsiteY15" fmla="*/ 231354 h 837282"/>
                <a:gd name="connsiteX16" fmla="*/ 1311007 w 2743200"/>
                <a:gd name="connsiteY16" fmla="*/ 209320 h 837282"/>
                <a:gd name="connsiteX17" fmla="*/ 1377108 w 2743200"/>
                <a:gd name="connsiteY17" fmla="*/ 198303 h 837282"/>
                <a:gd name="connsiteX18" fmla="*/ 1531345 w 2743200"/>
                <a:gd name="connsiteY18" fmla="*/ 165253 h 837282"/>
                <a:gd name="connsiteX19" fmla="*/ 1608463 w 2743200"/>
                <a:gd name="connsiteY19" fmla="*/ 132202 h 837282"/>
                <a:gd name="connsiteX20" fmla="*/ 1674564 w 2743200"/>
                <a:gd name="connsiteY20" fmla="*/ 121185 h 837282"/>
                <a:gd name="connsiteX21" fmla="*/ 1795749 w 2743200"/>
                <a:gd name="connsiteY21" fmla="*/ 77118 h 837282"/>
                <a:gd name="connsiteX22" fmla="*/ 1828800 w 2743200"/>
                <a:gd name="connsiteY22" fmla="*/ 66101 h 837282"/>
                <a:gd name="connsiteX23" fmla="*/ 1861851 w 2743200"/>
                <a:gd name="connsiteY23" fmla="*/ 44067 h 837282"/>
                <a:gd name="connsiteX24" fmla="*/ 2060154 w 2743200"/>
                <a:gd name="connsiteY24" fmla="*/ 22033 h 837282"/>
                <a:gd name="connsiteX25" fmla="*/ 2280492 w 2743200"/>
                <a:gd name="connsiteY25" fmla="*/ 0 h 837282"/>
                <a:gd name="connsiteX26" fmla="*/ 2743200 w 2743200"/>
                <a:gd name="connsiteY26" fmla="*/ 11017 h 83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43200" h="837282">
                  <a:moveTo>
                    <a:pt x="0" y="837282"/>
                  </a:moveTo>
                  <a:cubicBezTo>
                    <a:pt x="18361" y="822593"/>
                    <a:pt x="35519" y="806257"/>
                    <a:pt x="55084" y="793214"/>
                  </a:cubicBezTo>
                  <a:cubicBezTo>
                    <a:pt x="68749" y="784104"/>
                    <a:pt x="84734" y="779044"/>
                    <a:pt x="99152" y="771180"/>
                  </a:cubicBezTo>
                  <a:cubicBezTo>
                    <a:pt x="125144" y="757003"/>
                    <a:pt x="151292" y="743008"/>
                    <a:pt x="176270" y="727113"/>
                  </a:cubicBezTo>
                  <a:cubicBezTo>
                    <a:pt x="277837" y="662479"/>
                    <a:pt x="171730" y="690445"/>
                    <a:pt x="374574" y="605927"/>
                  </a:cubicBezTo>
                  <a:lnTo>
                    <a:pt x="506776" y="550843"/>
                  </a:lnTo>
                  <a:cubicBezTo>
                    <a:pt x="640814" y="495651"/>
                    <a:pt x="475698" y="563874"/>
                    <a:pt x="627961" y="506776"/>
                  </a:cubicBezTo>
                  <a:cubicBezTo>
                    <a:pt x="664995" y="492888"/>
                    <a:pt x="706488" y="486439"/>
                    <a:pt x="738130" y="462708"/>
                  </a:cubicBezTo>
                  <a:cubicBezTo>
                    <a:pt x="757036" y="448529"/>
                    <a:pt x="792703" y="420507"/>
                    <a:pt x="815248" y="407624"/>
                  </a:cubicBezTo>
                  <a:cubicBezTo>
                    <a:pt x="829507" y="399476"/>
                    <a:pt x="844627" y="392935"/>
                    <a:pt x="859316" y="385590"/>
                  </a:cubicBezTo>
                  <a:cubicBezTo>
                    <a:pt x="870333" y="374573"/>
                    <a:pt x="878746" y="360105"/>
                    <a:pt x="892366" y="352539"/>
                  </a:cubicBezTo>
                  <a:cubicBezTo>
                    <a:pt x="914307" y="340350"/>
                    <a:pt x="974089" y="326601"/>
                    <a:pt x="1002535" y="319489"/>
                  </a:cubicBezTo>
                  <a:cubicBezTo>
                    <a:pt x="1020896" y="308472"/>
                    <a:pt x="1037738" y="294391"/>
                    <a:pt x="1057619" y="286438"/>
                  </a:cubicBezTo>
                  <a:cubicBezTo>
                    <a:pt x="1075005" y="279484"/>
                    <a:pt x="1094458" y="279631"/>
                    <a:pt x="1112704" y="275421"/>
                  </a:cubicBezTo>
                  <a:cubicBezTo>
                    <a:pt x="1142211" y="268612"/>
                    <a:pt x="1172111" y="262964"/>
                    <a:pt x="1200839" y="253388"/>
                  </a:cubicBezTo>
                  <a:cubicBezTo>
                    <a:pt x="1222873" y="246043"/>
                    <a:pt x="1246167" y="241741"/>
                    <a:pt x="1266940" y="231354"/>
                  </a:cubicBezTo>
                  <a:cubicBezTo>
                    <a:pt x="1281629" y="224009"/>
                    <a:pt x="1295277" y="214039"/>
                    <a:pt x="1311007" y="209320"/>
                  </a:cubicBezTo>
                  <a:cubicBezTo>
                    <a:pt x="1332403" y="202901"/>
                    <a:pt x="1355266" y="202983"/>
                    <a:pt x="1377108" y="198303"/>
                  </a:cubicBezTo>
                  <a:cubicBezTo>
                    <a:pt x="1569264" y="157127"/>
                    <a:pt x="1374627" y="191373"/>
                    <a:pt x="1531345" y="165253"/>
                  </a:cubicBezTo>
                  <a:cubicBezTo>
                    <a:pt x="1558291" y="151780"/>
                    <a:pt x="1579283" y="138686"/>
                    <a:pt x="1608463" y="132202"/>
                  </a:cubicBezTo>
                  <a:cubicBezTo>
                    <a:pt x="1630269" y="127356"/>
                    <a:pt x="1652530" y="124857"/>
                    <a:pt x="1674564" y="121185"/>
                  </a:cubicBezTo>
                  <a:cubicBezTo>
                    <a:pt x="1813425" y="74899"/>
                    <a:pt x="1673122" y="123104"/>
                    <a:pt x="1795749" y="77118"/>
                  </a:cubicBezTo>
                  <a:cubicBezTo>
                    <a:pt x="1806623" y="73040"/>
                    <a:pt x="1818413" y="71294"/>
                    <a:pt x="1828800" y="66101"/>
                  </a:cubicBezTo>
                  <a:cubicBezTo>
                    <a:pt x="1840643" y="60180"/>
                    <a:pt x="1848844" y="46545"/>
                    <a:pt x="1861851" y="44067"/>
                  </a:cubicBezTo>
                  <a:cubicBezTo>
                    <a:pt x="1927184" y="31622"/>
                    <a:pt x="1994938" y="35075"/>
                    <a:pt x="2060154" y="22033"/>
                  </a:cubicBezTo>
                  <a:cubicBezTo>
                    <a:pt x="2169374" y="191"/>
                    <a:pt x="2096555" y="12263"/>
                    <a:pt x="2280492" y="0"/>
                  </a:cubicBezTo>
                  <a:cubicBezTo>
                    <a:pt x="2434726" y="3762"/>
                    <a:pt x="2588920" y="11017"/>
                    <a:pt x="2743200" y="11017"/>
                  </a:cubicBezTo>
                </a:path>
              </a:pathLst>
            </a:custGeom>
            <a:noFill/>
            <a:ln w="203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3" name="Freeform 362"/>
            <p:cNvSpPr/>
            <p:nvPr/>
          </p:nvSpPr>
          <p:spPr>
            <a:xfrm>
              <a:off x="4230806" y="3630304"/>
              <a:ext cx="887104" cy="300251"/>
            </a:xfrm>
            <a:custGeom>
              <a:avLst/>
              <a:gdLst>
                <a:gd name="connsiteX0" fmla="*/ 0 w 887104"/>
                <a:gd name="connsiteY0" fmla="*/ 300251 h 300251"/>
                <a:gd name="connsiteX1" fmla="*/ 122830 w 887104"/>
                <a:gd name="connsiteY1" fmla="*/ 218365 h 300251"/>
                <a:gd name="connsiteX2" fmla="*/ 163773 w 887104"/>
                <a:gd name="connsiteY2" fmla="*/ 204717 h 300251"/>
                <a:gd name="connsiteX3" fmla="*/ 245660 w 887104"/>
                <a:gd name="connsiteY3" fmla="*/ 163774 h 300251"/>
                <a:gd name="connsiteX4" fmla="*/ 286603 w 887104"/>
                <a:gd name="connsiteY4" fmla="*/ 136478 h 300251"/>
                <a:gd name="connsiteX5" fmla="*/ 341194 w 887104"/>
                <a:gd name="connsiteY5" fmla="*/ 122830 h 300251"/>
                <a:gd name="connsiteX6" fmla="*/ 464024 w 887104"/>
                <a:gd name="connsiteY6" fmla="*/ 95535 h 300251"/>
                <a:gd name="connsiteX7" fmla="*/ 545910 w 887104"/>
                <a:gd name="connsiteY7" fmla="*/ 68239 h 300251"/>
                <a:gd name="connsiteX8" fmla="*/ 777922 w 887104"/>
                <a:gd name="connsiteY8" fmla="*/ 40944 h 300251"/>
                <a:gd name="connsiteX9" fmla="*/ 873457 w 887104"/>
                <a:gd name="connsiteY9" fmla="*/ 13648 h 300251"/>
                <a:gd name="connsiteX10" fmla="*/ 887104 w 887104"/>
                <a:gd name="connsiteY10" fmla="*/ 0 h 30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7104" h="300251">
                  <a:moveTo>
                    <a:pt x="0" y="300251"/>
                  </a:moveTo>
                  <a:cubicBezTo>
                    <a:pt x="154366" y="238506"/>
                    <a:pt x="-14457" y="316428"/>
                    <a:pt x="122830" y="218365"/>
                  </a:cubicBezTo>
                  <a:cubicBezTo>
                    <a:pt x="134536" y="210003"/>
                    <a:pt x="150906" y="211151"/>
                    <a:pt x="163773" y="204717"/>
                  </a:cubicBezTo>
                  <a:cubicBezTo>
                    <a:pt x="269588" y="151808"/>
                    <a:pt x="142756" y="198073"/>
                    <a:pt x="245660" y="163774"/>
                  </a:cubicBezTo>
                  <a:cubicBezTo>
                    <a:pt x="259308" y="154675"/>
                    <a:pt x="271527" y="142939"/>
                    <a:pt x="286603" y="136478"/>
                  </a:cubicBezTo>
                  <a:cubicBezTo>
                    <a:pt x="303843" y="129089"/>
                    <a:pt x="323159" y="127983"/>
                    <a:pt x="341194" y="122830"/>
                  </a:cubicBezTo>
                  <a:cubicBezTo>
                    <a:pt x="435262" y="95954"/>
                    <a:pt x="316255" y="120163"/>
                    <a:pt x="464024" y="95535"/>
                  </a:cubicBezTo>
                  <a:lnTo>
                    <a:pt x="545910" y="68239"/>
                  </a:lnTo>
                  <a:cubicBezTo>
                    <a:pt x="647421" y="34402"/>
                    <a:pt x="572542" y="55614"/>
                    <a:pt x="777922" y="40944"/>
                  </a:cubicBezTo>
                  <a:cubicBezTo>
                    <a:pt x="795412" y="36572"/>
                    <a:pt x="853879" y="23437"/>
                    <a:pt x="873457" y="13648"/>
                  </a:cubicBezTo>
                  <a:cubicBezTo>
                    <a:pt x="879211" y="10771"/>
                    <a:pt x="882555" y="4549"/>
                    <a:pt x="887104" y="0"/>
                  </a:cubicBezTo>
                </a:path>
              </a:pathLst>
            </a:custGeom>
            <a:noFill/>
            <a:ln w="171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364" name="Straight Connector 363"/>
          <p:cNvCxnSpPr/>
          <p:nvPr/>
        </p:nvCxnSpPr>
        <p:spPr>
          <a:xfrm>
            <a:off x="13935594" y="17811498"/>
            <a:ext cx="15307760" cy="52637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24830864" y="25287844"/>
            <a:ext cx="4625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[Shi &amp; Malik 2000, Yu &amp; Shi 2003]</a:t>
            </a:r>
            <a:r>
              <a:rPr lang="en-CA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2400" dirty="0"/>
          </a:p>
        </p:txBody>
      </p:sp>
      <p:sp>
        <p:nvSpPr>
          <p:cNvPr id="258" name="TextBox 257"/>
          <p:cNvSpPr txBox="1"/>
          <p:nvPr/>
        </p:nvSpPr>
        <p:spPr>
          <a:xfrm>
            <a:off x="9575898" y="8011581"/>
            <a:ext cx="3160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000" dirty="0">
                <a:solidFill>
                  <a:srgbClr val="0000FF"/>
                </a:solidFill>
              </a:rPr>
              <a:t>regularization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84722" y="8457446"/>
            <a:ext cx="2210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solidFill>
                  <a:srgbClr val="FF0000"/>
                </a:solidFill>
              </a:rPr>
              <a:t>clustering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84458" y="15725420"/>
            <a:ext cx="713159" cy="475732"/>
            <a:chOff x="3984458" y="15725420"/>
            <a:chExt cx="713159" cy="475732"/>
          </a:xfrm>
        </p:grpSpPr>
        <p:sp>
          <p:nvSpPr>
            <p:cNvPr id="7" name="Right Brace 6"/>
            <p:cNvSpPr/>
            <p:nvPr/>
          </p:nvSpPr>
          <p:spPr>
            <a:xfrm rot="5400000">
              <a:off x="4263629" y="15446249"/>
              <a:ext cx="120170" cy="67851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35256" y="15801042"/>
              <a:ext cx="6623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3336FD"/>
                  </a:solidFill>
                </a:rPr>
                <a:t>MRF</a:t>
              </a: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5933473" y="15727692"/>
            <a:ext cx="1512725" cy="475732"/>
            <a:chOff x="3984458" y="15725420"/>
            <a:chExt cx="678511" cy="475732"/>
          </a:xfrm>
        </p:grpSpPr>
        <p:sp>
          <p:nvSpPr>
            <p:cNvPr id="260" name="Right Brace 259"/>
            <p:cNvSpPr/>
            <p:nvPr/>
          </p:nvSpPr>
          <p:spPr>
            <a:xfrm rot="5400000">
              <a:off x="4263629" y="15446249"/>
              <a:ext cx="120170" cy="67851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4176381" y="15801042"/>
              <a:ext cx="315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3336FD"/>
                  </a:solidFill>
                </a:rPr>
                <a:t>MRF</a:t>
              </a: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9215190" y="15729965"/>
            <a:ext cx="1031082" cy="475732"/>
            <a:chOff x="3984458" y="15725420"/>
            <a:chExt cx="678511" cy="475732"/>
          </a:xfrm>
        </p:grpSpPr>
        <p:sp>
          <p:nvSpPr>
            <p:cNvPr id="269" name="Right Brace 268"/>
            <p:cNvSpPr/>
            <p:nvPr/>
          </p:nvSpPr>
          <p:spPr>
            <a:xfrm rot="5400000">
              <a:off x="4263629" y="15446249"/>
              <a:ext cx="120170" cy="67851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4176381" y="15801042"/>
              <a:ext cx="315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3336FD"/>
                  </a:solidFill>
                </a:rPr>
                <a:t>MRF</a:t>
              </a: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11564881" y="15732237"/>
            <a:ext cx="1141972" cy="475732"/>
            <a:chOff x="3984458" y="15725420"/>
            <a:chExt cx="678511" cy="475732"/>
          </a:xfrm>
        </p:grpSpPr>
        <p:sp>
          <p:nvSpPr>
            <p:cNvPr id="280" name="Right Brace 279"/>
            <p:cNvSpPr/>
            <p:nvPr/>
          </p:nvSpPr>
          <p:spPr>
            <a:xfrm rot="5400000">
              <a:off x="4263629" y="15446249"/>
              <a:ext cx="120170" cy="67851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4176381" y="15801042"/>
              <a:ext cx="315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3336FD"/>
                  </a:solidFill>
                </a:rPr>
                <a:t>MRF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9733" y="18788137"/>
            <a:ext cx="485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Probabilistic K-means [</a:t>
            </a:r>
            <a:r>
              <a:rPr lang="en-CA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Kearns et al., UAI’97</a:t>
            </a:r>
            <a:r>
              <a:rPr lang="en-US" sz="2000" dirty="0">
                <a:solidFill>
                  <a:srgbClr val="00B050"/>
                </a:solidFill>
              </a:rPr>
              <a:t>]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4639273" y="19687155"/>
            <a:ext cx="10732808" cy="2548693"/>
            <a:chOff x="13964514" y="24037803"/>
            <a:chExt cx="10732808" cy="2548693"/>
          </a:xfrm>
        </p:grpSpPr>
        <p:pic>
          <p:nvPicPr>
            <p:cNvPr id="293" name="Picture 292"/>
            <p:cNvPicPr>
              <a:picLocks noChangeAspect="1"/>
            </p:cNvPicPr>
            <p:nvPr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065" y="24037803"/>
              <a:ext cx="3398257" cy="2548693"/>
            </a:xfrm>
            <a:prstGeom prst="rect">
              <a:avLst/>
            </a:prstGeom>
          </p:spPr>
        </p:pic>
        <p:grpSp>
          <p:nvGrpSpPr>
            <p:cNvPr id="248" name="Group 247"/>
            <p:cNvGrpSpPr/>
            <p:nvPr/>
          </p:nvGrpSpPr>
          <p:grpSpPr>
            <a:xfrm>
              <a:off x="13964514" y="24267697"/>
              <a:ext cx="2524101" cy="1761609"/>
              <a:chOff x="14040097" y="24097806"/>
              <a:chExt cx="2880000" cy="2160000"/>
            </a:xfrm>
          </p:grpSpPr>
          <p:pic>
            <p:nvPicPr>
              <p:cNvPr id="299" name="Picture 298"/>
              <p:cNvPicPr>
                <a:picLocks noChangeAspect="1"/>
              </p:cNvPicPr>
              <p:nvPr/>
            </p:nvPicPr>
            <p:blipFill>
              <a:blip r:embed="rId1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40097" y="24097806"/>
                <a:ext cx="2880000" cy="216000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10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59336" y="24403728"/>
                <a:ext cx="269979" cy="279370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16971548" y="24214885"/>
              <a:ext cx="2524101" cy="1761609"/>
              <a:chOff x="17187948" y="24137303"/>
              <a:chExt cx="2879996" cy="2160000"/>
            </a:xfrm>
          </p:grpSpPr>
          <p:pic>
            <p:nvPicPr>
              <p:cNvPr id="297" name="Picture 296"/>
              <p:cNvPicPr>
                <a:picLocks noChangeAspect="1"/>
              </p:cNvPicPr>
              <p:nvPr/>
            </p:nvPicPr>
            <p:blipFill>
              <a:blip r:embed="rId10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87948" y="24137303"/>
                <a:ext cx="2879996" cy="2160000"/>
              </a:xfrm>
              <a:prstGeom prst="rect">
                <a:avLst/>
              </a:prstGeom>
            </p:spPr>
          </p:pic>
          <p:pic>
            <p:nvPicPr>
              <p:cNvPr id="229" name="Picture 228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10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14524" y="24384652"/>
                <a:ext cx="298151" cy="380318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4537" y="24856419"/>
              <a:ext cx="468825" cy="304102"/>
            </a:xfrm>
            <a:prstGeom prst="rect">
              <a:avLst/>
            </a:prstGeom>
          </p:spPr>
        </p:pic>
        <p:pic>
          <p:nvPicPr>
            <p:cNvPr id="311" name="Picture 310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13725" y="25475907"/>
              <a:ext cx="1697901" cy="354287"/>
            </a:xfrm>
            <a:prstGeom prst="rect">
              <a:avLst/>
            </a:prstGeom>
          </p:spPr>
        </p:pic>
        <p:sp>
          <p:nvSpPr>
            <p:cNvPr id="37" name="Left-Right Arrow 36"/>
            <p:cNvSpPr/>
            <p:nvPr/>
          </p:nvSpPr>
          <p:spPr>
            <a:xfrm>
              <a:off x="20095897" y="24744384"/>
              <a:ext cx="891494" cy="484399"/>
            </a:xfrm>
            <a:prstGeom prst="left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7482145" y="25715455"/>
              <a:ext cx="15717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400" dirty="0">
                  <a:solidFill>
                    <a:prstClr val="black"/>
                  </a:solidFill>
                </a:rPr>
                <a:t>low-rank </a:t>
              </a:r>
              <a:r>
                <a:rPr lang="en-CA" sz="24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17" name="Picture 316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0958" y="25476369"/>
              <a:ext cx="1287744" cy="436803"/>
            </a:xfrm>
            <a:prstGeom prst="rect">
              <a:avLst/>
            </a:prstGeom>
          </p:spPr>
        </p:pic>
      </p:grpSp>
      <p:sp>
        <p:nvSpPr>
          <p:cNvPr id="137" name="Rectangle 136"/>
          <p:cNvSpPr/>
          <p:nvPr/>
        </p:nvSpPr>
        <p:spPr>
          <a:xfrm>
            <a:off x="25028774" y="21258434"/>
            <a:ext cx="4598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/>
              <a:t>MDS </a:t>
            </a:r>
            <a:r>
              <a:rPr lang="en-CA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[Cox &amp; Cox., 2000] </a:t>
            </a:r>
          </a:p>
          <a:p>
            <a:r>
              <a:rPr lang="en-CA" sz="2400" dirty="0">
                <a:cs typeface="Times New Roman" panose="02020603050405020304" pitchFamily="18" charset="0"/>
                <a:sym typeface="Wingdings" panose="05000000000000000000" pitchFamily="2" charset="2"/>
              </a:rPr>
              <a:t>Kernel PCA 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Schölkopf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1998]</a:t>
            </a:r>
            <a:endParaRPr lang="en-C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677536" y="8063177"/>
            <a:ext cx="5309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unary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</a:t>
            </a:r>
            <a:r>
              <a:rPr lang="en-US" sz="3200" dirty="0"/>
              <a:t> or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</a:t>
            </a:r>
            <a:r>
              <a:rPr lang="en-US" sz="3200" dirty="0"/>
              <a:t> bound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13892052" y="25723798"/>
            <a:ext cx="725878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Spectral bound accuracy</a:t>
            </a:r>
          </a:p>
          <a:p>
            <a:r>
              <a:rPr lang="en-US" sz="4400" dirty="0"/>
              <a:t>(depending on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00" dirty="0"/>
              <a:t>)</a:t>
            </a:r>
          </a:p>
        </p:txBody>
      </p:sp>
      <p:cxnSp>
        <p:nvCxnSpPr>
          <p:cNvPr id="344" name="Straight Connector 343"/>
          <p:cNvCxnSpPr/>
          <p:nvPr/>
        </p:nvCxnSpPr>
        <p:spPr>
          <a:xfrm>
            <a:off x="13892052" y="25736287"/>
            <a:ext cx="15307760" cy="52637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5" name="Picture 364"/>
          <p:cNvPicPr>
            <a:picLocks/>
          </p:cNvPicPr>
          <p:nvPr/>
        </p:nvPicPr>
        <p:blipFill>
          <a:blip r:embed="rId108"/>
          <a:stretch>
            <a:fillRect/>
          </a:stretch>
        </p:blipFill>
        <p:spPr>
          <a:xfrm>
            <a:off x="24304295" y="25971950"/>
            <a:ext cx="3182112" cy="2121408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>
            <a:off x="20429964" y="27595339"/>
            <a:ext cx="6877671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/>
          <p:cNvSpPr txBox="1"/>
          <p:nvPr/>
        </p:nvSpPr>
        <p:spPr>
          <a:xfrm>
            <a:off x="24939225" y="26139498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sz="2800" dirty="0"/>
              <a:t> = 10</a:t>
            </a:r>
          </a:p>
        </p:txBody>
      </p:sp>
      <p:sp>
        <p:nvSpPr>
          <p:cNvPr id="27" name="Left Brace 26"/>
          <p:cNvSpPr/>
          <p:nvPr/>
        </p:nvSpPr>
        <p:spPr>
          <a:xfrm rot="5400000">
            <a:off x="22775258" y="20858842"/>
            <a:ext cx="402854" cy="4328631"/>
          </a:xfrm>
          <a:prstGeom prst="leftBrace">
            <a:avLst>
              <a:gd name="adj1" fmla="val 2797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Left Brace 293"/>
          <p:cNvSpPr/>
          <p:nvPr/>
        </p:nvSpPr>
        <p:spPr>
          <a:xfrm rot="5400000">
            <a:off x="15576100" y="21408649"/>
            <a:ext cx="355903" cy="2818644"/>
          </a:xfrm>
          <a:prstGeom prst="leftBrace">
            <a:avLst>
              <a:gd name="adj1" fmla="val 2797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Left Brace 294"/>
          <p:cNvSpPr/>
          <p:nvPr/>
        </p:nvSpPr>
        <p:spPr>
          <a:xfrm rot="5400000">
            <a:off x="27525480" y="20930101"/>
            <a:ext cx="382728" cy="4206240"/>
          </a:xfrm>
          <a:prstGeom prst="leftBrace">
            <a:avLst>
              <a:gd name="adj1" fmla="val 2797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906" y="19610225"/>
            <a:ext cx="2600709" cy="3780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231" y="19132938"/>
            <a:ext cx="2328036" cy="522433"/>
          </a:xfrm>
          <a:prstGeom prst="rect">
            <a:avLst/>
          </a:prstGeom>
        </p:spPr>
      </p:pic>
      <p:sp>
        <p:nvSpPr>
          <p:cNvPr id="298" name="TextBox 297"/>
          <p:cNvSpPr txBox="1"/>
          <p:nvPr/>
        </p:nvSpPr>
        <p:spPr>
          <a:xfrm>
            <a:off x="26023174" y="19611518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and 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263" y="19209078"/>
            <a:ext cx="1750609" cy="293296"/>
          </a:xfrm>
          <a:prstGeom prst="rect">
            <a:avLst/>
          </a:prstGeom>
        </p:spPr>
      </p:pic>
      <p:sp>
        <p:nvSpPr>
          <p:cNvPr id="301" name="TextBox 300"/>
          <p:cNvSpPr txBox="1"/>
          <p:nvPr/>
        </p:nvSpPr>
        <p:spPr>
          <a:xfrm>
            <a:off x="26011747" y="20120505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implying </a:t>
            </a:r>
            <a:r>
              <a:rPr lang="en-C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isometry</a:t>
            </a:r>
          </a:p>
        </p:txBody>
      </p:sp>
    </p:spTree>
    <p:extLst>
      <p:ext uri="{BB962C8B-B14F-4D97-AF65-F5344CB8AC3E}">
        <p14:creationId xmlns:p14="http://schemas.microsoft.com/office/powerpoint/2010/main" val="12601518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.5"/>
  <p:tag name="ORIGINALWIDTH" val="345.75"/>
  <p:tag name="LATEXADDIN" val="\documentclass{article}&#10;\usepackage{amsmath}&#10;\pagestyle{empty}&#10;\begin{document}&#10;&#10;$\widetilde{A}\approx A$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.75"/>
  <p:tag name="ORIGINALWIDTH" val="1062"/>
  <p:tag name="LATEXADDIN" val="\documentclass{article}&#10;\usepackage{amsmath}&#10;\pagestyle{empty}&#10;\begin{document}&#10;&#10;&#10;$$-\sum_k\frac{assoc(S^k,S^k)}{assoc(S^k,\Omega)}$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51.1436"/>
  <p:tag name="OUTPUTDPI" val="1200"/>
  <p:tag name="LATEXADDIN" val="\documentclass{article}&#10;\usepackage{amsmath}&#10;\pagestyle{empty}&#10;\begin{document}&#10;&#10;&#10;&#10;$ \widetilde A = {V^m}'\Lambda^mV^m$&#10;&#10;&#10;\end{document}"/>
  <p:tag name="IGUANATEXSIZE" val="20"/>
  <p:tag name="IGUANATEXCURSOR" val="83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0.9787"/>
  <p:tag name="ORIGINALWIDTH" val="761.9047"/>
  <p:tag name="OUTPUTDPI" val="1200"/>
  <p:tag name="LATEXADDIN" val="\documentclass{article}&#10;\usepackage{amsmath}&#10;\pagestyle{empty}&#10;\begin{document}&#10;&#10;&#10;&#10;$\widetilde{\phi}_p = \sqrt{\Lambda^m}V^m_p$&#10;&#10;\end{document}"/>
  <p:tag name="IGUANATEXSIZE" val="20"/>
  <p:tag name="IGUANATEXCURSOR" val="128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.98803"/>
  <p:tag name="ORIGINALWIDTH" val="572.9283"/>
  <p:tag name="OUTPUTDPI" val="1200"/>
  <p:tag name="LATEXADDIN" val="\documentclass{article}&#10;\usepackage{amsmath}&#10;\pagestyle{empty}&#10;\begin{document}&#10;&#10;&#10;&#10;$ A = {V}'\Lambda V$&#10;&#10;&#10;\end{document}"/>
  <p:tag name="IGUANATEXSIZE" val="20"/>
  <p:tag name="IGUANATEXCURSOR" val="102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.99323"/>
  <p:tag name="ORIGINALWIDTH" val="83.23961"/>
  <p:tag name="OUTPUTDPI" val="1200"/>
  <p:tag name="LATEXADDIN" val="\documentclass{article}&#10;\usepackage{amsmath}&#10;\pagestyle{empty}&#10;\begin{document}&#10;&#10;$\approx$&#10;&#10;&#10;\end{document}"/>
  <p:tag name="IGUANATEXSIZE" val="20"/>
  <p:tag name="IGUANATEXCURSOR" val="89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9"/>
  <p:tag name="ORIGINALWIDTH" val="762"/>
  <p:tag name="LATEXADDIN" val="\documentclass{article}&#10;\usepackage{amsmath}&#10;\pagestyle{empty}&#10;\begin{document}&#10;&#10;$\widetilde{A}_{pq}=\langle \widetilde{\phi}_p,\widetilde{\phi}_q \rangle$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9"/>
  <p:tag name="ORIGINALWIDTH" val="468.75"/>
  <p:tag name="LATEXADDIN" val="\documentclass{article}&#10;\usepackage{amsmath}&#10;\pagestyle{empty}&#10;\begin{document}&#10;&#10;&#10;$\widetilde{\phi}_p \in {\cal R}^m$&#10;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.4848"/>
  <p:tag name="ORIGINALWIDTH" val="95.23811"/>
  <p:tag name="OUTPUTDPI" val="1200"/>
  <p:tag name="LATEXADDIN" val="\documentclass{article}&#10;\usepackage{amsmath,xcolor}&#10;\pagestyle{empty}&#10;\begin{document}&#10;&#10;$\color{white}\widetilde{A}$&#10;&#10;&#10;\end{document}"/>
  <p:tag name="IGUANATEXSIZE" val="20"/>
  <p:tag name="IGUANATEXCURSOR" val="101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3882"/>
  <p:tag name="ORIGINALWIDTH" val="86.23921"/>
  <p:tag name="OUTPUTDPI" val="1200"/>
  <p:tag name="LATEXADDIN" val="\documentclass{article}&#10;\usepackage{amsmath,xcolor}&#10;\pagestyle{empty}&#10;\begin{document}&#10;&#10;$\color{white}A$&#10;&#10;&#10;\end{document}"/>
  <p:tag name="IGUANATEXSIZE" val="20"/>
  <p:tag name="IGUANATEXCURSOR" val="50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282"/>
  <p:tag name="LATEXADDIN" val="\documentclass{article}&#10;\usepackage{amsmath}&#10;\usepackage{xcolor}&#10;\pagestyle{empty}&#10;\begin{document}&#10;&#10;$\color{red}e(S^{k})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7.2216"/>
  <p:tag name="ORIGINALWIDTH" val="761.1549"/>
  <p:tag name="LATEXADDIN" val="\documentclass{article}&#10;\usepackage{amsmath}&#10;\pagestyle{empty}&#10;\begin{document}&#10;&#10;$$\min\limits_{\widetilde{A}} \|A-\widetilde{A}\|_F$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0.2025"/>
  <p:tag name="ORIGINALWIDTH" val="4276.715"/>
  <p:tag name="OUTPUTDPI" val="1200"/>
  <p:tag name="LATEXADDIN" val="\documentclass{article}&#10;\usepackage{amsmath}&#10;\pagestyle{empty}&#10;\begin{document}&#10;&#10;$$\sum_k{-\frac{S^{k'}AS^k}{d'S^k}} &#10;\approx\sum_k{-\frac{S^{k'}\widetilde{A}S^k}{d'S^k}}&#10;=\sum\limits_k{\sum\limits_{p\in S^k}}d_p\|\widetilde{\phi}_p-\mu^k\|^2&#10;\leq\sum_k{\sum_{p\in S^k}}d_p\|\widetilde{\phi}_p-\mu^k_t\|^2$$&#10;&#10;&#10;\end{document}"/>
  <p:tag name="IGUANATEXSIZE" val="20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2689.914"/>
  <p:tag name="OUTPUTDPI" val="1200"/>
  <p:tag name="LATEXADDIN" val="\documentclass{article}&#10;\usepackage{amsmath}&#10;\pagestyle{empty}&#10;\begin{document}&#10;&#10;$\leq \;A_t(S):=\;\;\;\;\sum_{p\in\Omega}U_p(S_p)\;\;\;\;+\;\;\gamma\sum_{c\in\mathcal{F}}E_c(S_c)$&#10;&#10;&#10;\end{document}"/>
  <p:tag name="IGUANATEXSIZE" val="20"/>
  <p:tag name="IGUANATEXCURSOR" val="96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3"/>
  <p:tag name="ORIGINALWIDTH" val="1781.25"/>
  <p:tag name="LATEXADDIN" val="\documentclass{article}&#10;\usepackage{amsmath}&#10;\pagestyle{empty}&#10;\begin{document}&#10;&#10;$-\sum_k\frac{assoc(S^k,S^k)}{assoc(S^k,\Omega)}\equiv\sum_k{-\frac{S^{k'}AS^k}{d'S^k}}$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473"/>
  <p:tag name="LATEXADDIN" val="\documentclass{article}&#10;\usepackage{amsmath}&#10;\pagestyle{empty}&#10;\begin{document}&#10;&#10;$e(S^k_t)+\bigtriangledown e(S^k_t)\cdot(S^k-S^k_t)$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9"/>
  <p:tag name="ORIGINALWIDTH" val="762"/>
  <p:tag name="LATEXADDIN" val="\documentclass{article}&#10;\usepackage{amsmath}&#10;\pagestyle{empty}&#10;\begin{document}&#10;&#10;$\widetilde{A}_{pq}=\langle \widetilde{\phi}_p,\widetilde{\phi}_q \rangle$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5"/>
  <p:tag name="ORIGINALWIDTH" val="2476.5"/>
  <p:tag name="LATEXADDIN" val="\documentclass{article}&#10;\usepackage{amsmath}&#10;\pagestyle{empty}&#10;\begin{document}&#10;&#10;$$E(S)=-\sum_k\frac{assoc(S^k,S^k)}{assoc(S^k,\Omega)}\;\;+\;\;\gamma\sum_{c\in\mathcal{F}}E_c(S_c)$$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3.2133"/>
  <p:tag name="ORIGINALWIDTH" val="2383.952"/>
  <p:tag name="OUTPUTDPI" val="1200"/>
  <p:tag name="LATEXADDIN" val="\documentclass{article}&#10;\usepackage{amsmath,xcolor}&#10;\pagestyle{empty}&#10;\begin{document}&#10;&#10;\definecolor{light-gray}{gray}{0.65}&#10;&#10;$$-\sum_k\sum_{p\in S^k}{\log P(I_p|\theta^k)}{\color{light-gray} \;\;+\;\;\sum_{pq\in\mathcal{N}}w\cdot[s_p\neq s_q]}$$&#10;&#10;\end{document}"/>
  <p:tag name="IGUANATEXSIZE" val="20"/>
  <p:tag name="IGUANATEXCURSOR" val="122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2093</TotalTime>
  <Words>506</Words>
  <Application>Microsoft Office PowerPoint</Application>
  <PresentationFormat>Custom</PresentationFormat>
  <Paragraphs>129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Normalized Cut meets MRF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Normalized Cut meets MRF</dc:title>
  <dc:creator>Dmitry Marin</dc:creator>
  <cp:lastModifiedBy>yurga</cp:lastModifiedBy>
  <cp:revision>143</cp:revision>
  <dcterms:created xsi:type="dcterms:W3CDTF">2016-09-27T18:57:43Z</dcterms:created>
  <dcterms:modified xsi:type="dcterms:W3CDTF">2016-10-07T01:49:10Z</dcterms:modified>
</cp:coreProperties>
</file>