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</p:sldIdLst>
  <p:sldSz cx="50406300" cy="37804725"/>
  <p:notesSz cx="6858000" cy="9144000"/>
  <p:defaultTextStyle>
    <a:defPPr>
      <a:defRPr lang="en-US"/>
    </a:defPPr>
    <a:lvl1pPr marL="0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18647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37295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55942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74585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93232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111880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630527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149175" algn="l" defTabSz="5037295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A"/>
    <a:srgbClr val="009900"/>
    <a:srgbClr val="69A7F1"/>
    <a:srgbClr val="0066FF"/>
    <a:srgbClr val="660066"/>
    <a:srgbClr val="EEF6F8"/>
    <a:srgbClr val="B0B4B3"/>
    <a:srgbClr val="818783"/>
    <a:srgbClr val="F3FEFF"/>
    <a:srgbClr val="E7FE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87" autoAdjust="0"/>
  </p:normalViewPr>
  <p:slideViewPr>
    <p:cSldViewPr>
      <p:cViewPr varScale="1">
        <p:scale>
          <a:sx n="20" d="100"/>
          <a:sy n="20" d="100"/>
        </p:scale>
        <p:origin x="-1584" y="-132"/>
      </p:cViewPr>
      <p:guideLst>
        <p:guide orient="horz" pos="11907"/>
        <p:guide pos="15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473" y="11743973"/>
            <a:ext cx="42845356" cy="810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946" y="21422680"/>
            <a:ext cx="35284410" cy="9661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5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7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9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1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35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54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4568" y="1513947"/>
            <a:ext cx="11341418" cy="322565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317" y="1513947"/>
            <a:ext cx="33184148" cy="322565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749" y="24293043"/>
            <a:ext cx="42845356" cy="7508438"/>
          </a:xfrm>
        </p:spPr>
        <p:txBody>
          <a:bodyPr anchor="t"/>
          <a:lstStyle>
            <a:lvl1pPr algn="l">
              <a:defRPr sz="22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749" y="16023259"/>
            <a:ext cx="42845356" cy="8269781"/>
          </a:xfrm>
        </p:spPr>
        <p:txBody>
          <a:bodyPr anchor="b"/>
          <a:lstStyle>
            <a:lvl1pPr marL="0" indent="0">
              <a:buNone/>
              <a:defRPr sz="11100">
                <a:solidFill>
                  <a:schemeClr val="tx1">
                    <a:tint val="75000"/>
                  </a:schemeClr>
                </a:solidFill>
              </a:defRPr>
            </a:lvl1pPr>
            <a:lvl2pPr marL="25193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5038704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3pPr>
            <a:lvl4pPr marL="7558056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4pPr>
            <a:lvl5pPr marL="10077408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5pPr>
            <a:lvl6pPr marL="1259676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6pPr>
            <a:lvl7pPr marL="1511611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7pPr>
            <a:lvl8pPr marL="17635464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8pPr>
            <a:lvl9pPr marL="20154816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315" y="8821109"/>
            <a:ext cx="22262783" cy="24949371"/>
          </a:xfrm>
        </p:spPr>
        <p:txBody>
          <a:bodyPr/>
          <a:lstStyle>
            <a:lvl1pPr>
              <a:defRPr sz="15400"/>
            </a:lvl1pPr>
            <a:lvl2pPr>
              <a:defRPr sz="12900"/>
            </a:lvl2pPr>
            <a:lvl3pPr>
              <a:defRPr sz="111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3204" y="8821109"/>
            <a:ext cx="22262783" cy="24949371"/>
          </a:xfrm>
        </p:spPr>
        <p:txBody>
          <a:bodyPr/>
          <a:lstStyle>
            <a:lvl1pPr>
              <a:defRPr sz="15400"/>
            </a:lvl1pPr>
            <a:lvl2pPr>
              <a:defRPr sz="12900"/>
            </a:lvl2pPr>
            <a:lvl3pPr>
              <a:defRPr sz="111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317" y="8462312"/>
            <a:ext cx="22271536" cy="3526689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519352" indent="0">
              <a:buNone/>
              <a:defRPr sz="11100" b="1"/>
            </a:lvl2pPr>
            <a:lvl3pPr marL="5038704" indent="0">
              <a:buNone/>
              <a:defRPr sz="9800" b="1"/>
            </a:lvl3pPr>
            <a:lvl4pPr marL="7558056" indent="0">
              <a:buNone/>
              <a:defRPr sz="9100" b="1"/>
            </a:lvl4pPr>
            <a:lvl5pPr marL="10077408" indent="0">
              <a:buNone/>
              <a:defRPr sz="9100" b="1"/>
            </a:lvl5pPr>
            <a:lvl6pPr marL="12596760" indent="0">
              <a:buNone/>
              <a:defRPr sz="9100" b="1"/>
            </a:lvl6pPr>
            <a:lvl7pPr marL="15116112" indent="0">
              <a:buNone/>
              <a:defRPr sz="9100" b="1"/>
            </a:lvl7pPr>
            <a:lvl8pPr marL="17635464" indent="0">
              <a:buNone/>
              <a:defRPr sz="9100" b="1"/>
            </a:lvl8pPr>
            <a:lvl9pPr marL="20154816" indent="0">
              <a:buNone/>
              <a:defRPr sz="9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0317" y="11989003"/>
            <a:ext cx="22271536" cy="21781474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8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5708" y="8462312"/>
            <a:ext cx="22280285" cy="3526689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519352" indent="0">
              <a:buNone/>
              <a:defRPr sz="11100" b="1"/>
            </a:lvl2pPr>
            <a:lvl3pPr marL="5038704" indent="0">
              <a:buNone/>
              <a:defRPr sz="9800" b="1"/>
            </a:lvl3pPr>
            <a:lvl4pPr marL="7558056" indent="0">
              <a:buNone/>
              <a:defRPr sz="9100" b="1"/>
            </a:lvl4pPr>
            <a:lvl5pPr marL="10077408" indent="0">
              <a:buNone/>
              <a:defRPr sz="9100" b="1"/>
            </a:lvl5pPr>
            <a:lvl6pPr marL="12596760" indent="0">
              <a:buNone/>
              <a:defRPr sz="9100" b="1"/>
            </a:lvl6pPr>
            <a:lvl7pPr marL="15116112" indent="0">
              <a:buNone/>
              <a:defRPr sz="9100" b="1"/>
            </a:lvl7pPr>
            <a:lvl8pPr marL="17635464" indent="0">
              <a:buNone/>
              <a:defRPr sz="9100" b="1"/>
            </a:lvl8pPr>
            <a:lvl9pPr marL="20154816" indent="0">
              <a:buNone/>
              <a:defRPr sz="9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5708" y="11989003"/>
            <a:ext cx="22280285" cy="21781474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8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320" y="1505188"/>
            <a:ext cx="16583324" cy="6405800"/>
          </a:xfrm>
        </p:spPr>
        <p:txBody>
          <a:bodyPr anchor="b"/>
          <a:lstStyle>
            <a:lvl1pPr algn="l">
              <a:defRPr sz="11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7465" y="1505193"/>
            <a:ext cx="28178522" cy="32265284"/>
          </a:xfrm>
        </p:spPr>
        <p:txBody>
          <a:bodyPr/>
          <a:lstStyle>
            <a:lvl1pPr>
              <a:defRPr sz="17700"/>
            </a:lvl1pPr>
            <a:lvl2pPr>
              <a:defRPr sz="15400"/>
            </a:lvl2pPr>
            <a:lvl3pPr>
              <a:defRPr sz="12900"/>
            </a:lvl3pPr>
            <a:lvl4pPr>
              <a:defRPr sz="11100"/>
            </a:lvl4pPr>
            <a:lvl5pPr>
              <a:defRPr sz="11100"/>
            </a:lvl5pPr>
            <a:lvl6pPr>
              <a:defRPr sz="11100"/>
            </a:lvl6pPr>
            <a:lvl7pPr>
              <a:defRPr sz="11100"/>
            </a:lvl7pPr>
            <a:lvl8pPr>
              <a:defRPr sz="11100"/>
            </a:lvl8pPr>
            <a:lvl9pPr>
              <a:defRPr sz="1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320" y="7910993"/>
            <a:ext cx="16583324" cy="25859484"/>
          </a:xfrm>
        </p:spPr>
        <p:txBody>
          <a:bodyPr/>
          <a:lstStyle>
            <a:lvl1pPr marL="0" indent="0">
              <a:buNone/>
              <a:defRPr sz="7900"/>
            </a:lvl1pPr>
            <a:lvl2pPr marL="2519352" indent="0">
              <a:buNone/>
              <a:defRPr sz="6600"/>
            </a:lvl2pPr>
            <a:lvl3pPr marL="5038704" indent="0">
              <a:buNone/>
              <a:defRPr sz="5500"/>
            </a:lvl3pPr>
            <a:lvl4pPr marL="7558056" indent="0">
              <a:buNone/>
              <a:defRPr sz="4800"/>
            </a:lvl4pPr>
            <a:lvl5pPr marL="10077408" indent="0">
              <a:buNone/>
              <a:defRPr sz="4800"/>
            </a:lvl5pPr>
            <a:lvl6pPr marL="12596760" indent="0">
              <a:buNone/>
              <a:defRPr sz="4800"/>
            </a:lvl6pPr>
            <a:lvl7pPr marL="15116112" indent="0">
              <a:buNone/>
              <a:defRPr sz="4800"/>
            </a:lvl7pPr>
            <a:lvl8pPr marL="17635464" indent="0">
              <a:buNone/>
              <a:defRPr sz="4800"/>
            </a:lvl8pPr>
            <a:lvl9pPr marL="20154816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987" y="26463313"/>
            <a:ext cx="30243780" cy="3124142"/>
          </a:xfrm>
        </p:spPr>
        <p:txBody>
          <a:bodyPr anchor="b"/>
          <a:lstStyle>
            <a:lvl1pPr algn="l">
              <a:defRPr sz="11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987" y="3377922"/>
            <a:ext cx="30243780" cy="22682835"/>
          </a:xfrm>
        </p:spPr>
        <p:txBody>
          <a:bodyPr/>
          <a:lstStyle>
            <a:lvl1pPr marL="0" indent="0">
              <a:buNone/>
              <a:defRPr sz="17700"/>
            </a:lvl1pPr>
            <a:lvl2pPr marL="2519352" indent="0">
              <a:buNone/>
              <a:defRPr sz="15400"/>
            </a:lvl2pPr>
            <a:lvl3pPr marL="5038704" indent="0">
              <a:buNone/>
              <a:defRPr sz="12900"/>
            </a:lvl3pPr>
            <a:lvl4pPr marL="7558056" indent="0">
              <a:buNone/>
              <a:defRPr sz="11100"/>
            </a:lvl4pPr>
            <a:lvl5pPr marL="10077408" indent="0">
              <a:buNone/>
              <a:defRPr sz="11100"/>
            </a:lvl5pPr>
            <a:lvl6pPr marL="12596760" indent="0">
              <a:buNone/>
              <a:defRPr sz="11100"/>
            </a:lvl6pPr>
            <a:lvl7pPr marL="15116112" indent="0">
              <a:buNone/>
              <a:defRPr sz="11100"/>
            </a:lvl7pPr>
            <a:lvl8pPr marL="17635464" indent="0">
              <a:buNone/>
              <a:defRPr sz="11100"/>
            </a:lvl8pPr>
            <a:lvl9pPr marL="20154816" indent="0">
              <a:buNone/>
              <a:defRPr sz="11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987" y="29587455"/>
            <a:ext cx="30243780" cy="4436803"/>
          </a:xfrm>
        </p:spPr>
        <p:txBody>
          <a:bodyPr/>
          <a:lstStyle>
            <a:lvl1pPr marL="0" indent="0">
              <a:buNone/>
              <a:defRPr sz="7900"/>
            </a:lvl1pPr>
            <a:lvl2pPr marL="2519352" indent="0">
              <a:buNone/>
              <a:defRPr sz="6600"/>
            </a:lvl2pPr>
            <a:lvl3pPr marL="5038704" indent="0">
              <a:buNone/>
              <a:defRPr sz="5500"/>
            </a:lvl3pPr>
            <a:lvl4pPr marL="7558056" indent="0">
              <a:buNone/>
              <a:defRPr sz="4800"/>
            </a:lvl4pPr>
            <a:lvl5pPr marL="10077408" indent="0">
              <a:buNone/>
              <a:defRPr sz="4800"/>
            </a:lvl5pPr>
            <a:lvl6pPr marL="12596760" indent="0">
              <a:buNone/>
              <a:defRPr sz="4800"/>
            </a:lvl6pPr>
            <a:lvl7pPr marL="15116112" indent="0">
              <a:buNone/>
              <a:defRPr sz="4800"/>
            </a:lvl7pPr>
            <a:lvl8pPr marL="17635464" indent="0">
              <a:buNone/>
              <a:defRPr sz="4800"/>
            </a:lvl8pPr>
            <a:lvl9pPr marL="20154816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316" y="1513944"/>
            <a:ext cx="45365670" cy="6300788"/>
          </a:xfrm>
          <a:prstGeom prst="rect">
            <a:avLst/>
          </a:prstGeom>
        </p:spPr>
        <p:txBody>
          <a:bodyPr vert="horz" lIns="503869" tIns="251934" rIns="503869" bIns="2519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316" y="8821109"/>
            <a:ext cx="45365670" cy="24949371"/>
          </a:xfrm>
          <a:prstGeom prst="rect">
            <a:avLst/>
          </a:prstGeom>
        </p:spPr>
        <p:txBody>
          <a:bodyPr vert="horz" lIns="503869" tIns="251934" rIns="503869" bIns="2519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316" y="35039386"/>
            <a:ext cx="11761470" cy="2012752"/>
          </a:xfrm>
          <a:prstGeom prst="rect">
            <a:avLst/>
          </a:prstGeom>
        </p:spPr>
        <p:txBody>
          <a:bodyPr vert="horz" lIns="503869" tIns="251934" rIns="503869" bIns="251934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22153" y="35039386"/>
            <a:ext cx="15961996" cy="2012752"/>
          </a:xfrm>
          <a:prstGeom prst="rect">
            <a:avLst/>
          </a:prstGeom>
        </p:spPr>
        <p:txBody>
          <a:bodyPr vert="horz" lIns="503869" tIns="251934" rIns="503869" bIns="251934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24516" y="35039386"/>
            <a:ext cx="11761470" cy="2012752"/>
          </a:xfrm>
          <a:prstGeom prst="rect">
            <a:avLst/>
          </a:prstGeom>
        </p:spPr>
        <p:txBody>
          <a:bodyPr vert="horz" lIns="503869" tIns="251934" rIns="503869" bIns="251934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5038704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514" indent="-1889514" algn="l" defTabSz="5038704" rtl="0" eaLnBrk="1" latinLnBrk="0" hangingPunct="1">
        <a:spcBef>
          <a:spcPct val="20000"/>
        </a:spcBef>
        <a:buFont typeface="Arial" pitchFamily="34" charset="0"/>
        <a:buChar char="•"/>
        <a:defRPr sz="177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947" indent="-1574595" algn="l" defTabSz="5038704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98380" indent="-1259676" algn="l" defTabSz="5038704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817732" indent="-1259676" algn="l" defTabSz="5038704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7084" indent="-1259676" algn="l" defTabSz="5038704" rtl="0" eaLnBrk="1" latinLnBrk="0" hangingPunct="1">
        <a:spcBef>
          <a:spcPct val="20000"/>
        </a:spcBef>
        <a:buFont typeface="Arial" pitchFamily="34" charset="0"/>
        <a:buChar char="»"/>
        <a:defRPr sz="1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56436" indent="-1259676" algn="l" defTabSz="503870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75788" indent="-1259676" algn="l" defTabSz="503870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895140" indent="-1259676" algn="l" defTabSz="503870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14492" indent="-1259676" algn="l" defTabSz="503870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519352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5038704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56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7408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96760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16112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5464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20154816" algn="l" defTabSz="5038704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png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37.jpeg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47" Type="http://schemas.openxmlformats.org/officeDocument/2006/relationships/image" Target="../media/image45.jpeg"/><Relationship Id="rId50" Type="http://schemas.openxmlformats.org/officeDocument/2006/relationships/image" Target="../media/image48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png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27.png"/><Relationship Id="rId41" Type="http://schemas.openxmlformats.org/officeDocument/2006/relationships/image" Target="../media/image3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0.bin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1.png"/><Relationship Id="rId5" Type="http://schemas.openxmlformats.org/officeDocument/2006/relationships/image" Target="../media/image17.jpeg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26.png"/><Relationship Id="rId28" Type="http://schemas.openxmlformats.org/officeDocument/2006/relationships/oleObject" Target="../embeddings/oleObject14.bin"/><Relationship Id="rId36" Type="http://schemas.openxmlformats.org/officeDocument/2006/relationships/image" Target="../media/image34.jpeg"/><Relationship Id="rId49" Type="http://schemas.openxmlformats.org/officeDocument/2006/relationships/image" Target="../media/image47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pn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52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25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8" Type="http://schemas.openxmlformats.org/officeDocument/2006/relationships/oleObject" Target="../embeddings/oleObject2.bin"/><Relationship Id="rId5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" descr="E:\repositories\parametricgrabcut\BCD\113044_bcd_resul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6650" y="10012364"/>
            <a:ext cx="2940000" cy="19620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5" name="Rounded Rectangle 174"/>
          <p:cNvSpPr/>
          <p:nvPr/>
        </p:nvSpPr>
        <p:spPr>
          <a:xfrm>
            <a:off x="933452" y="766768"/>
            <a:ext cx="48549655" cy="4622799"/>
          </a:xfrm>
          <a:prstGeom prst="roundRect">
            <a:avLst>
              <a:gd name="adj" fmla="val 10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41" tIns="53318" rIns="106641" bIns="53318" rtlCol="0" anchor="ctr"/>
          <a:lstStyle/>
          <a:p>
            <a:pPr algn="ctr"/>
            <a:endParaRPr lang="en-CA"/>
          </a:p>
        </p:txBody>
      </p:sp>
      <p:pic>
        <p:nvPicPr>
          <p:cNvPr id="14363" name="Picture 27" descr="D:\repositories\tommy\iccvposter\Horizontal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49" y="1833569"/>
            <a:ext cx="8077757" cy="19320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370525" y="1033464"/>
            <a:ext cx="25665252" cy="1615789"/>
          </a:xfrm>
          <a:prstGeom prst="rect">
            <a:avLst/>
          </a:prstGeom>
          <a:noFill/>
        </p:spPr>
        <p:txBody>
          <a:bodyPr wrap="none" lIns="106641" tIns="53318" rIns="106641" bIns="53318" rtlCol="0">
            <a:spAutoFit/>
          </a:bodyPr>
          <a:lstStyle/>
          <a:p>
            <a:pPr algn="ctr"/>
            <a:r>
              <a:rPr lang="en-US" b="1" dirty="0" smtClean="0"/>
              <a:t>Pseudo-Bound Optimization for Binary Energies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750527" y="2722570"/>
            <a:ext cx="16905255" cy="1200284"/>
          </a:xfrm>
          <a:prstGeom prst="rect">
            <a:avLst/>
          </a:prstGeom>
          <a:noFill/>
        </p:spPr>
        <p:txBody>
          <a:bodyPr wrap="none" lIns="106641" tIns="53318" rIns="106641" bIns="53318" rtlCol="0">
            <a:spAutoFit/>
          </a:bodyPr>
          <a:lstStyle/>
          <a:p>
            <a:pPr algn="ctr"/>
            <a:r>
              <a:rPr lang="en-US" sz="7100" dirty="0" smtClean="0"/>
              <a:t>Meng Tang</a:t>
            </a:r>
            <a:r>
              <a:rPr lang="en-US" sz="7100" baseline="30000" dirty="0" smtClean="0"/>
              <a:t>1</a:t>
            </a:r>
            <a:r>
              <a:rPr lang="en-US" sz="7100" dirty="0" smtClean="0"/>
              <a:t>    Ismail Ben Ayed</a:t>
            </a:r>
            <a:r>
              <a:rPr lang="en-US" sz="7100" baseline="30000" dirty="0" smtClean="0"/>
              <a:t>2</a:t>
            </a:r>
            <a:r>
              <a:rPr lang="en-US" sz="7100" dirty="0" smtClean="0"/>
              <a:t>    Yuri Boykov</a:t>
            </a:r>
            <a:r>
              <a:rPr lang="en-US" sz="7100" baseline="30000" dirty="0" smtClean="0"/>
              <a:t>1</a:t>
            </a:r>
            <a:endParaRPr lang="en-US" sz="71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58072" y="3967170"/>
            <a:ext cx="22090200" cy="1077174"/>
          </a:xfrm>
          <a:prstGeom prst="rect">
            <a:avLst/>
          </a:prstGeom>
          <a:noFill/>
        </p:spPr>
        <p:txBody>
          <a:bodyPr wrap="none" lIns="106641" tIns="53318" rIns="106641" bIns="53318" rtlCol="0">
            <a:spAutoFit/>
          </a:bodyPr>
          <a:lstStyle/>
          <a:p>
            <a:pPr algn="ctr"/>
            <a:r>
              <a:rPr lang="en-US" sz="6300" baseline="30000" dirty="0" smtClean="0">
                <a:solidFill>
                  <a:srgbClr val="0000EA"/>
                </a:solidFill>
              </a:rPr>
              <a:t>1</a:t>
            </a:r>
            <a:r>
              <a:rPr lang="en-US" sz="6300" dirty="0" smtClean="0">
                <a:solidFill>
                  <a:srgbClr val="0000EA"/>
                </a:solidFill>
              </a:rPr>
              <a:t>University of Western Ontario, Canada        </a:t>
            </a:r>
            <a:r>
              <a:rPr lang="en-US" sz="6300" baseline="30000" dirty="0" smtClean="0">
                <a:solidFill>
                  <a:srgbClr val="0000EA"/>
                </a:solidFill>
              </a:rPr>
              <a:t>2</a:t>
            </a:r>
            <a:r>
              <a:rPr lang="en-US" sz="6300" dirty="0" smtClean="0">
                <a:solidFill>
                  <a:srgbClr val="0000EA"/>
                </a:solidFill>
              </a:rPr>
              <a:t>GE Healthcare Canada</a:t>
            </a:r>
            <a:endParaRPr lang="en-US" sz="6300" dirty="0">
              <a:solidFill>
                <a:srgbClr val="0000EA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1022350" y="5922963"/>
            <a:ext cx="12623802" cy="7289800"/>
            <a:chOff x="876300" y="5076825"/>
            <a:chExt cx="10820402" cy="6248400"/>
          </a:xfrm>
        </p:grpSpPr>
        <p:sp>
          <p:nvSpPr>
            <p:cNvPr id="176" name="Rounded Rectangle 175"/>
            <p:cNvSpPr/>
            <p:nvPr/>
          </p:nvSpPr>
          <p:spPr>
            <a:xfrm>
              <a:off x="876303" y="5076825"/>
              <a:ext cx="10820399" cy="6248400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0763" y="5229227"/>
              <a:ext cx="8991444" cy="1015630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Binary Energy Minimization</a:t>
              </a:r>
              <a:endParaRPr lang="en-US" sz="7000" b="1" dirty="0"/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876300" y="6294437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755651" y="36682363"/>
            <a:ext cx="16129245" cy="112337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fr-FR" sz="3300" dirty="0" smtClean="0"/>
              <a:t> [1] Y. Boykov and M. Jolly, </a:t>
            </a:r>
            <a:r>
              <a:rPr lang="en-US" sz="3300" dirty="0" smtClean="0"/>
              <a:t>Interactive Graph Cuts for Optimal Boundary &amp;</a:t>
            </a:r>
          </a:p>
          <a:p>
            <a:r>
              <a:rPr lang="en-US" sz="3300" dirty="0" smtClean="0"/>
              <a:t> Region Segmentation of Objects in N-D Images, in </a:t>
            </a:r>
            <a:r>
              <a:rPr lang="en-US" sz="3300" i="1" dirty="0" smtClean="0"/>
              <a:t>ICCV</a:t>
            </a:r>
            <a:r>
              <a:rPr lang="en-US" sz="3300" dirty="0" smtClean="0"/>
              <a:t> 2001.</a:t>
            </a:r>
            <a:endParaRPr lang="en-US" sz="33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4042639" y="36682363"/>
            <a:ext cx="13070874" cy="1123378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 [2] C. </a:t>
            </a:r>
            <a:r>
              <a:rPr lang="en-US" sz="3300" dirty="0" err="1" smtClean="0"/>
              <a:t>Rother</a:t>
            </a:r>
            <a:r>
              <a:rPr lang="en-US" sz="3300" dirty="0" smtClean="0"/>
              <a:t>, V. </a:t>
            </a:r>
            <a:r>
              <a:rPr lang="en-US" sz="3300" dirty="0" err="1" smtClean="0"/>
              <a:t>Kolmogorov</a:t>
            </a:r>
            <a:r>
              <a:rPr lang="en-US" sz="3300" dirty="0" smtClean="0"/>
              <a:t> and A. Blake, </a:t>
            </a:r>
            <a:r>
              <a:rPr lang="en-US" sz="3300" dirty="0" err="1" smtClean="0"/>
              <a:t>GrabCut</a:t>
            </a:r>
            <a:r>
              <a:rPr lang="en-US" sz="3300" dirty="0" smtClean="0"/>
              <a:t>: Interactive Foreground</a:t>
            </a:r>
          </a:p>
          <a:p>
            <a:r>
              <a:rPr lang="en-US" sz="3300" dirty="0" smtClean="0"/>
              <a:t> Extraction using Iterated Graph Cuts, in </a:t>
            </a:r>
            <a:r>
              <a:rPr lang="en-US" sz="3300" i="1" dirty="0" smtClean="0"/>
              <a:t>SIGGRAPH</a:t>
            </a:r>
            <a:r>
              <a:rPr lang="en-US" sz="3300" dirty="0" smtClean="0"/>
              <a:t> </a:t>
            </a:r>
            <a:r>
              <a:rPr lang="en-US" sz="3300" i="1" dirty="0" smtClean="0"/>
              <a:t>2004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7567423" y="36682363"/>
            <a:ext cx="9894235" cy="1123378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 [3] V. Kolmogorov, Y. Boykov, and C. </a:t>
            </a:r>
            <a:r>
              <a:rPr lang="en-US" sz="3300" dirty="0" err="1" smtClean="0"/>
              <a:t>Rother</a:t>
            </a:r>
            <a:r>
              <a:rPr lang="en-US" sz="3300" dirty="0" smtClean="0"/>
              <a:t>, Applications</a:t>
            </a:r>
          </a:p>
          <a:p>
            <a:r>
              <a:rPr lang="en-US" sz="3300" dirty="0" smtClean="0"/>
              <a:t>of parametric maxflow in computer vision, in </a:t>
            </a:r>
            <a:r>
              <a:rPr lang="en-US" sz="3300" i="1" dirty="0" smtClean="0"/>
              <a:t>ICCV 2007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208" name="矩形 184"/>
          <p:cNvSpPr/>
          <p:nvPr/>
        </p:nvSpPr>
        <p:spPr>
          <a:xfrm>
            <a:off x="1466850" y="11168062"/>
            <a:ext cx="11557000" cy="2693039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600" dirty="0" smtClean="0"/>
              <a:t> Non-</a:t>
            </a:r>
            <a:r>
              <a:rPr lang="en-US" sz="5600" dirty="0" err="1" smtClean="0"/>
              <a:t>submodular</a:t>
            </a:r>
            <a:r>
              <a:rPr lang="en-US" sz="5600" dirty="0" smtClean="0"/>
              <a:t> </a:t>
            </a:r>
            <a:r>
              <a:rPr lang="en-US" sz="5600" dirty="0" err="1" smtClean="0"/>
              <a:t>pairwise</a:t>
            </a:r>
            <a:r>
              <a:rPr lang="en-US" sz="5600" dirty="0" smtClean="0"/>
              <a:t> energy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High-order energy</a:t>
            </a:r>
          </a:p>
          <a:p>
            <a:r>
              <a:rPr lang="en-US" sz="5600" dirty="0" smtClean="0"/>
              <a:t>     </a:t>
            </a:r>
          </a:p>
        </p:txBody>
      </p:sp>
      <p:sp>
        <p:nvSpPr>
          <p:cNvPr id="8" name="AutoShape 51" descr="http://www.bsgi.org.uk/system/resources/documents/464/original/GE_logo.jpg?1397898700"/>
          <p:cNvSpPr>
            <a:spLocks noChangeAspect="1" noChangeArrowheads="1"/>
          </p:cNvSpPr>
          <p:nvPr/>
        </p:nvSpPr>
        <p:spPr bwMode="auto">
          <a:xfrm>
            <a:off x="74083" y="-159279"/>
            <a:ext cx="355600" cy="355600"/>
          </a:xfrm>
          <a:prstGeom prst="rect">
            <a:avLst/>
          </a:prstGeom>
          <a:noFill/>
        </p:spPr>
        <p:txBody>
          <a:bodyPr vert="horz" wrap="square" lIns="106674" tIns="53337" rIns="106674" bIns="5333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6" name="Picture 52" descr="C:\Users\Tang\Downloads\GE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7350" y="1122363"/>
            <a:ext cx="4178300" cy="3892529"/>
          </a:xfrm>
          <a:prstGeom prst="rect">
            <a:avLst/>
          </a:prstGeom>
          <a:noFill/>
        </p:spPr>
      </p:pic>
      <p:sp>
        <p:nvSpPr>
          <p:cNvPr id="381" name="TextBox 380"/>
          <p:cNvSpPr txBox="1"/>
          <p:nvPr/>
        </p:nvSpPr>
        <p:spPr>
          <a:xfrm>
            <a:off x="2533650" y="7722979"/>
            <a:ext cx="8178800" cy="1400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CA" sz="8400" i="1" dirty="0" smtClean="0"/>
              <a:t>S</a:t>
            </a:r>
            <a:r>
              <a:rPr lang="en-CA" sz="8400" baseline="30000" dirty="0" smtClean="0"/>
              <a:t>*</a:t>
            </a:r>
            <a:r>
              <a:rPr lang="en-CA" sz="8400" dirty="0" smtClean="0"/>
              <a:t> = </a:t>
            </a:r>
            <a:r>
              <a:rPr lang="en-CA" sz="8400" i="1" dirty="0" err="1" smtClean="0"/>
              <a:t>arg</a:t>
            </a:r>
            <a:r>
              <a:rPr lang="en-CA" sz="8400" i="1" baseline="-25000" dirty="0" err="1" smtClean="0"/>
              <a:t>S</a:t>
            </a:r>
            <a:r>
              <a:rPr lang="en-CA" sz="8400" dirty="0" smtClean="0"/>
              <a:t> min </a:t>
            </a:r>
            <a:r>
              <a:rPr lang="en-CA" sz="8400" i="1" dirty="0" smtClean="0"/>
              <a:t>E(S)</a:t>
            </a:r>
            <a:endParaRPr lang="en-CA" sz="8400" i="1" dirty="0"/>
          </a:p>
        </p:txBody>
      </p:sp>
      <p:pic>
        <p:nvPicPr>
          <p:cNvPr id="10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9675" y="9301163"/>
            <a:ext cx="41560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" name="矩形 184"/>
          <p:cNvSpPr/>
          <p:nvPr/>
        </p:nvSpPr>
        <p:spPr>
          <a:xfrm>
            <a:off x="1555750" y="9301163"/>
            <a:ext cx="5511800" cy="1831264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r>
              <a:rPr lang="en-US" sz="5600" dirty="0" smtClean="0"/>
              <a:t>Binary Energy:</a:t>
            </a:r>
          </a:p>
          <a:p>
            <a:r>
              <a:rPr lang="en-US" sz="5600" dirty="0" smtClean="0"/>
              <a:t>     </a:t>
            </a:r>
          </a:p>
        </p:txBody>
      </p:sp>
      <p:sp>
        <p:nvSpPr>
          <p:cNvPr id="384" name="矩形 184"/>
          <p:cNvSpPr/>
          <p:nvPr/>
        </p:nvSpPr>
        <p:spPr>
          <a:xfrm>
            <a:off x="1555750" y="10190163"/>
            <a:ext cx="11023600" cy="1831264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r>
              <a:rPr lang="en-US" sz="5600" dirty="0" smtClean="0"/>
              <a:t>Difficult-to-optimize energies:</a:t>
            </a:r>
          </a:p>
          <a:p>
            <a:r>
              <a:rPr lang="en-US" sz="5600" dirty="0" smtClean="0"/>
              <a:t>     </a:t>
            </a:r>
          </a:p>
        </p:txBody>
      </p:sp>
      <p:grpSp>
        <p:nvGrpSpPr>
          <p:cNvPr id="387" name="组合 386"/>
          <p:cNvGrpSpPr/>
          <p:nvPr/>
        </p:nvGrpSpPr>
        <p:grpSpPr>
          <a:xfrm>
            <a:off x="1022350" y="13657263"/>
            <a:ext cx="12623802" cy="10401300"/>
            <a:chOff x="876300" y="5076825"/>
            <a:chExt cx="10820402" cy="8390965"/>
          </a:xfrm>
        </p:grpSpPr>
        <p:sp>
          <p:nvSpPr>
            <p:cNvPr id="388" name="Rounded Rectangle 175"/>
            <p:cNvSpPr/>
            <p:nvPr/>
          </p:nvSpPr>
          <p:spPr>
            <a:xfrm>
              <a:off x="876303" y="5076825"/>
              <a:ext cx="10820399" cy="8390965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210763" y="5229227"/>
              <a:ext cx="9634953" cy="943478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Standard </a:t>
              </a:r>
              <a:r>
                <a:rPr lang="en-US" sz="7000" b="1" dirty="0" smtClean="0">
                  <a:solidFill>
                    <a:srgbClr val="FF0000"/>
                  </a:solidFill>
                </a:rPr>
                <a:t>Bound</a:t>
              </a:r>
              <a:r>
                <a:rPr lang="en-US" sz="7000" b="1" dirty="0" smtClean="0"/>
                <a:t> Optimization</a:t>
              </a:r>
              <a:endParaRPr lang="en-US" sz="7000" b="1" dirty="0"/>
            </a:p>
          </p:txBody>
        </p:sp>
        <p:cxnSp>
          <p:nvCxnSpPr>
            <p:cNvPr id="390" name="Straight Connector 148"/>
            <p:cNvCxnSpPr/>
            <p:nvPr/>
          </p:nvCxnSpPr>
          <p:spPr>
            <a:xfrm>
              <a:off x="876300" y="6224307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1" name="Group 134"/>
          <p:cNvGrpSpPr/>
          <p:nvPr/>
        </p:nvGrpSpPr>
        <p:grpSpPr>
          <a:xfrm>
            <a:off x="1865561" y="15435263"/>
            <a:ext cx="9638172" cy="5616366"/>
            <a:chOff x="274458" y="1043226"/>
            <a:chExt cx="8261290" cy="4814028"/>
          </a:xfrm>
        </p:grpSpPr>
        <p:grpSp>
          <p:nvGrpSpPr>
            <p:cNvPr id="392" name="Group 68"/>
            <p:cNvGrpSpPr/>
            <p:nvPr/>
          </p:nvGrpSpPr>
          <p:grpSpPr>
            <a:xfrm>
              <a:off x="618506" y="1043226"/>
              <a:ext cx="7917242" cy="4814028"/>
              <a:chOff x="618506" y="1000780"/>
              <a:chExt cx="7917242" cy="4814028"/>
            </a:xfrm>
          </p:grpSpPr>
          <p:grpSp>
            <p:nvGrpSpPr>
              <p:cNvPr id="398" name="Group 66"/>
              <p:cNvGrpSpPr/>
              <p:nvPr/>
            </p:nvGrpSpPr>
            <p:grpSpPr>
              <a:xfrm>
                <a:off x="1752600" y="1295400"/>
                <a:ext cx="6783148" cy="4519408"/>
                <a:chOff x="1509664" y="1905000"/>
                <a:chExt cx="6783148" cy="4519408"/>
              </a:xfrm>
            </p:grpSpPr>
            <p:cxnSp>
              <p:nvCxnSpPr>
                <p:cNvPr id="401" name="Straight Arrow Connector 15"/>
                <p:cNvCxnSpPr/>
                <p:nvPr/>
              </p:nvCxnSpPr>
              <p:spPr>
                <a:xfrm>
                  <a:off x="1524000" y="5638800"/>
                  <a:ext cx="6248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Arrow Connector 16"/>
                <p:cNvCxnSpPr/>
                <p:nvPr/>
              </p:nvCxnSpPr>
              <p:spPr>
                <a:xfrm flipV="1">
                  <a:off x="1524000" y="1905000"/>
                  <a:ext cx="0" cy="3733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3" name="Freeform 17"/>
                <p:cNvSpPr/>
                <p:nvPr/>
              </p:nvSpPr>
              <p:spPr>
                <a:xfrm>
                  <a:off x="1528482" y="2521322"/>
                  <a:ext cx="5162782" cy="2836187"/>
                </a:xfrm>
                <a:custGeom>
                  <a:avLst/>
                  <a:gdLst>
                    <a:gd name="connsiteX0" fmla="*/ 0 w 5918200"/>
                    <a:gd name="connsiteY0" fmla="*/ 1095188 h 3869765"/>
                    <a:gd name="connsiteX1" fmla="*/ 1013012 w 5918200"/>
                    <a:gd name="connsiteY1" fmla="*/ 2457823 h 3869765"/>
                    <a:gd name="connsiteX2" fmla="*/ 1649506 w 5918200"/>
                    <a:gd name="connsiteY2" fmla="*/ 1875117 h 3869765"/>
                    <a:gd name="connsiteX3" fmla="*/ 2286000 w 5918200"/>
                    <a:gd name="connsiteY3" fmla="*/ 2834341 h 3869765"/>
                    <a:gd name="connsiteX4" fmla="*/ 3065929 w 5918200"/>
                    <a:gd name="connsiteY4" fmla="*/ 1606176 h 3869765"/>
                    <a:gd name="connsiteX5" fmla="*/ 3774141 w 5918200"/>
                    <a:gd name="connsiteY5" fmla="*/ 3694953 h 3869765"/>
                    <a:gd name="connsiteX6" fmla="*/ 5602941 w 5918200"/>
                    <a:gd name="connsiteY6" fmla="*/ 557306 h 3869765"/>
                    <a:gd name="connsiteX7" fmla="*/ 5665694 w 5918200"/>
                    <a:gd name="connsiteY7" fmla="*/ 351117 h 3869765"/>
                    <a:gd name="connsiteX0" fmla="*/ 0 w 6106459"/>
                    <a:gd name="connsiteY0" fmla="*/ 1070535 h 3845112"/>
                    <a:gd name="connsiteX1" fmla="*/ 1013012 w 6106459"/>
                    <a:gd name="connsiteY1" fmla="*/ 2433170 h 3845112"/>
                    <a:gd name="connsiteX2" fmla="*/ 1649506 w 6106459"/>
                    <a:gd name="connsiteY2" fmla="*/ 1850464 h 3845112"/>
                    <a:gd name="connsiteX3" fmla="*/ 2286000 w 6106459"/>
                    <a:gd name="connsiteY3" fmla="*/ 2809688 h 3845112"/>
                    <a:gd name="connsiteX4" fmla="*/ 3065929 w 6106459"/>
                    <a:gd name="connsiteY4" fmla="*/ 1581523 h 3845112"/>
                    <a:gd name="connsiteX5" fmla="*/ 3774141 w 6106459"/>
                    <a:gd name="connsiteY5" fmla="*/ 3670300 h 3845112"/>
                    <a:gd name="connsiteX6" fmla="*/ 5602941 w 6106459"/>
                    <a:gd name="connsiteY6" fmla="*/ 532653 h 3845112"/>
                    <a:gd name="connsiteX7" fmla="*/ 6096000 w 6106459"/>
                    <a:gd name="connsiteY7" fmla="*/ 474382 h 3845112"/>
                    <a:gd name="connsiteX0" fmla="*/ 0 w 5939117"/>
                    <a:gd name="connsiteY0" fmla="*/ 1108635 h 3883212"/>
                    <a:gd name="connsiteX1" fmla="*/ 1013012 w 5939117"/>
                    <a:gd name="connsiteY1" fmla="*/ 2471270 h 3883212"/>
                    <a:gd name="connsiteX2" fmla="*/ 1649506 w 5939117"/>
                    <a:gd name="connsiteY2" fmla="*/ 1888564 h 3883212"/>
                    <a:gd name="connsiteX3" fmla="*/ 2286000 w 5939117"/>
                    <a:gd name="connsiteY3" fmla="*/ 2847788 h 3883212"/>
                    <a:gd name="connsiteX4" fmla="*/ 3065929 w 5939117"/>
                    <a:gd name="connsiteY4" fmla="*/ 1619623 h 3883212"/>
                    <a:gd name="connsiteX5" fmla="*/ 3774141 w 5939117"/>
                    <a:gd name="connsiteY5" fmla="*/ 3708400 h 3883212"/>
                    <a:gd name="connsiteX6" fmla="*/ 5602941 w 5939117"/>
                    <a:gd name="connsiteY6" fmla="*/ 570753 h 3883212"/>
                    <a:gd name="connsiteX7" fmla="*/ 5791200 w 5939117"/>
                    <a:gd name="connsiteY7" fmla="*/ 283881 h 3883212"/>
                    <a:gd name="connsiteX0" fmla="*/ 0 w 5791200"/>
                    <a:gd name="connsiteY0" fmla="*/ 824754 h 3647143"/>
                    <a:gd name="connsiteX1" fmla="*/ 1013012 w 5791200"/>
                    <a:gd name="connsiteY1" fmla="*/ 2187389 h 3647143"/>
                    <a:gd name="connsiteX2" fmla="*/ 1649506 w 5791200"/>
                    <a:gd name="connsiteY2" fmla="*/ 1604683 h 3647143"/>
                    <a:gd name="connsiteX3" fmla="*/ 2286000 w 5791200"/>
                    <a:gd name="connsiteY3" fmla="*/ 2563907 h 3647143"/>
                    <a:gd name="connsiteX4" fmla="*/ 3065929 w 5791200"/>
                    <a:gd name="connsiteY4" fmla="*/ 1335742 h 3647143"/>
                    <a:gd name="connsiteX5" fmla="*/ 3774141 w 5791200"/>
                    <a:gd name="connsiteY5" fmla="*/ 3424519 h 3647143"/>
                    <a:gd name="connsiteX6" fmla="*/ 5791200 w 5791200"/>
                    <a:gd name="connsiteY6" fmla="*/ 0 h 3647143"/>
                    <a:gd name="connsiteX0" fmla="*/ 0 w 5638800"/>
                    <a:gd name="connsiteY0" fmla="*/ 443754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8993"/>
                    <a:gd name="connsiteX1" fmla="*/ 1013012 w 5638800"/>
                    <a:gd name="connsiteY1" fmla="*/ 1806389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595718 w 5638800"/>
                    <a:gd name="connsiteY2" fmla="*/ 1364878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2782" h="2836187">
                      <a:moveTo>
                        <a:pt x="0" y="0"/>
                      </a:moveTo>
                      <a:cubicBezTo>
                        <a:pt x="369047" y="616323"/>
                        <a:pt x="572247" y="1336863"/>
                        <a:pt x="838200" y="1526243"/>
                      </a:cubicBezTo>
                      <a:cubicBezTo>
                        <a:pt x="1104153" y="1715623"/>
                        <a:pt x="1354418" y="1064934"/>
                        <a:pt x="1595718" y="1136278"/>
                      </a:cubicBezTo>
                      <a:cubicBezTo>
                        <a:pt x="1837018" y="1207622"/>
                        <a:pt x="2069353" y="2016313"/>
                        <a:pt x="2286000" y="1954307"/>
                      </a:cubicBezTo>
                      <a:cubicBezTo>
                        <a:pt x="2502647" y="1892301"/>
                        <a:pt x="2647576" y="620808"/>
                        <a:pt x="2895600" y="764243"/>
                      </a:cubicBezTo>
                      <a:cubicBezTo>
                        <a:pt x="3143624" y="907678"/>
                        <a:pt x="3396277" y="2836187"/>
                        <a:pt x="3774141" y="2814919"/>
                      </a:cubicBezTo>
                      <a:cubicBezTo>
                        <a:pt x="4152005" y="2793651"/>
                        <a:pt x="4863586" y="1390414"/>
                        <a:pt x="5162782" y="636632"/>
                      </a:cubicBezTo>
                    </a:path>
                  </a:pathLst>
                </a:cu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404" name="Straight Connector 18"/>
                <p:cNvCxnSpPr/>
                <p:nvPr/>
              </p:nvCxnSpPr>
              <p:spPr>
                <a:xfrm flipV="1">
                  <a:off x="1828800" y="3124200"/>
                  <a:ext cx="0" cy="251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5" name="TextBox 404"/>
                <p:cNvSpPr txBox="1"/>
                <p:nvPr/>
              </p:nvSpPr>
              <p:spPr>
                <a:xfrm>
                  <a:off x="6013021" y="5051286"/>
                  <a:ext cx="22797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3300" dirty="0" smtClean="0"/>
                    <a:t>solution space</a:t>
                  </a:r>
                </a:p>
              </p:txBody>
            </p:sp>
            <p:grpSp>
              <p:nvGrpSpPr>
                <p:cNvPr id="406" name="Group 77"/>
                <p:cNvGrpSpPr/>
                <p:nvPr/>
              </p:nvGrpSpPr>
              <p:grpSpPr>
                <a:xfrm>
                  <a:off x="3145724" y="5511189"/>
                  <a:ext cx="229487" cy="230705"/>
                  <a:chOff x="1155560" y="3879612"/>
                  <a:chExt cx="229487" cy="230705"/>
                </a:xfrm>
              </p:grpSpPr>
              <p:cxnSp>
                <p:nvCxnSpPr>
                  <p:cNvPr id="414" name="Straight Connector 52"/>
                  <p:cNvCxnSpPr/>
                  <p:nvPr/>
                </p:nvCxnSpPr>
                <p:spPr>
                  <a:xfrm>
                    <a:off x="1155560" y="3879612"/>
                    <a:ext cx="228600" cy="2286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53"/>
                  <p:cNvCxnSpPr/>
                  <p:nvPr/>
                </p:nvCxnSpPr>
                <p:spPr>
                  <a:xfrm flipV="1">
                    <a:off x="1156447" y="3881717"/>
                    <a:ext cx="228600" cy="2286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7" name="Freeform 22"/>
                <p:cNvSpPr/>
                <p:nvPr/>
              </p:nvSpPr>
              <p:spPr>
                <a:xfrm>
                  <a:off x="1509664" y="2057400"/>
                  <a:ext cx="4586336" cy="1591982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4572000"/>
                    <a:gd name="connsiteY0" fmla="*/ 228602 h 1562101"/>
                    <a:gd name="connsiteX1" fmla="*/ 1219200 w 4572000"/>
                    <a:gd name="connsiteY1" fmla="*/ 1524001 h 1562101"/>
                    <a:gd name="connsiteX2" fmla="*/ 4572000 w 4572000"/>
                    <a:gd name="connsiteY2" fmla="*/ 0 h 1562101"/>
                    <a:gd name="connsiteX0" fmla="*/ 0 w 4572000"/>
                    <a:gd name="connsiteY0" fmla="*/ 228602 h 1562100"/>
                    <a:gd name="connsiteX1" fmla="*/ 1814464 w 4572000"/>
                    <a:gd name="connsiteY1" fmla="*/ 1524000 h 1562100"/>
                    <a:gd name="connsiteX2" fmla="*/ 4572000 w 4572000"/>
                    <a:gd name="connsiteY2" fmla="*/ 0 h 1562100"/>
                    <a:gd name="connsiteX0" fmla="*/ 0 w 4572000"/>
                    <a:gd name="connsiteY0" fmla="*/ 228602 h 1686859"/>
                    <a:gd name="connsiteX1" fmla="*/ 465276 w 4572000"/>
                    <a:gd name="connsiteY1" fmla="*/ 977153 h 1686859"/>
                    <a:gd name="connsiteX2" fmla="*/ 1814464 w 4572000"/>
                    <a:gd name="connsiteY2" fmla="*/ 1524000 h 1686859"/>
                    <a:gd name="connsiteX3" fmla="*/ 4572000 w 4572000"/>
                    <a:gd name="connsiteY3" fmla="*/ 0 h 1686859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18876"/>
                    <a:gd name="connsiteX1" fmla="*/ 335288 w 4572000"/>
                    <a:gd name="connsiteY1" fmla="*/ 1026459 h 1618876"/>
                    <a:gd name="connsiteX2" fmla="*/ 2119264 w 4572000"/>
                    <a:gd name="connsiteY2" fmla="*/ 1447800 h 1618876"/>
                    <a:gd name="connsiteX3" fmla="*/ 4572000 w 4572000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596464"/>
                    <a:gd name="connsiteX1" fmla="*/ 349624 w 4586336"/>
                    <a:gd name="connsiteY1" fmla="*/ 1026459 h 1596464"/>
                    <a:gd name="connsiteX2" fmla="*/ 2133600 w 4586336"/>
                    <a:gd name="connsiteY2" fmla="*/ 1447800 h 1596464"/>
                    <a:gd name="connsiteX3" fmla="*/ 4586336 w 4586336"/>
                    <a:gd name="connsiteY3" fmla="*/ 0 h 1596464"/>
                    <a:gd name="connsiteX0" fmla="*/ 0 w 4586336"/>
                    <a:gd name="connsiteY0" fmla="*/ 0 h 1556123"/>
                    <a:gd name="connsiteX1" fmla="*/ 349624 w 4586336"/>
                    <a:gd name="connsiteY1" fmla="*/ 1026459 h 1556123"/>
                    <a:gd name="connsiteX2" fmla="*/ 2133600 w 4586336"/>
                    <a:gd name="connsiteY2" fmla="*/ 1447800 h 1556123"/>
                    <a:gd name="connsiteX3" fmla="*/ 4586336 w 4586336"/>
                    <a:gd name="connsiteY3" fmla="*/ 0 h 1556123"/>
                    <a:gd name="connsiteX0" fmla="*/ 0 w 4586336"/>
                    <a:gd name="connsiteY0" fmla="*/ 0 h 1636806"/>
                    <a:gd name="connsiteX1" fmla="*/ 349624 w 4586336"/>
                    <a:gd name="connsiteY1" fmla="*/ 1026459 h 1636806"/>
                    <a:gd name="connsiteX2" fmla="*/ 2133600 w 4586336"/>
                    <a:gd name="connsiteY2" fmla="*/ 1447800 h 1636806"/>
                    <a:gd name="connsiteX3" fmla="*/ 4586336 w 4586336"/>
                    <a:gd name="connsiteY3" fmla="*/ 0 h 1636806"/>
                    <a:gd name="connsiteX0" fmla="*/ 0 w 4586336"/>
                    <a:gd name="connsiteY0" fmla="*/ 0 h 1591982"/>
                    <a:gd name="connsiteX1" fmla="*/ 349624 w 4586336"/>
                    <a:gd name="connsiteY1" fmla="*/ 1026459 h 1591982"/>
                    <a:gd name="connsiteX2" fmla="*/ 2133600 w 4586336"/>
                    <a:gd name="connsiteY2" fmla="*/ 1447800 h 1591982"/>
                    <a:gd name="connsiteX3" fmla="*/ 4586336 w 4586336"/>
                    <a:gd name="connsiteY3" fmla="*/ 0 h 1591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6336" h="1591982">
                      <a:moveTo>
                        <a:pt x="0" y="0"/>
                      </a:moveTo>
                      <a:cubicBezTo>
                        <a:pt x="95475" y="362324"/>
                        <a:pt x="145824" y="729876"/>
                        <a:pt x="349624" y="1026459"/>
                      </a:cubicBezTo>
                      <a:cubicBezTo>
                        <a:pt x="553423" y="1591982"/>
                        <a:pt x="1759175" y="1556123"/>
                        <a:pt x="2133600" y="1447800"/>
                      </a:cubicBezTo>
                      <a:cubicBezTo>
                        <a:pt x="2839719" y="1276724"/>
                        <a:pt x="4046960" y="316753"/>
                        <a:pt x="4586336" y="0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08" name="TextBox 407"/>
                <p:cNvSpPr txBox="1"/>
                <p:nvPr/>
              </p:nvSpPr>
              <p:spPr>
                <a:xfrm>
                  <a:off x="7543800" y="5638800"/>
                  <a:ext cx="411101" cy="751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5100" i="1" dirty="0" smtClean="0"/>
                    <a:t>S</a:t>
                  </a:r>
                  <a:endParaRPr lang="en-CA" sz="5100" i="1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>
                  <a:off x="1534085" y="5627594"/>
                  <a:ext cx="548502" cy="751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5100" b="1" i="1" dirty="0" smtClean="0"/>
                    <a:t>S</a:t>
                  </a:r>
                  <a:r>
                    <a:rPr lang="en-CA" sz="5100" b="1" i="1" baseline="-25000" dirty="0" smtClean="0"/>
                    <a:t>t</a:t>
                  </a:r>
                  <a:endParaRPr lang="en-CA" sz="5100" b="1" i="1" dirty="0"/>
                </a:p>
              </p:txBody>
            </p:sp>
            <p:grpSp>
              <p:nvGrpSpPr>
                <p:cNvPr id="410" name="Group 98"/>
                <p:cNvGrpSpPr/>
                <p:nvPr/>
              </p:nvGrpSpPr>
              <p:grpSpPr>
                <a:xfrm>
                  <a:off x="2043064" y="3581400"/>
                  <a:ext cx="1220089" cy="2388769"/>
                  <a:chOff x="2043064" y="3581400"/>
                  <a:chExt cx="1220089" cy="2388769"/>
                </a:xfrm>
              </p:grpSpPr>
              <p:cxnSp>
                <p:nvCxnSpPr>
                  <p:cNvPr id="412" name="Straight Connector 34"/>
                  <p:cNvCxnSpPr/>
                  <p:nvPr/>
                </p:nvCxnSpPr>
                <p:spPr>
                  <a:xfrm flipV="1">
                    <a:off x="3263153" y="3581400"/>
                    <a:ext cx="0" cy="20574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Straight Arrow Connector 35"/>
                  <p:cNvCxnSpPr/>
                  <p:nvPr/>
                </p:nvCxnSpPr>
                <p:spPr>
                  <a:xfrm flipV="1">
                    <a:off x="2043064" y="5965686"/>
                    <a:ext cx="990600" cy="4483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1" name="TextBox 410"/>
                <p:cNvSpPr txBox="1"/>
                <p:nvPr/>
              </p:nvSpPr>
              <p:spPr>
                <a:xfrm>
                  <a:off x="3109864" y="5672554"/>
                  <a:ext cx="923605" cy="7518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5100" b="1" i="1" dirty="0" smtClean="0">
                      <a:solidFill>
                        <a:srgbClr val="FF0000"/>
                      </a:solidFill>
                    </a:rPr>
                    <a:t>S</a:t>
                  </a:r>
                  <a:r>
                    <a:rPr lang="en-CA" sz="5100" b="1" i="1" baseline="-25000" dirty="0" smtClean="0">
                      <a:solidFill>
                        <a:srgbClr val="FF0000"/>
                      </a:solidFill>
                    </a:rPr>
                    <a:t>t+1</a:t>
                  </a:r>
                  <a:endParaRPr lang="en-CA" sz="5100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99" name="TextBox 398"/>
              <p:cNvSpPr txBox="1"/>
              <p:nvPr/>
            </p:nvSpPr>
            <p:spPr>
              <a:xfrm>
                <a:off x="6560779" y="1000780"/>
                <a:ext cx="1185545" cy="751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1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5100" i="1" baseline="-25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51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51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5100" dirty="0" smtClean="0">
                    <a:solidFill>
                      <a:srgbClr val="FF0000"/>
                    </a:solidFill>
                  </a:rPr>
                  <a:t>)</a:t>
                </a:r>
                <a:endParaRPr lang="en-US" sz="5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618506" y="1088886"/>
                <a:ext cx="1041769" cy="751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100" b="1" i="1" dirty="0" smtClean="0"/>
                  <a:t>E</a:t>
                </a:r>
                <a:r>
                  <a:rPr lang="en-US" sz="5100" b="1" dirty="0" smtClean="0"/>
                  <a:t>(</a:t>
                </a:r>
                <a:r>
                  <a:rPr lang="en-US" sz="5100" b="1" i="1" dirty="0" smtClean="0"/>
                  <a:t>S</a:t>
                </a:r>
                <a:r>
                  <a:rPr lang="en-US" sz="5100" b="1" dirty="0" smtClean="0"/>
                  <a:t>)</a:t>
                </a:r>
                <a:endParaRPr lang="en-US" sz="5100" b="1" dirty="0"/>
              </a:p>
            </p:txBody>
          </p:sp>
        </p:grpSp>
        <p:cxnSp>
          <p:nvCxnSpPr>
            <p:cNvPr id="393" name="Straight Connector 5"/>
            <p:cNvCxnSpPr/>
            <p:nvPr/>
          </p:nvCxnSpPr>
          <p:spPr>
            <a:xfrm>
              <a:off x="1752600" y="2514600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Box 393"/>
            <p:cNvSpPr txBox="1"/>
            <p:nvPr/>
          </p:nvSpPr>
          <p:spPr>
            <a:xfrm>
              <a:off x="466106" y="2045732"/>
              <a:ext cx="1150315" cy="751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sz="51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5100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sz="5100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51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5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5" name="Oval 11"/>
            <p:cNvSpPr/>
            <p:nvPr/>
          </p:nvSpPr>
          <p:spPr>
            <a:xfrm>
              <a:off x="2034990" y="503816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6" name="Straight Connector 26"/>
            <p:cNvCxnSpPr/>
            <p:nvPr/>
          </p:nvCxnSpPr>
          <p:spPr>
            <a:xfrm>
              <a:off x="1766045" y="3202501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TextBox 396"/>
            <p:cNvSpPr txBox="1"/>
            <p:nvPr/>
          </p:nvSpPr>
          <p:spPr>
            <a:xfrm>
              <a:off x="274458" y="2731532"/>
              <a:ext cx="1525418" cy="751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sz="51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5100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sz="5100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t+1</a:t>
              </a:r>
              <a:r>
                <a:rPr lang="en-US" sz="51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5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6" name="矩形 184"/>
          <p:cNvSpPr/>
          <p:nvPr/>
        </p:nvSpPr>
        <p:spPr>
          <a:xfrm>
            <a:off x="1555750" y="21035963"/>
            <a:ext cx="11557000" cy="3554813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600" dirty="0" smtClean="0"/>
              <a:t> Never increases original energy </a:t>
            </a:r>
            <a:r>
              <a:rPr lang="en-US" sz="5600" b="1" i="1" dirty="0" smtClean="0"/>
              <a:t>E(S)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Converges to local minima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Bound may not approximate well</a:t>
            </a:r>
          </a:p>
          <a:p>
            <a:r>
              <a:rPr lang="en-US" sz="5600" dirty="0" smtClean="0"/>
              <a:t>     </a:t>
            </a:r>
          </a:p>
        </p:txBody>
      </p:sp>
      <p:grpSp>
        <p:nvGrpSpPr>
          <p:cNvPr id="417" name="组合 416"/>
          <p:cNvGrpSpPr/>
          <p:nvPr/>
        </p:nvGrpSpPr>
        <p:grpSpPr>
          <a:xfrm>
            <a:off x="984739" y="24414162"/>
            <a:ext cx="12623802" cy="12268200"/>
            <a:chOff x="876300" y="4807194"/>
            <a:chExt cx="10820402" cy="9897035"/>
          </a:xfrm>
        </p:grpSpPr>
        <p:sp>
          <p:nvSpPr>
            <p:cNvPr id="418" name="Rounded Rectangle 175"/>
            <p:cNvSpPr/>
            <p:nvPr/>
          </p:nvSpPr>
          <p:spPr>
            <a:xfrm>
              <a:off x="876303" y="4807194"/>
              <a:ext cx="10820399" cy="9897035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1210763" y="5022347"/>
              <a:ext cx="9976969" cy="94347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New Idea:  </a:t>
              </a:r>
              <a:r>
                <a:rPr lang="en-US" sz="7000" b="1" dirty="0" smtClean="0">
                  <a:solidFill>
                    <a:srgbClr val="7030A0"/>
                  </a:solidFill>
                </a:rPr>
                <a:t>Pseudo-Bound </a:t>
              </a:r>
              <a:r>
                <a:rPr lang="en-US" sz="7000" b="1" dirty="0" smtClean="0"/>
                <a:t>Opt.</a:t>
              </a:r>
              <a:endParaRPr lang="en-US" sz="7000" b="1" dirty="0"/>
            </a:p>
          </p:txBody>
        </p:sp>
        <p:cxnSp>
          <p:nvCxnSpPr>
            <p:cNvPr id="420" name="Straight Connector 148"/>
            <p:cNvCxnSpPr/>
            <p:nvPr/>
          </p:nvCxnSpPr>
          <p:spPr>
            <a:xfrm>
              <a:off x="876300" y="6024806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1" name="组合 420"/>
          <p:cNvGrpSpPr/>
          <p:nvPr/>
        </p:nvGrpSpPr>
        <p:grpSpPr>
          <a:xfrm>
            <a:off x="1644651" y="26030866"/>
            <a:ext cx="10336414" cy="6439954"/>
            <a:chOff x="228600" y="1486034"/>
            <a:chExt cx="7958788" cy="4958608"/>
          </a:xfrm>
        </p:grpSpPr>
        <p:cxnSp>
          <p:nvCxnSpPr>
            <p:cNvPr id="422" name="Straight Arrow Connector 15"/>
            <p:cNvCxnSpPr/>
            <p:nvPr/>
          </p:nvCxnSpPr>
          <p:spPr>
            <a:xfrm>
              <a:off x="1462136" y="5719480"/>
              <a:ext cx="6248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16"/>
            <p:cNvCxnSpPr/>
            <p:nvPr/>
          </p:nvCxnSpPr>
          <p:spPr>
            <a:xfrm flipV="1">
              <a:off x="1462136" y="1985680"/>
              <a:ext cx="0" cy="3733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Freeform 17"/>
            <p:cNvSpPr/>
            <p:nvPr/>
          </p:nvSpPr>
          <p:spPr>
            <a:xfrm>
              <a:off x="1466618" y="2602002"/>
              <a:ext cx="5162782" cy="2836187"/>
            </a:xfrm>
            <a:custGeom>
              <a:avLst/>
              <a:gdLst>
                <a:gd name="connsiteX0" fmla="*/ 0 w 5918200"/>
                <a:gd name="connsiteY0" fmla="*/ 1095188 h 3869765"/>
                <a:gd name="connsiteX1" fmla="*/ 1013012 w 5918200"/>
                <a:gd name="connsiteY1" fmla="*/ 2457823 h 3869765"/>
                <a:gd name="connsiteX2" fmla="*/ 1649506 w 5918200"/>
                <a:gd name="connsiteY2" fmla="*/ 1875117 h 3869765"/>
                <a:gd name="connsiteX3" fmla="*/ 2286000 w 5918200"/>
                <a:gd name="connsiteY3" fmla="*/ 2834341 h 3869765"/>
                <a:gd name="connsiteX4" fmla="*/ 3065929 w 5918200"/>
                <a:gd name="connsiteY4" fmla="*/ 1606176 h 3869765"/>
                <a:gd name="connsiteX5" fmla="*/ 3774141 w 5918200"/>
                <a:gd name="connsiteY5" fmla="*/ 3694953 h 3869765"/>
                <a:gd name="connsiteX6" fmla="*/ 5602941 w 5918200"/>
                <a:gd name="connsiteY6" fmla="*/ 557306 h 3869765"/>
                <a:gd name="connsiteX7" fmla="*/ 5665694 w 5918200"/>
                <a:gd name="connsiteY7" fmla="*/ 351117 h 3869765"/>
                <a:gd name="connsiteX0" fmla="*/ 0 w 6106459"/>
                <a:gd name="connsiteY0" fmla="*/ 1070535 h 3845112"/>
                <a:gd name="connsiteX1" fmla="*/ 1013012 w 6106459"/>
                <a:gd name="connsiteY1" fmla="*/ 2433170 h 3845112"/>
                <a:gd name="connsiteX2" fmla="*/ 1649506 w 6106459"/>
                <a:gd name="connsiteY2" fmla="*/ 1850464 h 3845112"/>
                <a:gd name="connsiteX3" fmla="*/ 2286000 w 6106459"/>
                <a:gd name="connsiteY3" fmla="*/ 2809688 h 3845112"/>
                <a:gd name="connsiteX4" fmla="*/ 3065929 w 6106459"/>
                <a:gd name="connsiteY4" fmla="*/ 1581523 h 3845112"/>
                <a:gd name="connsiteX5" fmla="*/ 3774141 w 6106459"/>
                <a:gd name="connsiteY5" fmla="*/ 3670300 h 3845112"/>
                <a:gd name="connsiteX6" fmla="*/ 5602941 w 6106459"/>
                <a:gd name="connsiteY6" fmla="*/ 532653 h 3845112"/>
                <a:gd name="connsiteX7" fmla="*/ 6096000 w 6106459"/>
                <a:gd name="connsiteY7" fmla="*/ 474382 h 3845112"/>
                <a:gd name="connsiteX0" fmla="*/ 0 w 5939117"/>
                <a:gd name="connsiteY0" fmla="*/ 1108635 h 3883212"/>
                <a:gd name="connsiteX1" fmla="*/ 1013012 w 5939117"/>
                <a:gd name="connsiteY1" fmla="*/ 2471270 h 3883212"/>
                <a:gd name="connsiteX2" fmla="*/ 1649506 w 5939117"/>
                <a:gd name="connsiteY2" fmla="*/ 1888564 h 3883212"/>
                <a:gd name="connsiteX3" fmla="*/ 2286000 w 5939117"/>
                <a:gd name="connsiteY3" fmla="*/ 2847788 h 3883212"/>
                <a:gd name="connsiteX4" fmla="*/ 3065929 w 5939117"/>
                <a:gd name="connsiteY4" fmla="*/ 1619623 h 3883212"/>
                <a:gd name="connsiteX5" fmla="*/ 3774141 w 5939117"/>
                <a:gd name="connsiteY5" fmla="*/ 3708400 h 3883212"/>
                <a:gd name="connsiteX6" fmla="*/ 5602941 w 5939117"/>
                <a:gd name="connsiteY6" fmla="*/ 570753 h 3883212"/>
                <a:gd name="connsiteX7" fmla="*/ 5791200 w 5939117"/>
                <a:gd name="connsiteY7" fmla="*/ 283881 h 3883212"/>
                <a:gd name="connsiteX0" fmla="*/ 0 w 5791200"/>
                <a:gd name="connsiteY0" fmla="*/ 824754 h 3647143"/>
                <a:gd name="connsiteX1" fmla="*/ 1013012 w 5791200"/>
                <a:gd name="connsiteY1" fmla="*/ 2187389 h 3647143"/>
                <a:gd name="connsiteX2" fmla="*/ 1649506 w 5791200"/>
                <a:gd name="connsiteY2" fmla="*/ 1604683 h 3647143"/>
                <a:gd name="connsiteX3" fmla="*/ 2286000 w 5791200"/>
                <a:gd name="connsiteY3" fmla="*/ 2563907 h 3647143"/>
                <a:gd name="connsiteX4" fmla="*/ 3065929 w 5791200"/>
                <a:gd name="connsiteY4" fmla="*/ 1335742 h 3647143"/>
                <a:gd name="connsiteX5" fmla="*/ 3774141 w 5791200"/>
                <a:gd name="connsiteY5" fmla="*/ 3424519 h 3647143"/>
                <a:gd name="connsiteX6" fmla="*/ 5791200 w 5791200"/>
                <a:gd name="connsiteY6" fmla="*/ 0 h 3647143"/>
                <a:gd name="connsiteX0" fmla="*/ 0 w 5638800"/>
                <a:gd name="connsiteY0" fmla="*/ 443754 h 3202643"/>
                <a:gd name="connsiteX1" fmla="*/ 1013012 w 5638800"/>
                <a:gd name="connsiteY1" fmla="*/ 1806389 h 3202643"/>
                <a:gd name="connsiteX2" fmla="*/ 1649506 w 5638800"/>
                <a:gd name="connsiteY2" fmla="*/ 1223683 h 3202643"/>
                <a:gd name="connsiteX3" fmla="*/ 2286000 w 5638800"/>
                <a:gd name="connsiteY3" fmla="*/ 2182907 h 3202643"/>
                <a:gd name="connsiteX4" fmla="*/ 3065929 w 5638800"/>
                <a:gd name="connsiteY4" fmla="*/ 954742 h 3202643"/>
                <a:gd name="connsiteX5" fmla="*/ 3774141 w 5638800"/>
                <a:gd name="connsiteY5" fmla="*/ 3043519 h 3202643"/>
                <a:gd name="connsiteX6" fmla="*/ 5638800 w 5638800"/>
                <a:gd name="connsiteY6" fmla="*/ 0 h 3202643"/>
                <a:gd name="connsiteX0" fmla="*/ 0 w 5638800"/>
                <a:gd name="connsiteY0" fmla="*/ 228600 h 3202643"/>
                <a:gd name="connsiteX1" fmla="*/ 1013012 w 5638800"/>
                <a:gd name="connsiteY1" fmla="*/ 1806389 h 3202643"/>
                <a:gd name="connsiteX2" fmla="*/ 1649506 w 5638800"/>
                <a:gd name="connsiteY2" fmla="*/ 1223683 h 3202643"/>
                <a:gd name="connsiteX3" fmla="*/ 2286000 w 5638800"/>
                <a:gd name="connsiteY3" fmla="*/ 2182907 h 3202643"/>
                <a:gd name="connsiteX4" fmla="*/ 3065929 w 5638800"/>
                <a:gd name="connsiteY4" fmla="*/ 954742 h 3202643"/>
                <a:gd name="connsiteX5" fmla="*/ 3774141 w 5638800"/>
                <a:gd name="connsiteY5" fmla="*/ 3043519 h 3202643"/>
                <a:gd name="connsiteX6" fmla="*/ 5638800 w 5638800"/>
                <a:gd name="connsiteY6" fmla="*/ 0 h 3202643"/>
                <a:gd name="connsiteX0" fmla="*/ 0 w 5638800"/>
                <a:gd name="connsiteY0" fmla="*/ 228600 h 3208993"/>
                <a:gd name="connsiteX1" fmla="*/ 1013012 w 5638800"/>
                <a:gd name="connsiteY1" fmla="*/ 1806389 h 3208993"/>
                <a:gd name="connsiteX2" fmla="*/ 1649506 w 5638800"/>
                <a:gd name="connsiteY2" fmla="*/ 1223683 h 3208993"/>
                <a:gd name="connsiteX3" fmla="*/ 2286000 w 5638800"/>
                <a:gd name="connsiteY3" fmla="*/ 2182907 h 3208993"/>
                <a:gd name="connsiteX4" fmla="*/ 2895600 w 5638800"/>
                <a:gd name="connsiteY4" fmla="*/ 992843 h 3208993"/>
                <a:gd name="connsiteX5" fmla="*/ 3774141 w 5638800"/>
                <a:gd name="connsiteY5" fmla="*/ 3043519 h 3208993"/>
                <a:gd name="connsiteX6" fmla="*/ 5638800 w 5638800"/>
                <a:gd name="connsiteY6" fmla="*/ 0 h 3208993"/>
                <a:gd name="connsiteX0" fmla="*/ 0 w 5638800"/>
                <a:gd name="connsiteY0" fmla="*/ 228600 h 3208993"/>
                <a:gd name="connsiteX1" fmla="*/ 838200 w 5638800"/>
                <a:gd name="connsiteY1" fmla="*/ 1754843 h 3208993"/>
                <a:gd name="connsiteX2" fmla="*/ 1649506 w 5638800"/>
                <a:gd name="connsiteY2" fmla="*/ 1223683 h 3208993"/>
                <a:gd name="connsiteX3" fmla="*/ 2286000 w 5638800"/>
                <a:gd name="connsiteY3" fmla="*/ 2182907 h 3208993"/>
                <a:gd name="connsiteX4" fmla="*/ 2895600 w 5638800"/>
                <a:gd name="connsiteY4" fmla="*/ 992843 h 3208993"/>
                <a:gd name="connsiteX5" fmla="*/ 3774141 w 5638800"/>
                <a:gd name="connsiteY5" fmla="*/ 3043519 h 3208993"/>
                <a:gd name="connsiteX6" fmla="*/ 5638800 w 5638800"/>
                <a:gd name="connsiteY6" fmla="*/ 0 h 3208993"/>
                <a:gd name="connsiteX0" fmla="*/ 0 w 5638800"/>
                <a:gd name="connsiteY0" fmla="*/ 228600 h 3208993"/>
                <a:gd name="connsiteX1" fmla="*/ 838200 w 5638800"/>
                <a:gd name="connsiteY1" fmla="*/ 1754843 h 3208993"/>
                <a:gd name="connsiteX2" fmla="*/ 1595718 w 5638800"/>
                <a:gd name="connsiteY2" fmla="*/ 1364878 h 3208993"/>
                <a:gd name="connsiteX3" fmla="*/ 2286000 w 5638800"/>
                <a:gd name="connsiteY3" fmla="*/ 2182907 h 3208993"/>
                <a:gd name="connsiteX4" fmla="*/ 2895600 w 5638800"/>
                <a:gd name="connsiteY4" fmla="*/ 992843 h 3208993"/>
                <a:gd name="connsiteX5" fmla="*/ 3774141 w 5638800"/>
                <a:gd name="connsiteY5" fmla="*/ 3043519 h 3208993"/>
                <a:gd name="connsiteX6" fmla="*/ 5638800 w 5638800"/>
                <a:gd name="connsiteY6" fmla="*/ 0 h 3208993"/>
                <a:gd name="connsiteX0" fmla="*/ 0 w 5162782"/>
                <a:gd name="connsiteY0" fmla="*/ 0 h 2836187"/>
                <a:gd name="connsiteX1" fmla="*/ 838200 w 5162782"/>
                <a:gd name="connsiteY1" fmla="*/ 1526243 h 2836187"/>
                <a:gd name="connsiteX2" fmla="*/ 1595718 w 5162782"/>
                <a:gd name="connsiteY2" fmla="*/ 1136278 h 2836187"/>
                <a:gd name="connsiteX3" fmla="*/ 2286000 w 5162782"/>
                <a:gd name="connsiteY3" fmla="*/ 1954307 h 2836187"/>
                <a:gd name="connsiteX4" fmla="*/ 2895600 w 5162782"/>
                <a:gd name="connsiteY4" fmla="*/ 764243 h 2836187"/>
                <a:gd name="connsiteX5" fmla="*/ 3774141 w 5162782"/>
                <a:gd name="connsiteY5" fmla="*/ 2814919 h 2836187"/>
                <a:gd name="connsiteX6" fmla="*/ 5162782 w 5162782"/>
                <a:gd name="connsiteY6" fmla="*/ 636632 h 2836187"/>
                <a:gd name="connsiteX0" fmla="*/ 0 w 5162782"/>
                <a:gd name="connsiteY0" fmla="*/ 0 h 2836187"/>
                <a:gd name="connsiteX1" fmla="*/ 838200 w 5162782"/>
                <a:gd name="connsiteY1" fmla="*/ 1526243 h 2836187"/>
                <a:gd name="connsiteX2" fmla="*/ 1595718 w 5162782"/>
                <a:gd name="connsiteY2" fmla="*/ 1136278 h 2836187"/>
                <a:gd name="connsiteX3" fmla="*/ 2286000 w 5162782"/>
                <a:gd name="connsiteY3" fmla="*/ 1954307 h 2836187"/>
                <a:gd name="connsiteX4" fmla="*/ 2895600 w 5162782"/>
                <a:gd name="connsiteY4" fmla="*/ 764243 h 2836187"/>
                <a:gd name="connsiteX5" fmla="*/ 3774141 w 5162782"/>
                <a:gd name="connsiteY5" fmla="*/ 2814919 h 2836187"/>
                <a:gd name="connsiteX6" fmla="*/ 5162782 w 5162782"/>
                <a:gd name="connsiteY6" fmla="*/ 636632 h 28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2782" h="2836187">
                  <a:moveTo>
                    <a:pt x="0" y="0"/>
                  </a:moveTo>
                  <a:cubicBezTo>
                    <a:pt x="369047" y="616323"/>
                    <a:pt x="572247" y="1336863"/>
                    <a:pt x="838200" y="1526243"/>
                  </a:cubicBezTo>
                  <a:cubicBezTo>
                    <a:pt x="1104153" y="1715623"/>
                    <a:pt x="1354418" y="1064934"/>
                    <a:pt x="1595718" y="1136278"/>
                  </a:cubicBezTo>
                  <a:cubicBezTo>
                    <a:pt x="1837018" y="1207622"/>
                    <a:pt x="2069353" y="2016313"/>
                    <a:pt x="2286000" y="1954307"/>
                  </a:cubicBezTo>
                  <a:cubicBezTo>
                    <a:pt x="2502647" y="1892301"/>
                    <a:pt x="2647576" y="620808"/>
                    <a:pt x="2895600" y="764243"/>
                  </a:cubicBezTo>
                  <a:cubicBezTo>
                    <a:pt x="3143624" y="907678"/>
                    <a:pt x="3396277" y="2836187"/>
                    <a:pt x="3774141" y="2814919"/>
                  </a:cubicBezTo>
                  <a:cubicBezTo>
                    <a:pt x="4152005" y="2793651"/>
                    <a:pt x="4863586" y="1390414"/>
                    <a:pt x="5162782" y="636632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25" name="Straight Connector 18"/>
            <p:cNvCxnSpPr/>
            <p:nvPr/>
          </p:nvCxnSpPr>
          <p:spPr>
            <a:xfrm flipV="1">
              <a:off x="1766936" y="3204880"/>
              <a:ext cx="0" cy="2514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TextBox 425"/>
            <p:cNvSpPr txBox="1"/>
            <p:nvPr/>
          </p:nvSpPr>
          <p:spPr>
            <a:xfrm>
              <a:off x="6144419" y="5143634"/>
              <a:ext cx="2042969" cy="46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3300" dirty="0" smtClean="0"/>
                <a:t>solution space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7481935" y="5719480"/>
              <a:ext cx="369294" cy="6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5100" i="1" dirty="0" smtClean="0"/>
                <a:t>S</a:t>
              </a:r>
              <a:endParaRPr lang="en-CA" sz="5100" i="1" dirty="0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1605571" y="5746374"/>
              <a:ext cx="492722" cy="6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5100" b="1" i="1" dirty="0" smtClean="0"/>
                <a:t>S</a:t>
              </a:r>
              <a:r>
                <a:rPr lang="en-CA" sz="5100" b="1" i="1" baseline="-25000" dirty="0" smtClean="0"/>
                <a:t>t</a:t>
              </a:r>
              <a:endParaRPr lang="en-CA" sz="5100" b="1" i="1" dirty="0"/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4882171" y="5769248"/>
              <a:ext cx="829679" cy="675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5100" b="1" i="1" dirty="0" smtClean="0">
                  <a:solidFill>
                    <a:srgbClr val="7030A0"/>
                  </a:solidFill>
                </a:rPr>
                <a:t>S</a:t>
              </a:r>
              <a:r>
                <a:rPr lang="en-CA" sz="5100" b="1" i="1" baseline="-25000" dirty="0" smtClean="0">
                  <a:solidFill>
                    <a:srgbClr val="7030A0"/>
                  </a:solidFill>
                </a:rPr>
                <a:t>t+1</a:t>
              </a:r>
              <a:endParaRPr lang="en-CA" sz="5100" b="1" i="1" dirty="0">
                <a:solidFill>
                  <a:srgbClr val="7030A0"/>
                </a:solidFill>
              </a:endParaRPr>
            </a:p>
          </p:txBody>
        </p:sp>
        <p:grpSp>
          <p:nvGrpSpPr>
            <p:cNvPr id="463" name="Group 73"/>
            <p:cNvGrpSpPr/>
            <p:nvPr/>
          </p:nvGrpSpPr>
          <p:grpSpPr>
            <a:xfrm>
              <a:off x="2031394" y="5589492"/>
              <a:ext cx="3115236" cy="246529"/>
              <a:chOff x="2031394" y="5589492"/>
              <a:chExt cx="3115236" cy="246529"/>
            </a:xfrm>
          </p:grpSpPr>
          <p:grpSp>
            <p:nvGrpSpPr>
              <p:cNvPr id="464" name="Group 71"/>
              <p:cNvGrpSpPr/>
              <p:nvPr/>
            </p:nvGrpSpPr>
            <p:grpSpPr>
              <a:xfrm>
                <a:off x="2031394" y="5589492"/>
                <a:ext cx="228600" cy="228600"/>
                <a:chOff x="381000" y="3886200"/>
                <a:chExt cx="228600" cy="228600"/>
              </a:xfrm>
            </p:grpSpPr>
            <p:cxnSp>
              <p:nvCxnSpPr>
                <p:cNvPr id="484" name="Straight Connector 56"/>
                <p:cNvCxnSpPr/>
                <p:nvPr/>
              </p:nvCxnSpPr>
              <p:spPr>
                <a:xfrm>
                  <a:off x="381000" y="3886200"/>
                  <a:ext cx="228600" cy="228600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57"/>
                <p:cNvCxnSpPr/>
                <p:nvPr/>
              </p:nvCxnSpPr>
              <p:spPr>
                <a:xfrm flipV="1">
                  <a:off x="381000" y="3886200"/>
                  <a:ext cx="228600" cy="228600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6" name="Group 80"/>
              <p:cNvGrpSpPr/>
              <p:nvPr/>
            </p:nvGrpSpPr>
            <p:grpSpPr>
              <a:xfrm>
                <a:off x="4232231" y="5607421"/>
                <a:ext cx="228600" cy="228600"/>
                <a:chOff x="735106" y="3886200"/>
                <a:chExt cx="228600" cy="228600"/>
              </a:xfrm>
            </p:grpSpPr>
            <p:cxnSp>
              <p:nvCxnSpPr>
                <p:cNvPr id="480" name="Straight Connector 50"/>
                <p:cNvCxnSpPr/>
                <p:nvPr/>
              </p:nvCxnSpPr>
              <p:spPr>
                <a:xfrm>
                  <a:off x="735106" y="3886200"/>
                  <a:ext cx="228600" cy="228600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51"/>
                <p:cNvCxnSpPr/>
                <p:nvPr/>
              </p:nvCxnSpPr>
              <p:spPr>
                <a:xfrm flipV="1">
                  <a:off x="735106" y="3886200"/>
                  <a:ext cx="228600" cy="228600"/>
                </a:xfrm>
                <a:prstGeom prst="line">
                  <a:avLst/>
                </a:prstGeom>
                <a:ln w="2222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" name="Group 83"/>
              <p:cNvGrpSpPr/>
              <p:nvPr/>
            </p:nvGrpSpPr>
            <p:grpSpPr>
              <a:xfrm>
                <a:off x="4918030" y="5607421"/>
                <a:ext cx="228600" cy="228600"/>
                <a:chOff x="381000" y="3886200"/>
                <a:chExt cx="228600" cy="228600"/>
              </a:xfrm>
            </p:grpSpPr>
            <p:cxnSp>
              <p:nvCxnSpPr>
                <p:cNvPr id="478" name="Straight Connector 48"/>
                <p:cNvCxnSpPr/>
                <p:nvPr/>
              </p:nvCxnSpPr>
              <p:spPr>
                <a:xfrm>
                  <a:off x="381000" y="3886200"/>
                  <a:ext cx="228600" cy="22860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9"/>
                <p:cNvCxnSpPr/>
                <p:nvPr/>
              </p:nvCxnSpPr>
              <p:spPr>
                <a:xfrm flipV="1">
                  <a:off x="381000" y="3886200"/>
                  <a:ext cx="228600" cy="22860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1" name="Group 72"/>
            <p:cNvGrpSpPr/>
            <p:nvPr/>
          </p:nvGrpSpPr>
          <p:grpSpPr>
            <a:xfrm>
              <a:off x="2143454" y="3379692"/>
              <a:ext cx="2895602" cy="2354904"/>
              <a:chOff x="2143454" y="3379692"/>
              <a:chExt cx="2895602" cy="2354904"/>
            </a:xfrm>
          </p:grpSpPr>
          <p:cxnSp>
            <p:nvCxnSpPr>
              <p:cNvPr id="459" name="Straight Connector 58"/>
              <p:cNvCxnSpPr/>
              <p:nvPr/>
            </p:nvCxnSpPr>
            <p:spPr>
              <a:xfrm flipH="1" flipV="1">
                <a:off x="2143454" y="3379692"/>
                <a:ext cx="4482" cy="2339788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31"/>
              <p:cNvCxnSpPr/>
              <p:nvPr/>
            </p:nvCxnSpPr>
            <p:spPr>
              <a:xfrm rot="16200000" flipV="1">
                <a:off x="4500727" y="5196267"/>
                <a:ext cx="1066802" cy="9856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30"/>
              <p:cNvCxnSpPr/>
              <p:nvPr/>
            </p:nvCxnSpPr>
            <p:spPr>
              <a:xfrm flipV="1">
                <a:off x="4357736" y="4195480"/>
                <a:ext cx="0" cy="152400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2" name="TextBox 431"/>
            <p:cNvSpPr txBox="1"/>
            <p:nvPr/>
          </p:nvSpPr>
          <p:spPr>
            <a:xfrm>
              <a:off x="6233391" y="1486034"/>
              <a:ext cx="1010672" cy="6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i="1" dirty="0" smtClean="0">
                  <a:solidFill>
                    <a:srgbClr val="FF0000"/>
                  </a:solidFill>
                </a:rPr>
                <a:t>A</a:t>
              </a:r>
              <a:r>
                <a:rPr lang="en-US" sz="5100" i="1" baseline="-25000" dirty="0" smtClean="0">
                  <a:solidFill>
                    <a:srgbClr val="FF0000"/>
                  </a:solidFill>
                </a:rPr>
                <a:t>t</a:t>
              </a:r>
              <a:r>
                <a:rPr lang="en-US" sz="5100" dirty="0" smtClean="0">
                  <a:solidFill>
                    <a:srgbClr val="FF0000"/>
                  </a:solidFill>
                </a:rPr>
                <a:t>(</a:t>
              </a:r>
              <a:r>
                <a:rPr lang="en-US" sz="5100" i="1" dirty="0" smtClean="0">
                  <a:solidFill>
                    <a:srgbClr val="FF0000"/>
                  </a:solidFill>
                </a:rPr>
                <a:t>S</a:t>
              </a:r>
              <a:r>
                <a:rPr lang="en-US" sz="3300" dirty="0" smtClean="0">
                  <a:solidFill>
                    <a:srgbClr val="FF0000"/>
                  </a:solidFill>
                </a:rPr>
                <a:t>)</a:t>
              </a:r>
              <a:endParaRPr lang="en-US" sz="3300" dirty="0">
                <a:solidFill>
                  <a:srgbClr val="FF0000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04800" y="1867034"/>
              <a:ext cx="935826" cy="6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b="1" i="1" dirty="0" smtClean="0"/>
                <a:t>E</a:t>
              </a:r>
              <a:r>
                <a:rPr lang="en-US" sz="5100" b="1" dirty="0" smtClean="0"/>
                <a:t>(</a:t>
              </a:r>
              <a:r>
                <a:rPr lang="en-US" sz="5100" b="1" i="1" dirty="0" smtClean="0"/>
                <a:t>S</a:t>
              </a:r>
              <a:r>
                <a:rPr lang="en-US" sz="5100" b="1" dirty="0" smtClean="0"/>
                <a:t>)</a:t>
              </a:r>
              <a:endParaRPr lang="en-US" sz="5100" b="1" dirty="0"/>
            </a:p>
          </p:txBody>
        </p:sp>
        <p:cxnSp>
          <p:nvCxnSpPr>
            <p:cNvPr id="434" name="Straight Connector 5"/>
            <p:cNvCxnSpPr/>
            <p:nvPr/>
          </p:nvCxnSpPr>
          <p:spPr>
            <a:xfrm>
              <a:off x="1447800" y="3162434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TextBox 434"/>
            <p:cNvSpPr txBox="1"/>
            <p:nvPr/>
          </p:nvSpPr>
          <p:spPr>
            <a:xfrm>
              <a:off x="228600" y="2781434"/>
              <a:ext cx="1033334" cy="675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100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sz="51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5100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sz="5100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51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5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36" name="Group 71"/>
            <p:cNvGrpSpPr/>
            <p:nvPr/>
          </p:nvGrpSpPr>
          <p:grpSpPr>
            <a:xfrm>
              <a:off x="1459147" y="1757080"/>
              <a:ext cx="6175189" cy="3022601"/>
              <a:chOff x="1459147" y="1757080"/>
              <a:chExt cx="6175189" cy="3022601"/>
            </a:xfrm>
          </p:grpSpPr>
          <p:sp>
            <p:nvSpPr>
              <p:cNvPr id="444" name="Freeform 60"/>
              <p:cNvSpPr/>
              <p:nvPr/>
            </p:nvSpPr>
            <p:spPr>
              <a:xfrm>
                <a:off x="1462136" y="2138081"/>
                <a:ext cx="6172200" cy="2641600"/>
              </a:xfrm>
              <a:custGeom>
                <a:avLst/>
                <a:gdLst>
                  <a:gd name="connsiteX0" fmla="*/ 179294 w 4806575"/>
                  <a:gd name="connsiteY0" fmla="*/ 271929 h 2170953"/>
                  <a:gd name="connsiteX1" fmla="*/ 681317 w 4806575"/>
                  <a:gd name="connsiteY1" fmla="*/ 2163482 h 2170953"/>
                  <a:gd name="connsiteX2" fmla="*/ 4267199 w 4806575"/>
                  <a:gd name="connsiteY2" fmla="*/ 316753 h 2170953"/>
                  <a:gd name="connsiteX3" fmla="*/ 3917576 w 4806575"/>
                  <a:gd name="connsiteY3" fmla="*/ 262964 h 2170953"/>
                  <a:gd name="connsiteX4" fmla="*/ 4168588 w 4806575"/>
                  <a:gd name="connsiteY4" fmla="*/ 245035 h 2170953"/>
                  <a:gd name="connsiteX0" fmla="*/ 179294 w 4806575"/>
                  <a:gd name="connsiteY0" fmla="*/ 271929 h 2170953"/>
                  <a:gd name="connsiteX1" fmla="*/ 681317 w 4806575"/>
                  <a:gd name="connsiteY1" fmla="*/ 2163482 h 2170953"/>
                  <a:gd name="connsiteX2" fmla="*/ 4267199 w 4806575"/>
                  <a:gd name="connsiteY2" fmla="*/ 316753 h 2170953"/>
                  <a:gd name="connsiteX3" fmla="*/ 3917576 w 4806575"/>
                  <a:gd name="connsiteY3" fmla="*/ 262964 h 2170953"/>
                  <a:gd name="connsiteX0" fmla="*/ 179294 w 4267199"/>
                  <a:gd name="connsiteY0" fmla="*/ 0 h 1899024"/>
                  <a:gd name="connsiteX1" fmla="*/ 681317 w 4267199"/>
                  <a:gd name="connsiteY1" fmla="*/ 1891553 h 1899024"/>
                  <a:gd name="connsiteX2" fmla="*/ 4267199 w 4267199"/>
                  <a:gd name="connsiteY2" fmla="*/ 44824 h 1899024"/>
                  <a:gd name="connsiteX0" fmla="*/ 89647 w 5060576"/>
                  <a:gd name="connsiteY0" fmla="*/ 0 h 1899025"/>
                  <a:gd name="connsiteX1" fmla="*/ 1474694 w 5060576"/>
                  <a:gd name="connsiteY1" fmla="*/ 1891554 h 1899025"/>
                  <a:gd name="connsiteX2" fmla="*/ 5060576 w 5060576"/>
                  <a:gd name="connsiteY2" fmla="*/ 44825 h 1899025"/>
                  <a:gd name="connsiteX0" fmla="*/ 89647 w 5289176"/>
                  <a:gd name="connsiteY0" fmla="*/ 0 h 2076824"/>
                  <a:gd name="connsiteX1" fmla="*/ 1703294 w 5289176"/>
                  <a:gd name="connsiteY1" fmla="*/ 2043953 h 2076824"/>
                  <a:gd name="connsiteX2" fmla="*/ 5289176 w 5289176"/>
                  <a:gd name="connsiteY2" fmla="*/ 197224 h 2076824"/>
                  <a:gd name="connsiteX0" fmla="*/ 0 w 5199529"/>
                  <a:gd name="connsiteY0" fmla="*/ 0 h 2076824"/>
                  <a:gd name="connsiteX1" fmla="*/ 1613647 w 5199529"/>
                  <a:gd name="connsiteY1" fmla="*/ 2043953 h 2076824"/>
                  <a:gd name="connsiteX2" fmla="*/ 5199529 w 5199529"/>
                  <a:gd name="connsiteY2" fmla="*/ 197224 h 2076824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4894729"/>
                  <a:gd name="connsiteY0" fmla="*/ 0 h 1935629"/>
                  <a:gd name="connsiteX1" fmla="*/ 1308847 w 4894729"/>
                  <a:gd name="connsiteY1" fmla="*/ 1922929 h 1935629"/>
                  <a:gd name="connsiteX2" fmla="*/ 4894729 w 4894729"/>
                  <a:gd name="connsiteY2" fmla="*/ 76200 h 1935629"/>
                  <a:gd name="connsiteX0" fmla="*/ 0 w 4894729"/>
                  <a:gd name="connsiteY0" fmla="*/ 0 h 1935629"/>
                  <a:gd name="connsiteX1" fmla="*/ 1308847 w 4894729"/>
                  <a:gd name="connsiteY1" fmla="*/ 1922929 h 1935629"/>
                  <a:gd name="connsiteX2" fmla="*/ 4894729 w 4894729"/>
                  <a:gd name="connsiteY2" fmla="*/ 76200 h 1935629"/>
                  <a:gd name="connsiteX0" fmla="*/ 0 w 4679576"/>
                  <a:gd name="connsiteY0" fmla="*/ 363071 h 1907241"/>
                  <a:gd name="connsiteX1" fmla="*/ 1093694 w 4679576"/>
                  <a:gd name="connsiteY1" fmla="*/ 1846729 h 1907241"/>
                  <a:gd name="connsiteX2" fmla="*/ 4679576 w 4679576"/>
                  <a:gd name="connsiteY2" fmla="*/ 0 h 1907241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53433"/>
                  <a:gd name="connsiteX1" fmla="*/ 1219200 w 4742330"/>
                  <a:gd name="connsiteY1" fmla="*/ 1859428 h 1953433"/>
                  <a:gd name="connsiteX2" fmla="*/ 4742330 w 4742330"/>
                  <a:gd name="connsiteY2" fmla="*/ 0 h 1953433"/>
                  <a:gd name="connsiteX0" fmla="*/ 0 w 5029200"/>
                  <a:gd name="connsiteY0" fmla="*/ 609601 h 2006600"/>
                  <a:gd name="connsiteX1" fmla="*/ 1219200 w 5029200"/>
                  <a:gd name="connsiteY1" fmla="*/ 1905000 h 2006600"/>
                  <a:gd name="connsiteX2" fmla="*/ 5029200 w 5029200"/>
                  <a:gd name="connsiteY2" fmla="*/ 0 h 2006600"/>
                  <a:gd name="connsiteX0" fmla="*/ 0 w 5029200"/>
                  <a:gd name="connsiteY0" fmla="*/ 609601 h 1854200"/>
                  <a:gd name="connsiteX1" fmla="*/ 4038600 w 5029200"/>
                  <a:gd name="connsiteY1" fmla="*/ 1752600 h 1854200"/>
                  <a:gd name="connsiteX2" fmla="*/ 5029200 w 5029200"/>
                  <a:gd name="connsiteY2" fmla="*/ 0 h 1854200"/>
                  <a:gd name="connsiteX0" fmla="*/ 0 w 5638800"/>
                  <a:gd name="connsiteY0" fmla="*/ 457201 h 1676400"/>
                  <a:gd name="connsiteX1" fmla="*/ 4038600 w 5638800"/>
                  <a:gd name="connsiteY1" fmla="*/ 1600200 h 1676400"/>
                  <a:gd name="connsiteX2" fmla="*/ 5638800 w 5638800"/>
                  <a:gd name="connsiteY2" fmla="*/ 0 h 1676400"/>
                  <a:gd name="connsiteX0" fmla="*/ 0 w 5638800"/>
                  <a:gd name="connsiteY0" fmla="*/ 457201 h 1676400"/>
                  <a:gd name="connsiteX1" fmla="*/ 4038600 w 5638800"/>
                  <a:gd name="connsiteY1" fmla="*/ 1600200 h 1676400"/>
                  <a:gd name="connsiteX2" fmla="*/ 5638800 w 5638800"/>
                  <a:gd name="connsiteY2" fmla="*/ 0 h 1676400"/>
                  <a:gd name="connsiteX0" fmla="*/ 0 w 5638800"/>
                  <a:gd name="connsiteY0" fmla="*/ 457201 h 1676400"/>
                  <a:gd name="connsiteX1" fmla="*/ 4038600 w 5638800"/>
                  <a:gd name="connsiteY1" fmla="*/ 1600200 h 1676400"/>
                  <a:gd name="connsiteX2" fmla="*/ 5638800 w 5638800"/>
                  <a:gd name="connsiteY2" fmla="*/ 0 h 1676400"/>
                  <a:gd name="connsiteX0" fmla="*/ 0 w 5867400"/>
                  <a:gd name="connsiteY0" fmla="*/ 228601 h 1409700"/>
                  <a:gd name="connsiteX1" fmla="*/ 4038600 w 5867400"/>
                  <a:gd name="connsiteY1" fmla="*/ 1371600 h 1409700"/>
                  <a:gd name="connsiteX2" fmla="*/ 5867400 w 5867400"/>
                  <a:gd name="connsiteY2" fmla="*/ 0 h 1409700"/>
                  <a:gd name="connsiteX0" fmla="*/ 0 w 5867400"/>
                  <a:gd name="connsiteY0" fmla="*/ 228601 h 1409700"/>
                  <a:gd name="connsiteX1" fmla="*/ 4038600 w 5867400"/>
                  <a:gd name="connsiteY1" fmla="*/ 1371600 h 1409700"/>
                  <a:gd name="connsiteX2" fmla="*/ 5867400 w 5867400"/>
                  <a:gd name="connsiteY2" fmla="*/ 0 h 1409700"/>
                  <a:gd name="connsiteX0" fmla="*/ 0 w 6019800"/>
                  <a:gd name="connsiteY0" fmla="*/ 0 h 2082800"/>
                  <a:gd name="connsiteX1" fmla="*/ 4191000 w 6019800"/>
                  <a:gd name="connsiteY1" fmla="*/ 1981200 h 2082800"/>
                  <a:gd name="connsiteX2" fmla="*/ 6019800 w 6019800"/>
                  <a:gd name="connsiteY2" fmla="*/ 609600 h 2082800"/>
                  <a:gd name="connsiteX0" fmla="*/ 0 w 6019800"/>
                  <a:gd name="connsiteY0" fmla="*/ 0 h 2235200"/>
                  <a:gd name="connsiteX1" fmla="*/ 4114800 w 6019800"/>
                  <a:gd name="connsiteY1" fmla="*/ 2133600 h 2235200"/>
                  <a:gd name="connsiteX2" fmla="*/ 6019800 w 6019800"/>
                  <a:gd name="connsiteY2" fmla="*/ 609600 h 2235200"/>
                  <a:gd name="connsiteX0" fmla="*/ 0 w 6019800"/>
                  <a:gd name="connsiteY0" fmla="*/ 0 h 2146300"/>
                  <a:gd name="connsiteX1" fmla="*/ 4114800 w 6019800"/>
                  <a:gd name="connsiteY1" fmla="*/ 2057400 h 2146300"/>
                  <a:gd name="connsiteX2" fmla="*/ 6019800 w 6019800"/>
                  <a:gd name="connsiteY2" fmla="*/ 533400 h 2146300"/>
                  <a:gd name="connsiteX0" fmla="*/ 0 w 6019800"/>
                  <a:gd name="connsiteY0" fmla="*/ 0 h 2146300"/>
                  <a:gd name="connsiteX1" fmla="*/ 4114800 w 6019800"/>
                  <a:gd name="connsiteY1" fmla="*/ 2057400 h 2146300"/>
                  <a:gd name="connsiteX2" fmla="*/ 6019800 w 6019800"/>
                  <a:gd name="connsiteY2" fmla="*/ 533400 h 2146300"/>
                  <a:gd name="connsiteX0" fmla="*/ 0 w 6172200"/>
                  <a:gd name="connsiteY0" fmla="*/ 0 h 2159000"/>
                  <a:gd name="connsiteX1" fmla="*/ 4114800 w 6172200"/>
                  <a:gd name="connsiteY1" fmla="*/ 2057400 h 2159000"/>
                  <a:gd name="connsiteX2" fmla="*/ 6172200 w 6172200"/>
                  <a:gd name="connsiteY2" fmla="*/ 609600 h 2159000"/>
                  <a:gd name="connsiteX0" fmla="*/ 0 w 6172200"/>
                  <a:gd name="connsiteY0" fmla="*/ 0 h 1803400"/>
                  <a:gd name="connsiteX1" fmla="*/ 4343400 w 6172200"/>
                  <a:gd name="connsiteY1" fmla="*/ 1701800 h 1803400"/>
                  <a:gd name="connsiteX2" fmla="*/ 6172200 w 6172200"/>
                  <a:gd name="connsiteY2" fmla="*/ 609600 h 1803400"/>
                  <a:gd name="connsiteX0" fmla="*/ 0 w 6553200"/>
                  <a:gd name="connsiteY0" fmla="*/ 0 h 1744133"/>
                  <a:gd name="connsiteX1" fmla="*/ 4343400 w 6553200"/>
                  <a:gd name="connsiteY1" fmla="*/ 1701800 h 1744133"/>
                  <a:gd name="connsiteX2" fmla="*/ 6553200 w 6553200"/>
                  <a:gd name="connsiteY2" fmla="*/ 254000 h 1744133"/>
                  <a:gd name="connsiteX0" fmla="*/ 0 w 6553200"/>
                  <a:gd name="connsiteY0" fmla="*/ 0 h 1744134"/>
                  <a:gd name="connsiteX1" fmla="*/ 4038600 w 6553200"/>
                  <a:gd name="connsiteY1" fmla="*/ 1701801 h 1744134"/>
                  <a:gd name="connsiteX2" fmla="*/ 6553200 w 6553200"/>
                  <a:gd name="connsiteY2" fmla="*/ 254000 h 1744134"/>
                  <a:gd name="connsiteX0" fmla="*/ 0 w 6553200"/>
                  <a:gd name="connsiteY0" fmla="*/ 0 h 1744133"/>
                  <a:gd name="connsiteX1" fmla="*/ 4114800 w 6553200"/>
                  <a:gd name="connsiteY1" fmla="*/ 1701800 h 1744133"/>
                  <a:gd name="connsiteX2" fmla="*/ 6553200 w 6553200"/>
                  <a:gd name="connsiteY2" fmla="*/ 254000 h 1744133"/>
                  <a:gd name="connsiteX0" fmla="*/ 0 w 6553200"/>
                  <a:gd name="connsiteY0" fmla="*/ 0 h 2692399"/>
                  <a:gd name="connsiteX1" fmla="*/ 4114800 w 6553200"/>
                  <a:gd name="connsiteY1" fmla="*/ 2514599 h 2692399"/>
                  <a:gd name="connsiteX2" fmla="*/ 6553200 w 6553200"/>
                  <a:gd name="connsiteY2" fmla="*/ 1066799 h 2692399"/>
                  <a:gd name="connsiteX0" fmla="*/ 349623 w 6902823"/>
                  <a:gd name="connsiteY0" fmla="*/ 0 h 2522817"/>
                  <a:gd name="connsiteX1" fmla="*/ 685800 w 6902823"/>
                  <a:gd name="connsiteY1" fmla="*/ 1116106 h 2522817"/>
                  <a:gd name="connsiteX2" fmla="*/ 4464423 w 6902823"/>
                  <a:gd name="connsiteY2" fmla="*/ 2514599 h 2522817"/>
                  <a:gd name="connsiteX3" fmla="*/ 6902823 w 6902823"/>
                  <a:gd name="connsiteY3" fmla="*/ 1066799 h 2522817"/>
                  <a:gd name="connsiteX0" fmla="*/ 0 w 6553200"/>
                  <a:gd name="connsiteY0" fmla="*/ 0 h 2522817"/>
                  <a:gd name="connsiteX1" fmla="*/ 336177 w 6553200"/>
                  <a:gd name="connsiteY1" fmla="*/ 1116106 h 2522817"/>
                  <a:gd name="connsiteX2" fmla="*/ 4114800 w 6553200"/>
                  <a:gd name="connsiteY2" fmla="*/ 2514599 h 2522817"/>
                  <a:gd name="connsiteX3" fmla="*/ 6553200 w 6553200"/>
                  <a:gd name="connsiteY3" fmla="*/ 1066799 h 2522817"/>
                  <a:gd name="connsiteX0" fmla="*/ 0 w 6553200"/>
                  <a:gd name="connsiteY0" fmla="*/ 0 h 2679699"/>
                  <a:gd name="connsiteX1" fmla="*/ 336177 w 6553200"/>
                  <a:gd name="connsiteY1" fmla="*/ 1116106 h 2679699"/>
                  <a:gd name="connsiteX2" fmla="*/ 1524000 w 6553200"/>
                  <a:gd name="connsiteY2" fmla="*/ 2057400 h 2679699"/>
                  <a:gd name="connsiteX3" fmla="*/ 4114800 w 6553200"/>
                  <a:gd name="connsiteY3" fmla="*/ 2514599 h 2679699"/>
                  <a:gd name="connsiteX4" fmla="*/ 6553200 w 6553200"/>
                  <a:gd name="connsiteY4" fmla="*/ 1066799 h 2679699"/>
                  <a:gd name="connsiteX0" fmla="*/ 0 w 6553200"/>
                  <a:gd name="connsiteY0" fmla="*/ 0 h 2679699"/>
                  <a:gd name="connsiteX1" fmla="*/ 336177 w 6553200"/>
                  <a:gd name="connsiteY1" fmla="*/ 1116106 h 2679699"/>
                  <a:gd name="connsiteX2" fmla="*/ 1524000 w 6553200"/>
                  <a:gd name="connsiteY2" fmla="*/ 2057400 h 2679699"/>
                  <a:gd name="connsiteX3" fmla="*/ 4114800 w 6553200"/>
                  <a:gd name="connsiteY3" fmla="*/ 2514599 h 2679699"/>
                  <a:gd name="connsiteX4" fmla="*/ 6553200 w 6553200"/>
                  <a:gd name="connsiteY4" fmla="*/ 1066799 h 2679699"/>
                  <a:gd name="connsiteX0" fmla="*/ 0 w 6553200"/>
                  <a:gd name="connsiteY0" fmla="*/ 0 h 2679699"/>
                  <a:gd name="connsiteX1" fmla="*/ 336177 w 6553200"/>
                  <a:gd name="connsiteY1" fmla="*/ 1116106 h 2679699"/>
                  <a:gd name="connsiteX2" fmla="*/ 1524000 w 6553200"/>
                  <a:gd name="connsiteY2" fmla="*/ 2057400 h 2679699"/>
                  <a:gd name="connsiteX3" fmla="*/ 4114800 w 6553200"/>
                  <a:gd name="connsiteY3" fmla="*/ 2514599 h 2679699"/>
                  <a:gd name="connsiteX4" fmla="*/ 6553200 w 6553200"/>
                  <a:gd name="connsiteY4" fmla="*/ 1066799 h 2679699"/>
                  <a:gd name="connsiteX0" fmla="*/ 0 w 6553200"/>
                  <a:gd name="connsiteY0" fmla="*/ 0 h 2692399"/>
                  <a:gd name="connsiteX1" fmla="*/ 336177 w 6553200"/>
                  <a:gd name="connsiteY1" fmla="*/ 1116106 h 2692399"/>
                  <a:gd name="connsiteX2" fmla="*/ 1447800 w 6553200"/>
                  <a:gd name="connsiteY2" fmla="*/ 2133600 h 2692399"/>
                  <a:gd name="connsiteX3" fmla="*/ 4114800 w 6553200"/>
                  <a:gd name="connsiteY3" fmla="*/ 2514599 h 2692399"/>
                  <a:gd name="connsiteX4" fmla="*/ 6553200 w 6553200"/>
                  <a:gd name="connsiteY4" fmla="*/ 1066799 h 2692399"/>
                  <a:gd name="connsiteX0" fmla="*/ 0 w 6553200"/>
                  <a:gd name="connsiteY0" fmla="*/ 0 h 2692399"/>
                  <a:gd name="connsiteX1" fmla="*/ 336177 w 6553200"/>
                  <a:gd name="connsiteY1" fmla="*/ 1116106 h 2692399"/>
                  <a:gd name="connsiteX2" fmla="*/ 1447800 w 6553200"/>
                  <a:gd name="connsiteY2" fmla="*/ 2133600 h 2692399"/>
                  <a:gd name="connsiteX3" fmla="*/ 4114800 w 6553200"/>
                  <a:gd name="connsiteY3" fmla="*/ 2514599 h 2692399"/>
                  <a:gd name="connsiteX4" fmla="*/ 6553200 w 6553200"/>
                  <a:gd name="connsiteY4" fmla="*/ 1066799 h 2692399"/>
                  <a:gd name="connsiteX0" fmla="*/ 0 w 6553200"/>
                  <a:gd name="connsiteY0" fmla="*/ 0 h 2692399"/>
                  <a:gd name="connsiteX1" fmla="*/ 336177 w 6553200"/>
                  <a:gd name="connsiteY1" fmla="*/ 1116106 h 2692399"/>
                  <a:gd name="connsiteX2" fmla="*/ 1447800 w 6553200"/>
                  <a:gd name="connsiteY2" fmla="*/ 2133600 h 2692399"/>
                  <a:gd name="connsiteX3" fmla="*/ 4114800 w 6553200"/>
                  <a:gd name="connsiteY3" fmla="*/ 2514599 h 2692399"/>
                  <a:gd name="connsiteX4" fmla="*/ 6553200 w 6553200"/>
                  <a:gd name="connsiteY4" fmla="*/ 1066799 h 2692399"/>
                  <a:gd name="connsiteX0" fmla="*/ 0 w 6172200"/>
                  <a:gd name="connsiteY0" fmla="*/ 0 h 2641599"/>
                  <a:gd name="connsiteX1" fmla="*/ 336177 w 6172200"/>
                  <a:gd name="connsiteY1" fmla="*/ 1116106 h 2641599"/>
                  <a:gd name="connsiteX2" fmla="*/ 1447800 w 6172200"/>
                  <a:gd name="connsiteY2" fmla="*/ 2133600 h 2641599"/>
                  <a:gd name="connsiteX3" fmla="*/ 4114800 w 6172200"/>
                  <a:gd name="connsiteY3" fmla="*/ 2514599 h 2641599"/>
                  <a:gd name="connsiteX4" fmla="*/ 6172200 w 6172200"/>
                  <a:gd name="connsiteY4" fmla="*/ 1371600 h 2641599"/>
                  <a:gd name="connsiteX0" fmla="*/ 0 w 6172200"/>
                  <a:gd name="connsiteY0" fmla="*/ 0 h 2641600"/>
                  <a:gd name="connsiteX1" fmla="*/ 336177 w 6172200"/>
                  <a:gd name="connsiteY1" fmla="*/ 1116106 h 2641600"/>
                  <a:gd name="connsiteX2" fmla="*/ 1447800 w 6172200"/>
                  <a:gd name="connsiteY2" fmla="*/ 2133600 h 2641600"/>
                  <a:gd name="connsiteX3" fmla="*/ 4038600 w 6172200"/>
                  <a:gd name="connsiteY3" fmla="*/ 2514600 h 2641600"/>
                  <a:gd name="connsiteX4" fmla="*/ 6172200 w 6172200"/>
                  <a:gd name="connsiteY4" fmla="*/ 1371600 h 264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2200" h="2641600">
                    <a:moveTo>
                      <a:pt x="0" y="0"/>
                    </a:moveTo>
                    <a:cubicBezTo>
                      <a:pt x="273424" y="967442"/>
                      <a:pt x="94130" y="607359"/>
                      <a:pt x="336177" y="1116106"/>
                    </a:cubicBezTo>
                    <a:cubicBezTo>
                      <a:pt x="582706" y="1400735"/>
                      <a:pt x="830730" y="1900518"/>
                      <a:pt x="1447800" y="2133600"/>
                    </a:cubicBezTo>
                    <a:cubicBezTo>
                      <a:pt x="2064870" y="2366682"/>
                      <a:pt x="3251200" y="2641600"/>
                      <a:pt x="4038600" y="2514600"/>
                    </a:cubicBezTo>
                    <a:cubicBezTo>
                      <a:pt x="4826000" y="2387600"/>
                      <a:pt x="5753848" y="1827306"/>
                      <a:pt x="6172200" y="1371600"/>
                    </a:cubicBezTo>
                  </a:path>
                </a:pathLst>
              </a:cu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5" name="Freeform 61"/>
              <p:cNvSpPr/>
              <p:nvPr/>
            </p:nvSpPr>
            <p:spPr>
              <a:xfrm>
                <a:off x="1462136" y="1757080"/>
                <a:ext cx="3657600" cy="1771276"/>
              </a:xfrm>
              <a:custGeom>
                <a:avLst/>
                <a:gdLst>
                  <a:gd name="connsiteX0" fmla="*/ 179294 w 4806575"/>
                  <a:gd name="connsiteY0" fmla="*/ 271929 h 2170953"/>
                  <a:gd name="connsiteX1" fmla="*/ 681317 w 4806575"/>
                  <a:gd name="connsiteY1" fmla="*/ 2163482 h 2170953"/>
                  <a:gd name="connsiteX2" fmla="*/ 4267199 w 4806575"/>
                  <a:gd name="connsiteY2" fmla="*/ 316753 h 2170953"/>
                  <a:gd name="connsiteX3" fmla="*/ 3917576 w 4806575"/>
                  <a:gd name="connsiteY3" fmla="*/ 262964 h 2170953"/>
                  <a:gd name="connsiteX4" fmla="*/ 4168588 w 4806575"/>
                  <a:gd name="connsiteY4" fmla="*/ 245035 h 2170953"/>
                  <a:gd name="connsiteX0" fmla="*/ 179294 w 4806575"/>
                  <a:gd name="connsiteY0" fmla="*/ 271929 h 2170953"/>
                  <a:gd name="connsiteX1" fmla="*/ 681317 w 4806575"/>
                  <a:gd name="connsiteY1" fmla="*/ 2163482 h 2170953"/>
                  <a:gd name="connsiteX2" fmla="*/ 4267199 w 4806575"/>
                  <a:gd name="connsiteY2" fmla="*/ 316753 h 2170953"/>
                  <a:gd name="connsiteX3" fmla="*/ 3917576 w 4806575"/>
                  <a:gd name="connsiteY3" fmla="*/ 262964 h 2170953"/>
                  <a:gd name="connsiteX0" fmla="*/ 179294 w 4267199"/>
                  <a:gd name="connsiteY0" fmla="*/ 0 h 1899024"/>
                  <a:gd name="connsiteX1" fmla="*/ 681317 w 4267199"/>
                  <a:gd name="connsiteY1" fmla="*/ 1891553 h 1899024"/>
                  <a:gd name="connsiteX2" fmla="*/ 4267199 w 4267199"/>
                  <a:gd name="connsiteY2" fmla="*/ 44824 h 1899024"/>
                  <a:gd name="connsiteX0" fmla="*/ 89647 w 5060576"/>
                  <a:gd name="connsiteY0" fmla="*/ 0 h 1899025"/>
                  <a:gd name="connsiteX1" fmla="*/ 1474694 w 5060576"/>
                  <a:gd name="connsiteY1" fmla="*/ 1891554 h 1899025"/>
                  <a:gd name="connsiteX2" fmla="*/ 5060576 w 5060576"/>
                  <a:gd name="connsiteY2" fmla="*/ 44825 h 1899025"/>
                  <a:gd name="connsiteX0" fmla="*/ 89647 w 5289176"/>
                  <a:gd name="connsiteY0" fmla="*/ 0 h 2076824"/>
                  <a:gd name="connsiteX1" fmla="*/ 1703294 w 5289176"/>
                  <a:gd name="connsiteY1" fmla="*/ 2043953 h 2076824"/>
                  <a:gd name="connsiteX2" fmla="*/ 5289176 w 5289176"/>
                  <a:gd name="connsiteY2" fmla="*/ 197224 h 2076824"/>
                  <a:gd name="connsiteX0" fmla="*/ 0 w 5199529"/>
                  <a:gd name="connsiteY0" fmla="*/ 0 h 2076824"/>
                  <a:gd name="connsiteX1" fmla="*/ 1613647 w 5199529"/>
                  <a:gd name="connsiteY1" fmla="*/ 2043953 h 2076824"/>
                  <a:gd name="connsiteX2" fmla="*/ 5199529 w 5199529"/>
                  <a:gd name="connsiteY2" fmla="*/ 197224 h 2076824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4894729"/>
                  <a:gd name="connsiteY0" fmla="*/ 0 h 1935629"/>
                  <a:gd name="connsiteX1" fmla="*/ 1308847 w 4894729"/>
                  <a:gd name="connsiteY1" fmla="*/ 1922929 h 1935629"/>
                  <a:gd name="connsiteX2" fmla="*/ 4894729 w 4894729"/>
                  <a:gd name="connsiteY2" fmla="*/ 76200 h 1935629"/>
                  <a:gd name="connsiteX0" fmla="*/ 0 w 4894729"/>
                  <a:gd name="connsiteY0" fmla="*/ 0 h 1935629"/>
                  <a:gd name="connsiteX1" fmla="*/ 1308847 w 4894729"/>
                  <a:gd name="connsiteY1" fmla="*/ 1922929 h 1935629"/>
                  <a:gd name="connsiteX2" fmla="*/ 4894729 w 4894729"/>
                  <a:gd name="connsiteY2" fmla="*/ 76200 h 1935629"/>
                  <a:gd name="connsiteX0" fmla="*/ 0 w 4679576"/>
                  <a:gd name="connsiteY0" fmla="*/ 363071 h 1907241"/>
                  <a:gd name="connsiteX1" fmla="*/ 1093694 w 4679576"/>
                  <a:gd name="connsiteY1" fmla="*/ 1846729 h 1907241"/>
                  <a:gd name="connsiteX2" fmla="*/ 4679576 w 4679576"/>
                  <a:gd name="connsiteY2" fmla="*/ 0 h 1907241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53433"/>
                  <a:gd name="connsiteX1" fmla="*/ 1219200 w 4742330"/>
                  <a:gd name="connsiteY1" fmla="*/ 1859428 h 1953433"/>
                  <a:gd name="connsiteX2" fmla="*/ 4742330 w 4742330"/>
                  <a:gd name="connsiteY2" fmla="*/ 0 h 1953433"/>
                  <a:gd name="connsiteX0" fmla="*/ 0 w 5029200"/>
                  <a:gd name="connsiteY0" fmla="*/ 609601 h 2006600"/>
                  <a:gd name="connsiteX1" fmla="*/ 1219200 w 5029200"/>
                  <a:gd name="connsiteY1" fmla="*/ 1905000 h 2006600"/>
                  <a:gd name="connsiteX2" fmla="*/ 5029200 w 5029200"/>
                  <a:gd name="connsiteY2" fmla="*/ 0 h 2006600"/>
                  <a:gd name="connsiteX0" fmla="*/ 0 w 4343400"/>
                  <a:gd name="connsiteY0" fmla="*/ 1219201 h 2717800"/>
                  <a:gd name="connsiteX1" fmla="*/ 1219200 w 4343400"/>
                  <a:gd name="connsiteY1" fmla="*/ 2514600 h 2717800"/>
                  <a:gd name="connsiteX2" fmla="*/ 4343400 w 4343400"/>
                  <a:gd name="connsiteY2" fmla="*/ 0 h 2717800"/>
                  <a:gd name="connsiteX0" fmla="*/ 0 w 4419600"/>
                  <a:gd name="connsiteY0" fmla="*/ 2057400 h 2857500"/>
                  <a:gd name="connsiteX1" fmla="*/ 1295400 w 4419600"/>
                  <a:gd name="connsiteY1" fmla="*/ 2514600 h 2857500"/>
                  <a:gd name="connsiteX2" fmla="*/ 4419600 w 4419600"/>
                  <a:gd name="connsiteY2" fmla="*/ 0 h 2857500"/>
                  <a:gd name="connsiteX0" fmla="*/ 0 w 4419600"/>
                  <a:gd name="connsiteY0" fmla="*/ 2057400 h 2833593"/>
                  <a:gd name="connsiteX1" fmla="*/ 1447800 w 4419600"/>
                  <a:gd name="connsiteY1" fmla="*/ 2438400 h 2833593"/>
                  <a:gd name="connsiteX2" fmla="*/ 4419600 w 4419600"/>
                  <a:gd name="connsiteY2" fmla="*/ 0 h 2833593"/>
                  <a:gd name="connsiteX0" fmla="*/ 0 w 4419600"/>
                  <a:gd name="connsiteY0" fmla="*/ 2133601 h 2909794"/>
                  <a:gd name="connsiteX1" fmla="*/ 1447800 w 4419600"/>
                  <a:gd name="connsiteY1" fmla="*/ 2438400 h 2909794"/>
                  <a:gd name="connsiteX2" fmla="*/ 4419600 w 4419600"/>
                  <a:gd name="connsiteY2" fmla="*/ 0 h 2909794"/>
                  <a:gd name="connsiteX0" fmla="*/ 0 w 4419600"/>
                  <a:gd name="connsiteY0" fmla="*/ 2133601 h 2794000"/>
                  <a:gd name="connsiteX1" fmla="*/ 1447800 w 4419600"/>
                  <a:gd name="connsiteY1" fmla="*/ 2438400 h 2794000"/>
                  <a:gd name="connsiteX2" fmla="*/ 4419600 w 4419600"/>
                  <a:gd name="connsiteY2" fmla="*/ 0 h 2794000"/>
                  <a:gd name="connsiteX0" fmla="*/ 0 w 4038600"/>
                  <a:gd name="connsiteY0" fmla="*/ 1447801 h 2076076"/>
                  <a:gd name="connsiteX1" fmla="*/ 1447800 w 4038600"/>
                  <a:gd name="connsiteY1" fmla="*/ 1752600 h 2076076"/>
                  <a:gd name="connsiteX2" fmla="*/ 4038600 w 4038600"/>
                  <a:gd name="connsiteY2" fmla="*/ 0 h 2076076"/>
                  <a:gd name="connsiteX0" fmla="*/ 0 w 3657600"/>
                  <a:gd name="connsiteY0" fmla="*/ 1143001 h 1771276"/>
                  <a:gd name="connsiteX1" fmla="*/ 1447800 w 3657600"/>
                  <a:gd name="connsiteY1" fmla="*/ 1447800 h 1771276"/>
                  <a:gd name="connsiteX2" fmla="*/ 3657600 w 3657600"/>
                  <a:gd name="connsiteY2" fmla="*/ 0 h 177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57600" h="1771276">
                    <a:moveTo>
                      <a:pt x="0" y="1143001"/>
                    </a:moveTo>
                    <a:cubicBezTo>
                      <a:pt x="614083" y="1771276"/>
                      <a:pt x="838200" y="1638300"/>
                      <a:pt x="1447800" y="1447800"/>
                    </a:cubicBezTo>
                    <a:cubicBezTo>
                      <a:pt x="2057400" y="1257300"/>
                      <a:pt x="3118224" y="316753"/>
                      <a:pt x="3657600" y="0"/>
                    </a:cubicBezTo>
                  </a:path>
                </a:pathLst>
              </a:cu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6" name="Oval 38"/>
              <p:cNvSpPr/>
              <p:nvPr/>
            </p:nvSpPr>
            <p:spPr>
              <a:xfrm>
                <a:off x="4814936" y="2061880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7" name="Oval 39"/>
              <p:cNvSpPr/>
              <p:nvPr/>
            </p:nvSpPr>
            <p:spPr>
              <a:xfrm>
                <a:off x="4997817" y="2214280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8" name="Oval 40"/>
              <p:cNvSpPr/>
              <p:nvPr/>
            </p:nvSpPr>
            <p:spPr>
              <a:xfrm>
                <a:off x="5119736" y="2366680"/>
                <a:ext cx="45719" cy="4571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9" name="Oval 65"/>
              <p:cNvSpPr/>
              <p:nvPr/>
            </p:nvSpPr>
            <p:spPr>
              <a:xfrm>
                <a:off x="5378817" y="267148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0" name="Oval 66"/>
              <p:cNvSpPr/>
              <p:nvPr/>
            </p:nvSpPr>
            <p:spPr>
              <a:xfrm>
                <a:off x="5531217" y="2900080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1" name="Oval 67"/>
              <p:cNvSpPr/>
              <p:nvPr/>
            </p:nvSpPr>
            <p:spPr>
              <a:xfrm>
                <a:off x="5675361" y="320548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2" name="Oval 68"/>
              <p:cNvSpPr/>
              <p:nvPr/>
            </p:nvSpPr>
            <p:spPr>
              <a:xfrm>
                <a:off x="5759817" y="3357280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3" name="Oval 69"/>
              <p:cNvSpPr/>
              <p:nvPr/>
            </p:nvSpPr>
            <p:spPr>
              <a:xfrm>
                <a:off x="5912217" y="3844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4" name="Oval 70"/>
              <p:cNvSpPr/>
              <p:nvPr/>
            </p:nvSpPr>
            <p:spPr>
              <a:xfrm>
                <a:off x="5988417" y="41497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5" name="Freeform 27"/>
              <p:cNvSpPr/>
              <p:nvPr/>
            </p:nvSpPr>
            <p:spPr>
              <a:xfrm>
                <a:off x="1459147" y="2290479"/>
                <a:ext cx="5565589" cy="1943101"/>
              </a:xfrm>
              <a:custGeom>
                <a:avLst/>
                <a:gdLst>
                  <a:gd name="connsiteX0" fmla="*/ 179294 w 4806575"/>
                  <a:gd name="connsiteY0" fmla="*/ 271929 h 2170953"/>
                  <a:gd name="connsiteX1" fmla="*/ 681317 w 4806575"/>
                  <a:gd name="connsiteY1" fmla="*/ 2163482 h 2170953"/>
                  <a:gd name="connsiteX2" fmla="*/ 4267199 w 4806575"/>
                  <a:gd name="connsiteY2" fmla="*/ 316753 h 2170953"/>
                  <a:gd name="connsiteX3" fmla="*/ 3917576 w 4806575"/>
                  <a:gd name="connsiteY3" fmla="*/ 262964 h 2170953"/>
                  <a:gd name="connsiteX4" fmla="*/ 4168588 w 4806575"/>
                  <a:gd name="connsiteY4" fmla="*/ 245035 h 2170953"/>
                  <a:gd name="connsiteX0" fmla="*/ 179294 w 4806575"/>
                  <a:gd name="connsiteY0" fmla="*/ 271929 h 2170953"/>
                  <a:gd name="connsiteX1" fmla="*/ 681317 w 4806575"/>
                  <a:gd name="connsiteY1" fmla="*/ 2163482 h 2170953"/>
                  <a:gd name="connsiteX2" fmla="*/ 4267199 w 4806575"/>
                  <a:gd name="connsiteY2" fmla="*/ 316753 h 2170953"/>
                  <a:gd name="connsiteX3" fmla="*/ 3917576 w 4806575"/>
                  <a:gd name="connsiteY3" fmla="*/ 262964 h 2170953"/>
                  <a:gd name="connsiteX0" fmla="*/ 179294 w 4267199"/>
                  <a:gd name="connsiteY0" fmla="*/ 0 h 1899024"/>
                  <a:gd name="connsiteX1" fmla="*/ 681317 w 4267199"/>
                  <a:gd name="connsiteY1" fmla="*/ 1891553 h 1899024"/>
                  <a:gd name="connsiteX2" fmla="*/ 4267199 w 4267199"/>
                  <a:gd name="connsiteY2" fmla="*/ 44824 h 1899024"/>
                  <a:gd name="connsiteX0" fmla="*/ 89647 w 5060576"/>
                  <a:gd name="connsiteY0" fmla="*/ 0 h 1899025"/>
                  <a:gd name="connsiteX1" fmla="*/ 1474694 w 5060576"/>
                  <a:gd name="connsiteY1" fmla="*/ 1891554 h 1899025"/>
                  <a:gd name="connsiteX2" fmla="*/ 5060576 w 5060576"/>
                  <a:gd name="connsiteY2" fmla="*/ 44825 h 1899025"/>
                  <a:gd name="connsiteX0" fmla="*/ 89647 w 5289176"/>
                  <a:gd name="connsiteY0" fmla="*/ 0 h 2076824"/>
                  <a:gd name="connsiteX1" fmla="*/ 1703294 w 5289176"/>
                  <a:gd name="connsiteY1" fmla="*/ 2043953 h 2076824"/>
                  <a:gd name="connsiteX2" fmla="*/ 5289176 w 5289176"/>
                  <a:gd name="connsiteY2" fmla="*/ 197224 h 2076824"/>
                  <a:gd name="connsiteX0" fmla="*/ 0 w 5199529"/>
                  <a:gd name="connsiteY0" fmla="*/ 0 h 2076824"/>
                  <a:gd name="connsiteX1" fmla="*/ 1613647 w 5199529"/>
                  <a:gd name="connsiteY1" fmla="*/ 2043953 h 2076824"/>
                  <a:gd name="connsiteX2" fmla="*/ 5199529 w 5199529"/>
                  <a:gd name="connsiteY2" fmla="*/ 197224 h 2076824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5351929"/>
                  <a:gd name="connsiteY0" fmla="*/ 31376 h 1851958"/>
                  <a:gd name="connsiteX1" fmla="*/ 1766047 w 5351929"/>
                  <a:gd name="connsiteY1" fmla="*/ 1846729 h 1851958"/>
                  <a:gd name="connsiteX2" fmla="*/ 5351929 w 5351929"/>
                  <a:gd name="connsiteY2" fmla="*/ 0 h 1851958"/>
                  <a:gd name="connsiteX0" fmla="*/ 0 w 4894729"/>
                  <a:gd name="connsiteY0" fmla="*/ 0 h 1935629"/>
                  <a:gd name="connsiteX1" fmla="*/ 1308847 w 4894729"/>
                  <a:gd name="connsiteY1" fmla="*/ 1922929 h 1935629"/>
                  <a:gd name="connsiteX2" fmla="*/ 4894729 w 4894729"/>
                  <a:gd name="connsiteY2" fmla="*/ 76200 h 1935629"/>
                  <a:gd name="connsiteX0" fmla="*/ 0 w 4894729"/>
                  <a:gd name="connsiteY0" fmla="*/ 0 h 1935629"/>
                  <a:gd name="connsiteX1" fmla="*/ 1308847 w 4894729"/>
                  <a:gd name="connsiteY1" fmla="*/ 1922929 h 1935629"/>
                  <a:gd name="connsiteX2" fmla="*/ 4894729 w 4894729"/>
                  <a:gd name="connsiteY2" fmla="*/ 76200 h 1935629"/>
                  <a:gd name="connsiteX0" fmla="*/ 0 w 4679576"/>
                  <a:gd name="connsiteY0" fmla="*/ 363071 h 1907241"/>
                  <a:gd name="connsiteX1" fmla="*/ 1093694 w 4679576"/>
                  <a:gd name="connsiteY1" fmla="*/ 1846729 h 1907241"/>
                  <a:gd name="connsiteX2" fmla="*/ 4679576 w 4679576"/>
                  <a:gd name="connsiteY2" fmla="*/ 0 h 1907241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40734"/>
                  <a:gd name="connsiteX1" fmla="*/ 1156448 w 4742330"/>
                  <a:gd name="connsiteY1" fmla="*/ 1846729 h 1940734"/>
                  <a:gd name="connsiteX2" fmla="*/ 4742330 w 4742330"/>
                  <a:gd name="connsiteY2" fmla="*/ 0 h 1940734"/>
                  <a:gd name="connsiteX0" fmla="*/ 0 w 4742330"/>
                  <a:gd name="connsiteY0" fmla="*/ 564029 h 1953433"/>
                  <a:gd name="connsiteX1" fmla="*/ 1219200 w 4742330"/>
                  <a:gd name="connsiteY1" fmla="*/ 1859428 h 1953433"/>
                  <a:gd name="connsiteX2" fmla="*/ 4742330 w 4742330"/>
                  <a:gd name="connsiteY2" fmla="*/ 0 h 1953433"/>
                  <a:gd name="connsiteX0" fmla="*/ 0 w 5029200"/>
                  <a:gd name="connsiteY0" fmla="*/ 609601 h 2006600"/>
                  <a:gd name="connsiteX1" fmla="*/ 1219200 w 5029200"/>
                  <a:gd name="connsiteY1" fmla="*/ 1905000 h 2006600"/>
                  <a:gd name="connsiteX2" fmla="*/ 5029200 w 5029200"/>
                  <a:gd name="connsiteY2" fmla="*/ 0 h 2006600"/>
                  <a:gd name="connsiteX0" fmla="*/ 0 w 5029200"/>
                  <a:gd name="connsiteY0" fmla="*/ 609601 h 2387599"/>
                  <a:gd name="connsiteX1" fmla="*/ 2297289 w 5029200"/>
                  <a:gd name="connsiteY1" fmla="*/ 2285999 h 2387599"/>
                  <a:gd name="connsiteX2" fmla="*/ 5029200 w 5029200"/>
                  <a:gd name="connsiteY2" fmla="*/ 0 h 2387599"/>
                  <a:gd name="connsiteX0" fmla="*/ 196614 w 5225814"/>
                  <a:gd name="connsiteY0" fmla="*/ 609601 h 2501899"/>
                  <a:gd name="connsiteX1" fmla="*/ 382881 w 5225814"/>
                  <a:gd name="connsiteY1" fmla="*/ 1295399 h 2501899"/>
                  <a:gd name="connsiteX2" fmla="*/ 2493903 w 5225814"/>
                  <a:gd name="connsiteY2" fmla="*/ 2285999 h 2501899"/>
                  <a:gd name="connsiteX3" fmla="*/ 5225814 w 5225814"/>
                  <a:gd name="connsiteY3" fmla="*/ 0 h 2501899"/>
                  <a:gd name="connsiteX0" fmla="*/ 0 w 5029200"/>
                  <a:gd name="connsiteY0" fmla="*/ 609601 h 2501899"/>
                  <a:gd name="connsiteX1" fmla="*/ 186267 w 5029200"/>
                  <a:gd name="connsiteY1" fmla="*/ 1295399 h 2501899"/>
                  <a:gd name="connsiteX2" fmla="*/ 2297289 w 5029200"/>
                  <a:gd name="connsiteY2" fmla="*/ 2285999 h 2501899"/>
                  <a:gd name="connsiteX3" fmla="*/ 5029200 w 5029200"/>
                  <a:gd name="connsiteY3" fmla="*/ 0 h 2501899"/>
                  <a:gd name="connsiteX0" fmla="*/ 0 w 4656667"/>
                  <a:gd name="connsiteY0" fmla="*/ 0 h 1777998"/>
                  <a:gd name="connsiteX1" fmla="*/ 186267 w 4656667"/>
                  <a:gd name="connsiteY1" fmla="*/ 685798 h 1777998"/>
                  <a:gd name="connsiteX2" fmla="*/ 2297289 w 4656667"/>
                  <a:gd name="connsiteY2" fmla="*/ 1676398 h 1777998"/>
                  <a:gd name="connsiteX3" fmla="*/ 4656667 w 4656667"/>
                  <a:gd name="connsiteY3" fmla="*/ 76198 h 1777998"/>
                  <a:gd name="connsiteX0" fmla="*/ 0 w 4656667"/>
                  <a:gd name="connsiteY0" fmla="*/ 0 h 1777998"/>
                  <a:gd name="connsiteX1" fmla="*/ 186267 w 4656667"/>
                  <a:gd name="connsiteY1" fmla="*/ 685798 h 1777998"/>
                  <a:gd name="connsiteX2" fmla="*/ 2297289 w 4656667"/>
                  <a:gd name="connsiteY2" fmla="*/ 1676398 h 1777998"/>
                  <a:gd name="connsiteX3" fmla="*/ 4656667 w 4656667"/>
                  <a:gd name="connsiteY3" fmla="*/ 76198 h 1777998"/>
                  <a:gd name="connsiteX0" fmla="*/ 0 w 4718756"/>
                  <a:gd name="connsiteY0" fmla="*/ 0 h 2006601"/>
                  <a:gd name="connsiteX1" fmla="*/ 248356 w 4718756"/>
                  <a:gd name="connsiteY1" fmla="*/ 914401 h 2006601"/>
                  <a:gd name="connsiteX2" fmla="*/ 2359378 w 4718756"/>
                  <a:gd name="connsiteY2" fmla="*/ 1905001 h 2006601"/>
                  <a:gd name="connsiteX3" fmla="*/ 4718756 w 4718756"/>
                  <a:gd name="connsiteY3" fmla="*/ 304801 h 2006601"/>
                  <a:gd name="connsiteX0" fmla="*/ 0 w 4718756"/>
                  <a:gd name="connsiteY0" fmla="*/ 0 h 2006601"/>
                  <a:gd name="connsiteX1" fmla="*/ 248356 w 4718756"/>
                  <a:gd name="connsiteY1" fmla="*/ 914401 h 2006601"/>
                  <a:gd name="connsiteX2" fmla="*/ 2359378 w 4718756"/>
                  <a:gd name="connsiteY2" fmla="*/ 1905001 h 2006601"/>
                  <a:gd name="connsiteX3" fmla="*/ 4718756 w 4718756"/>
                  <a:gd name="connsiteY3" fmla="*/ 304801 h 2006601"/>
                  <a:gd name="connsiteX0" fmla="*/ 0 w 4718756"/>
                  <a:gd name="connsiteY0" fmla="*/ 0 h 2006601"/>
                  <a:gd name="connsiteX1" fmla="*/ 248356 w 4718756"/>
                  <a:gd name="connsiteY1" fmla="*/ 914401 h 2006601"/>
                  <a:gd name="connsiteX2" fmla="*/ 2359378 w 4718756"/>
                  <a:gd name="connsiteY2" fmla="*/ 1905001 h 2006601"/>
                  <a:gd name="connsiteX3" fmla="*/ 4718756 w 4718756"/>
                  <a:gd name="connsiteY3" fmla="*/ 304801 h 2006601"/>
                  <a:gd name="connsiteX0" fmla="*/ 600193 w 5318949"/>
                  <a:gd name="connsiteY0" fmla="*/ 0 h 2006601"/>
                  <a:gd name="connsiteX1" fmla="*/ 41393 w 5318949"/>
                  <a:gd name="connsiteY1" fmla="*/ 685801 h 2006601"/>
                  <a:gd name="connsiteX2" fmla="*/ 848549 w 5318949"/>
                  <a:gd name="connsiteY2" fmla="*/ 914401 h 2006601"/>
                  <a:gd name="connsiteX3" fmla="*/ 2959571 w 5318949"/>
                  <a:gd name="connsiteY3" fmla="*/ 1905001 h 2006601"/>
                  <a:gd name="connsiteX4" fmla="*/ 5318949 w 5318949"/>
                  <a:gd name="connsiteY4" fmla="*/ 304801 h 2006601"/>
                  <a:gd name="connsiteX0" fmla="*/ 144874 w 4863630"/>
                  <a:gd name="connsiteY0" fmla="*/ 0 h 2006601"/>
                  <a:gd name="connsiteX1" fmla="*/ 393230 w 4863630"/>
                  <a:gd name="connsiteY1" fmla="*/ 914401 h 2006601"/>
                  <a:gd name="connsiteX2" fmla="*/ 2504252 w 4863630"/>
                  <a:gd name="connsiteY2" fmla="*/ 1905001 h 2006601"/>
                  <a:gd name="connsiteX3" fmla="*/ 4863630 w 4863630"/>
                  <a:gd name="connsiteY3" fmla="*/ 304801 h 2006601"/>
                  <a:gd name="connsiteX0" fmla="*/ 144874 w 4863630"/>
                  <a:gd name="connsiteY0" fmla="*/ 0 h 2006601"/>
                  <a:gd name="connsiteX1" fmla="*/ 393230 w 4863630"/>
                  <a:gd name="connsiteY1" fmla="*/ 914401 h 2006601"/>
                  <a:gd name="connsiteX2" fmla="*/ 2504252 w 4863630"/>
                  <a:gd name="connsiteY2" fmla="*/ 1905001 h 2006601"/>
                  <a:gd name="connsiteX3" fmla="*/ 4863630 w 4863630"/>
                  <a:gd name="connsiteY3" fmla="*/ 304801 h 2006601"/>
                  <a:gd name="connsiteX0" fmla="*/ 144874 w 4863630"/>
                  <a:gd name="connsiteY0" fmla="*/ 0 h 2006601"/>
                  <a:gd name="connsiteX1" fmla="*/ 393230 w 4863630"/>
                  <a:gd name="connsiteY1" fmla="*/ 914401 h 2006601"/>
                  <a:gd name="connsiteX2" fmla="*/ 2504252 w 4863630"/>
                  <a:gd name="connsiteY2" fmla="*/ 1905001 h 2006601"/>
                  <a:gd name="connsiteX3" fmla="*/ 4863630 w 4863630"/>
                  <a:gd name="connsiteY3" fmla="*/ 304801 h 2006601"/>
                  <a:gd name="connsiteX0" fmla="*/ 0 w 4718756"/>
                  <a:gd name="connsiteY0" fmla="*/ 0 h 2006601"/>
                  <a:gd name="connsiteX1" fmla="*/ 248356 w 4718756"/>
                  <a:gd name="connsiteY1" fmla="*/ 914401 h 2006601"/>
                  <a:gd name="connsiteX2" fmla="*/ 2359378 w 4718756"/>
                  <a:gd name="connsiteY2" fmla="*/ 1905001 h 2006601"/>
                  <a:gd name="connsiteX3" fmla="*/ 4718756 w 4718756"/>
                  <a:gd name="connsiteY3" fmla="*/ 304801 h 2006601"/>
                  <a:gd name="connsiteX0" fmla="*/ 0 w 4718756"/>
                  <a:gd name="connsiteY0" fmla="*/ 0 h 1905001"/>
                  <a:gd name="connsiteX1" fmla="*/ 2359378 w 4718756"/>
                  <a:gd name="connsiteY1" fmla="*/ 1905001 h 1905001"/>
                  <a:gd name="connsiteX2" fmla="*/ 4718756 w 4718756"/>
                  <a:gd name="connsiteY2" fmla="*/ 304801 h 1905001"/>
                  <a:gd name="connsiteX0" fmla="*/ 144875 w 4863631"/>
                  <a:gd name="connsiteY0" fmla="*/ 0 h 1943101"/>
                  <a:gd name="connsiteX1" fmla="*/ 393230 w 4863631"/>
                  <a:gd name="connsiteY1" fmla="*/ 914401 h 1943101"/>
                  <a:gd name="connsiteX2" fmla="*/ 2504253 w 4863631"/>
                  <a:gd name="connsiteY2" fmla="*/ 1905001 h 1943101"/>
                  <a:gd name="connsiteX3" fmla="*/ 4863631 w 4863631"/>
                  <a:gd name="connsiteY3" fmla="*/ 304801 h 1943101"/>
                  <a:gd name="connsiteX0" fmla="*/ 2436 w 4721192"/>
                  <a:gd name="connsiteY0" fmla="*/ 0 h 1943101"/>
                  <a:gd name="connsiteX1" fmla="*/ 250791 w 4721192"/>
                  <a:gd name="connsiteY1" fmla="*/ 914401 h 1943101"/>
                  <a:gd name="connsiteX2" fmla="*/ 2361814 w 4721192"/>
                  <a:gd name="connsiteY2" fmla="*/ 1905001 h 1943101"/>
                  <a:gd name="connsiteX3" fmla="*/ 4721192 w 4721192"/>
                  <a:gd name="connsiteY3" fmla="*/ 304801 h 1943101"/>
                  <a:gd name="connsiteX0" fmla="*/ 2436 w 4721192"/>
                  <a:gd name="connsiteY0" fmla="*/ 0 h 1943101"/>
                  <a:gd name="connsiteX1" fmla="*/ 250791 w 4721192"/>
                  <a:gd name="connsiteY1" fmla="*/ 914401 h 1943101"/>
                  <a:gd name="connsiteX2" fmla="*/ 2361814 w 4721192"/>
                  <a:gd name="connsiteY2" fmla="*/ 1905001 h 1943101"/>
                  <a:gd name="connsiteX3" fmla="*/ 4721192 w 4721192"/>
                  <a:gd name="connsiteY3" fmla="*/ 304801 h 1943101"/>
                  <a:gd name="connsiteX0" fmla="*/ 2436 w 4721192"/>
                  <a:gd name="connsiteY0" fmla="*/ 0 h 1943101"/>
                  <a:gd name="connsiteX1" fmla="*/ 250791 w 4721192"/>
                  <a:gd name="connsiteY1" fmla="*/ 914401 h 1943101"/>
                  <a:gd name="connsiteX2" fmla="*/ 2361814 w 4721192"/>
                  <a:gd name="connsiteY2" fmla="*/ 1905001 h 1943101"/>
                  <a:gd name="connsiteX3" fmla="*/ 4721192 w 4721192"/>
                  <a:gd name="connsiteY3" fmla="*/ 304801 h 1943101"/>
                  <a:gd name="connsiteX0" fmla="*/ 2436 w 4534925"/>
                  <a:gd name="connsiteY0" fmla="*/ 0 h 1943101"/>
                  <a:gd name="connsiteX1" fmla="*/ 250791 w 4534925"/>
                  <a:gd name="connsiteY1" fmla="*/ 914401 h 1943101"/>
                  <a:gd name="connsiteX2" fmla="*/ 2361814 w 4534925"/>
                  <a:gd name="connsiteY2" fmla="*/ 1905001 h 1943101"/>
                  <a:gd name="connsiteX3" fmla="*/ 4534925 w 4534925"/>
                  <a:gd name="connsiteY3" fmla="*/ 457201 h 194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4925" h="1943101">
                    <a:moveTo>
                      <a:pt x="2436" y="0"/>
                    </a:moveTo>
                    <a:cubicBezTo>
                      <a:pt x="231313" y="832971"/>
                      <a:pt x="0" y="260725"/>
                      <a:pt x="250791" y="914401"/>
                    </a:cubicBezTo>
                    <a:cubicBezTo>
                      <a:pt x="600194" y="1487395"/>
                      <a:pt x="1665444" y="1943101"/>
                      <a:pt x="2361814" y="1905001"/>
                    </a:cubicBezTo>
                    <a:cubicBezTo>
                      <a:pt x="3106881" y="1803401"/>
                      <a:pt x="4032073" y="939801"/>
                      <a:pt x="4534925" y="457201"/>
                    </a:cubicBezTo>
                  </a:path>
                </a:pathLst>
              </a:cu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437" name="Straight Arrow Connector 10"/>
            <p:cNvCxnSpPr/>
            <p:nvPr/>
          </p:nvCxnSpPr>
          <p:spPr>
            <a:xfrm>
              <a:off x="1981200" y="6098375"/>
              <a:ext cx="28956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11"/>
            <p:cNvSpPr/>
            <p:nvPr/>
          </p:nvSpPr>
          <p:spPr>
            <a:xfrm>
              <a:off x="1730190" y="568599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78"/>
            <p:cNvCxnSpPr/>
            <p:nvPr/>
          </p:nvCxnSpPr>
          <p:spPr>
            <a:xfrm>
              <a:off x="3083860" y="5587389"/>
              <a:ext cx="228600" cy="228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79"/>
            <p:cNvCxnSpPr/>
            <p:nvPr/>
          </p:nvCxnSpPr>
          <p:spPr>
            <a:xfrm flipV="1">
              <a:off x="3084747" y="5589494"/>
              <a:ext cx="228600" cy="228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Freeform 80"/>
            <p:cNvSpPr/>
            <p:nvPr/>
          </p:nvSpPr>
          <p:spPr>
            <a:xfrm>
              <a:off x="1447800" y="2133600"/>
              <a:ext cx="4586336" cy="1591982"/>
            </a:xfrm>
            <a:custGeom>
              <a:avLst/>
              <a:gdLst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4" fmla="*/ 4168588 w 4806575"/>
                <a:gd name="connsiteY4" fmla="*/ 245035 h 2170953"/>
                <a:gd name="connsiteX0" fmla="*/ 179294 w 4806575"/>
                <a:gd name="connsiteY0" fmla="*/ 271929 h 2170953"/>
                <a:gd name="connsiteX1" fmla="*/ 681317 w 4806575"/>
                <a:gd name="connsiteY1" fmla="*/ 2163482 h 2170953"/>
                <a:gd name="connsiteX2" fmla="*/ 4267199 w 4806575"/>
                <a:gd name="connsiteY2" fmla="*/ 316753 h 2170953"/>
                <a:gd name="connsiteX3" fmla="*/ 3917576 w 4806575"/>
                <a:gd name="connsiteY3" fmla="*/ 262964 h 2170953"/>
                <a:gd name="connsiteX0" fmla="*/ 179294 w 4267199"/>
                <a:gd name="connsiteY0" fmla="*/ 0 h 1899024"/>
                <a:gd name="connsiteX1" fmla="*/ 681317 w 4267199"/>
                <a:gd name="connsiteY1" fmla="*/ 1891553 h 1899024"/>
                <a:gd name="connsiteX2" fmla="*/ 4267199 w 4267199"/>
                <a:gd name="connsiteY2" fmla="*/ 44824 h 1899024"/>
                <a:gd name="connsiteX0" fmla="*/ 89647 w 5060576"/>
                <a:gd name="connsiteY0" fmla="*/ 0 h 1899025"/>
                <a:gd name="connsiteX1" fmla="*/ 1474694 w 5060576"/>
                <a:gd name="connsiteY1" fmla="*/ 1891554 h 1899025"/>
                <a:gd name="connsiteX2" fmla="*/ 5060576 w 5060576"/>
                <a:gd name="connsiteY2" fmla="*/ 44825 h 1899025"/>
                <a:gd name="connsiteX0" fmla="*/ 89647 w 5289176"/>
                <a:gd name="connsiteY0" fmla="*/ 0 h 2076824"/>
                <a:gd name="connsiteX1" fmla="*/ 1703294 w 5289176"/>
                <a:gd name="connsiteY1" fmla="*/ 2043953 h 2076824"/>
                <a:gd name="connsiteX2" fmla="*/ 5289176 w 5289176"/>
                <a:gd name="connsiteY2" fmla="*/ 197224 h 2076824"/>
                <a:gd name="connsiteX0" fmla="*/ 0 w 5199529"/>
                <a:gd name="connsiteY0" fmla="*/ 0 h 2076824"/>
                <a:gd name="connsiteX1" fmla="*/ 1613647 w 5199529"/>
                <a:gd name="connsiteY1" fmla="*/ 2043953 h 2076824"/>
                <a:gd name="connsiteX2" fmla="*/ 5199529 w 5199529"/>
                <a:gd name="connsiteY2" fmla="*/ 197224 h 2076824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5351929"/>
                <a:gd name="connsiteY0" fmla="*/ 31376 h 1851958"/>
                <a:gd name="connsiteX1" fmla="*/ 1766047 w 5351929"/>
                <a:gd name="connsiteY1" fmla="*/ 1846729 h 1851958"/>
                <a:gd name="connsiteX2" fmla="*/ 5351929 w 5351929"/>
                <a:gd name="connsiteY2" fmla="*/ 0 h 1851958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894729"/>
                <a:gd name="connsiteY0" fmla="*/ 0 h 1935629"/>
                <a:gd name="connsiteX1" fmla="*/ 1308847 w 4894729"/>
                <a:gd name="connsiteY1" fmla="*/ 1922929 h 1935629"/>
                <a:gd name="connsiteX2" fmla="*/ 4894729 w 4894729"/>
                <a:gd name="connsiteY2" fmla="*/ 76200 h 1935629"/>
                <a:gd name="connsiteX0" fmla="*/ 0 w 4679576"/>
                <a:gd name="connsiteY0" fmla="*/ 363071 h 1907241"/>
                <a:gd name="connsiteX1" fmla="*/ 1093694 w 4679576"/>
                <a:gd name="connsiteY1" fmla="*/ 1846729 h 1907241"/>
                <a:gd name="connsiteX2" fmla="*/ 4679576 w 4679576"/>
                <a:gd name="connsiteY2" fmla="*/ 0 h 1907241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40734"/>
                <a:gd name="connsiteX1" fmla="*/ 1156448 w 4742330"/>
                <a:gd name="connsiteY1" fmla="*/ 1846729 h 1940734"/>
                <a:gd name="connsiteX2" fmla="*/ 4742330 w 4742330"/>
                <a:gd name="connsiteY2" fmla="*/ 0 h 1940734"/>
                <a:gd name="connsiteX0" fmla="*/ 0 w 4742330"/>
                <a:gd name="connsiteY0" fmla="*/ 564029 h 1953433"/>
                <a:gd name="connsiteX1" fmla="*/ 1219200 w 4742330"/>
                <a:gd name="connsiteY1" fmla="*/ 1859428 h 1953433"/>
                <a:gd name="connsiteX2" fmla="*/ 4742330 w 4742330"/>
                <a:gd name="connsiteY2" fmla="*/ 0 h 1953433"/>
                <a:gd name="connsiteX0" fmla="*/ 0 w 5029200"/>
                <a:gd name="connsiteY0" fmla="*/ 609601 h 2006600"/>
                <a:gd name="connsiteX1" fmla="*/ 1219200 w 5029200"/>
                <a:gd name="connsiteY1" fmla="*/ 1905000 h 2006600"/>
                <a:gd name="connsiteX2" fmla="*/ 5029200 w 5029200"/>
                <a:gd name="connsiteY2" fmla="*/ 0 h 2006600"/>
                <a:gd name="connsiteX0" fmla="*/ 0 w 4572000"/>
                <a:gd name="connsiteY0" fmla="*/ 228602 h 1562101"/>
                <a:gd name="connsiteX1" fmla="*/ 1219200 w 4572000"/>
                <a:gd name="connsiteY1" fmla="*/ 1524001 h 1562101"/>
                <a:gd name="connsiteX2" fmla="*/ 4572000 w 4572000"/>
                <a:gd name="connsiteY2" fmla="*/ 0 h 1562101"/>
                <a:gd name="connsiteX0" fmla="*/ 0 w 4572000"/>
                <a:gd name="connsiteY0" fmla="*/ 228602 h 1562100"/>
                <a:gd name="connsiteX1" fmla="*/ 1814464 w 4572000"/>
                <a:gd name="connsiteY1" fmla="*/ 1524000 h 1562100"/>
                <a:gd name="connsiteX2" fmla="*/ 4572000 w 4572000"/>
                <a:gd name="connsiteY2" fmla="*/ 0 h 1562100"/>
                <a:gd name="connsiteX0" fmla="*/ 0 w 4572000"/>
                <a:gd name="connsiteY0" fmla="*/ 228602 h 1686859"/>
                <a:gd name="connsiteX1" fmla="*/ 465276 w 4572000"/>
                <a:gd name="connsiteY1" fmla="*/ 977153 h 1686859"/>
                <a:gd name="connsiteX2" fmla="*/ 1814464 w 4572000"/>
                <a:gd name="connsiteY2" fmla="*/ 1524000 h 1686859"/>
                <a:gd name="connsiteX3" fmla="*/ 4572000 w 4572000"/>
                <a:gd name="connsiteY3" fmla="*/ 0 h 1686859"/>
                <a:gd name="connsiteX0" fmla="*/ 0 w 4572000"/>
                <a:gd name="connsiteY0" fmla="*/ 228602 h 1695076"/>
                <a:gd name="connsiteX1" fmla="*/ 335288 w 4572000"/>
                <a:gd name="connsiteY1" fmla="*/ 1026459 h 1695076"/>
                <a:gd name="connsiteX2" fmla="*/ 1814464 w 4572000"/>
                <a:gd name="connsiteY2" fmla="*/ 1524000 h 1695076"/>
                <a:gd name="connsiteX3" fmla="*/ 4572000 w 4572000"/>
                <a:gd name="connsiteY3" fmla="*/ 0 h 1695076"/>
                <a:gd name="connsiteX0" fmla="*/ 0 w 4572000"/>
                <a:gd name="connsiteY0" fmla="*/ 228602 h 1695076"/>
                <a:gd name="connsiteX1" fmla="*/ 335288 w 4572000"/>
                <a:gd name="connsiteY1" fmla="*/ 1026459 h 1695076"/>
                <a:gd name="connsiteX2" fmla="*/ 1814464 w 4572000"/>
                <a:gd name="connsiteY2" fmla="*/ 1524000 h 1695076"/>
                <a:gd name="connsiteX3" fmla="*/ 4572000 w 4572000"/>
                <a:gd name="connsiteY3" fmla="*/ 0 h 1695076"/>
                <a:gd name="connsiteX0" fmla="*/ 0 w 4572000"/>
                <a:gd name="connsiteY0" fmla="*/ 228602 h 1695076"/>
                <a:gd name="connsiteX1" fmla="*/ 335288 w 4572000"/>
                <a:gd name="connsiteY1" fmla="*/ 1026459 h 1695076"/>
                <a:gd name="connsiteX2" fmla="*/ 1814464 w 4572000"/>
                <a:gd name="connsiteY2" fmla="*/ 1524000 h 1695076"/>
                <a:gd name="connsiteX3" fmla="*/ 4572000 w 4572000"/>
                <a:gd name="connsiteY3" fmla="*/ 0 h 1695076"/>
                <a:gd name="connsiteX0" fmla="*/ 0 w 4572000"/>
                <a:gd name="connsiteY0" fmla="*/ 228602 h 1659217"/>
                <a:gd name="connsiteX1" fmla="*/ 335288 w 4572000"/>
                <a:gd name="connsiteY1" fmla="*/ 1026459 h 1659217"/>
                <a:gd name="connsiteX2" fmla="*/ 2020653 w 4572000"/>
                <a:gd name="connsiteY2" fmla="*/ 1488141 h 1659217"/>
                <a:gd name="connsiteX3" fmla="*/ 4572000 w 4572000"/>
                <a:gd name="connsiteY3" fmla="*/ 0 h 1659217"/>
                <a:gd name="connsiteX0" fmla="*/ 0 w 4572000"/>
                <a:gd name="connsiteY0" fmla="*/ 228602 h 1659217"/>
                <a:gd name="connsiteX1" fmla="*/ 335288 w 4572000"/>
                <a:gd name="connsiteY1" fmla="*/ 1026459 h 1659217"/>
                <a:gd name="connsiteX2" fmla="*/ 2020653 w 4572000"/>
                <a:gd name="connsiteY2" fmla="*/ 1488141 h 1659217"/>
                <a:gd name="connsiteX3" fmla="*/ 4572000 w 4572000"/>
                <a:gd name="connsiteY3" fmla="*/ 0 h 1659217"/>
                <a:gd name="connsiteX0" fmla="*/ 0 w 4572000"/>
                <a:gd name="connsiteY0" fmla="*/ 228602 h 1618876"/>
                <a:gd name="connsiteX1" fmla="*/ 335288 w 4572000"/>
                <a:gd name="connsiteY1" fmla="*/ 1026459 h 1618876"/>
                <a:gd name="connsiteX2" fmla="*/ 2119264 w 4572000"/>
                <a:gd name="connsiteY2" fmla="*/ 1447800 h 1618876"/>
                <a:gd name="connsiteX3" fmla="*/ 4572000 w 4572000"/>
                <a:gd name="connsiteY3" fmla="*/ 0 h 1618876"/>
                <a:gd name="connsiteX0" fmla="*/ 0 w 4586336"/>
                <a:gd name="connsiteY0" fmla="*/ 0 h 1618876"/>
                <a:gd name="connsiteX1" fmla="*/ 349624 w 4586336"/>
                <a:gd name="connsiteY1" fmla="*/ 1026459 h 1618876"/>
                <a:gd name="connsiteX2" fmla="*/ 2133600 w 4586336"/>
                <a:gd name="connsiteY2" fmla="*/ 1447800 h 1618876"/>
                <a:gd name="connsiteX3" fmla="*/ 4586336 w 4586336"/>
                <a:gd name="connsiteY3" fmla="*/ 0 h 1618876"/>
                <a:gd name="connsiteX0" fmla="*/ 0 w 4586336"/>
                <a:gd name="connsiteY0" fmla="*/ 0 h 1618876"/>
                <a:gd name="connsiteX1" fmla="*/ 349624 w 4586336"/>
                <a:gd name="connsiteY1" fmla="*/ 1026459 h 1618876"/>
                <a:gd name="connsiteX2" fmla="*/ 2133600 w 4586336"/>
                <a:gd name="connsiteY2" fmla="*/ 1447800 h 1618876"/>
                <a:gd name="connsiteX3" fmla="*/ 4586336 w 4586336"/>
                <a:gd name="connsiteY3" fmla="*/ 0 h 1618876"/>
                <a:gd name="connsiteX0" fmla="*/ 0 w 4586336"/>
                <a:gd name="connsiteY0" fmla="*/ 0 h 1596464"/>
                <a:gd name="connsiteX1" fmla="*/ 349624 w 4586336"/>
                <a:gd name="connsiteY1" fmla="*/ 1026459 h 1596464"/>
                <a:gd name="connsiteX2" fmla="*/ 2133600 w 4586336"/>
                <a:gd name="connsiteY2" fmla="*/ 1447800 h 1596464"/>
                <a:gd name="connsiteX3" fmla="*/ 4586336 w 4586336"/>
                <a:gd name="connsiteY3" fmla="*/ 0 h 1596464"/>
                <a:gd name="connsiteX0" fmla="*/ 0 w 4586336"/>
                <a:gd name="connsiteY0" fmla="*/ 0 h 1556123"/>
                <a:gd name="connsiteX1" fmla="*/ 349624 w 4586336"/>
                <a:gd name="connsiteY1" fmla="*/ 1026459 h 1556123"/>
                <a:gd name="connsiteX2" fmla="*/ 2133600 w 4586336"/>
                <a:gd name="connsiteY2" fmla="*/ 1447800 h 1556123"/>
                <a:gd name="connsiteX3" fmla="*/ 4586336 w 4586336"/>
                <a:gd name="connsiteY3" fmla="*/ 0 h 1556123"/>
                <a:gd name="connsiteX0" fmla="*/ 0 w 4586336"/>
                <a:gd name="connsiteY0" fmla="*/ 0 h 1636806"/>
                <a:gd name="connsiteX1" fmla="*/ 349624 w 4586336"/>
                <a:gd name="connsiteY1" fmla="*/ 1026459 h 1636806"/>
                <a:gd name="connsiteX2" fmla="*/ 2133600 w 4586336"/>
                <a:gd name="connsiteY2" fmla="*/ 1447800 h 1636806"/>
                <a:gd name="connsiteX3" fmla="*/ 4586336 w 4586336"/>
                <a:gd name="connsiteY3" fmla="*/ 0 h 1636806"/>
                <a:gd name="connsiteX0" fmla="*/ 0 w 4586336"/>
                <a:gd name="connsiteY0" fmla="*/ 0 h 1591982"/>
                <a:gd name="connsiteX1" fmla="*/ 349624 w 4586336"/>
                <a:gd name="connsiteY1" fmla="*/ 1026459 h 1591982"/>
                <a:gd name="connsiteX2" fmla="*/ 2133600 w 4586336"/>
                <a:gd name="connsiteY2" fmla="*/ 1447800 h 1591982"/>
                <a:gd name="connsiteX3" fmla="*/ 4586336 w 4586336"/>
                <a:gd name="connsiteY3" fmla="*/ 0 h 159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6336" h="1591982">
                  <a:moveTo>
                    <a:pt x="0" y="0"/>
                  </a:moveTo>
                  <a:cubicBezTo>
                    <a:pt x="95475" y="362324"/>
                    <a:pt x="145824" y="729876"/>
                    <a:pt x="349624" y="1026459"/>
                  </a:cubicBezTo>
                  <a:cubicBezTo>
                    <a:pt x="553423" y="1591982"/>
                    <a:pt x="1759175" y="1556123"/>
                    <a:pt x="2133600" y="1447800"/>
                  </a:cubicBezTo>
                  <a:cubicBezTo>
                    <a:pt x="2839719" y="1276724"/>
                    <a:pt x="4046960" y="316753"/>
                    <a:pt x="4586336" y="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42" name="Straight Connector 81"/>
            <p:cNvCxnSpPr/>
            <p:nvPr/>
          </p:nvCxnSpPr>
          <p:spPr>
            <a:xfrm flipV="1">
              <a:off x="3201289" y="3657600"/>
              <a:ext cx="0" cy="20574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TextBox 442"/>
            <p:cNvSpPr txBox="1"/>
            <p:nvPr/>
          </p:nvSpPr>
          <p:spPr>
            <a:xfrm>
              <a:off x="3048000" y="5748753"/>
              <a:ext cx="829679" cy="675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5100" b="1" i="1" dirty="0" smtClean="0">
                  <a:solidFill>
                    <a:srgbClr val="FF0000"/>
                  </a:solidFill>
                </a:rPr>
                <a:t>S</a:t>
              </a:r>
              <a:r>
                <a:rPr lang="en-CA" sz="5100" b="1" i="1" baseline="-25000" dirty="0" smtClean="0">
                  <a:solidFill>
                    <a:srgbClr val="FF0000"/>
                  </a:solidFill>
                </a:rPr>
                <a:t>t+1</a:t>
              </a:r>
              <a:endParaRPr lang="en-CA" sz="51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86" name="矩形 184"/>
          <p:cNvSpPr/>
          <p:nvPr/>
        </p:nvSpPr>
        <p:spPr>
          <a:xfrm>
            <a:off x="1555750" y="32799169"/>
            <a:ext cx="13512800" cy="4416588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600" dirty="0" smtClean="0"/>
              <a:t> Make larger move </a:t>
            </a:r>
            <a:r>
              <a:rPr lang="en-US" sz="4700" b="1" i="1" dirty="0" smtClean="0"/>
              <a:t>S</a:t>
            </a:r>
            <a:r>
              <a:rPr lang="en-US" sz="4700" b="1" i="1" baseline="-25000" dirty="0" smtClean="0"/>
              <a:t>t</a:t>
            </a:r>
            <a:r>
              <a:rPr lang="en-US" sz="4700" b="1" dirty="0" smtClean="0"/>
              <a:t> → </a:t>
            </a:r>
            <a:r>
              <a:rPr lang="en-US" sz="4700" b="1" i="1" dirty="0" smtClean="0"/>
              <a:t>S</a:t>
            </a:r>
            <a:r>
              <a:rPr lang="en-US" sz="4700" b="1" i="1" baseline="-25000" dirty="0" smtClean="0"/>
              <a:t>t+1</a:t>
            </a:r>
            <a:endParaRPr lang="en-US" sz="47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</a:t>
            </a:r>
            <a:r>
              <a:rPr lang="en-US" sz="5600" i="1" dirty="0" smtClean="0"/>
              <a:t>Pseudo-bounds</a:t>
            </a:r>
            <a:r>
              <a:rPr lang="en-US" sz="5600" dirty="0" smtClean="0"/>
              <a:t> </a:t>
            </a:r>
            <a:r>
              <a:rPr lang="en-US" sz="5100" dirty="0" smtClean="0"/>
              <a:t>better approximate </a:t>
            </a:r>
            <a:r>
              <a:rPr lang="en-US" sz="4700" b="1" i="1" dirty="0" smtClean="0"/>
              <a:t>E(S)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Efficiently optimize pseudo-bounds</a:t>
            </a:r>
          </a:p>
          <a:p>
            <a:r>
              <a:rPr lang="en-US" sz="5600" dirty="0" smtClean="0"/>
              <a:t>     using </a:t>
            </a:r>
            <a:r>
              <a:rPr lang="en-US" sz="5600" i="1" dirty="0" smtClean="0"/>
              <a:t>parametric max-flow </a:t>
            </a:r>
            <a:r>
              <a:rPr lang="en-US" sz="5600" dirty="0" smtClean="0"/>
              <a:t>algorithm</a:t>
            </a:r>
          </a:p>
          <a:p>
            <a:r>
              <a:rPr lang="en-US" sz="5600" dirty="0" smtClean="0"/>
              <a:t>     </a:t>
            </a:r>
          </a:p>
        </p:txBody>
      </p:sp>
      <p:grpSp>
        <p:nvGrpSpPr>
          <p:cNvPr id="487" name="组合 486"/>
          <p:cNvGrpSpPr/>
          <p:nvPr/>
        </p:nvGrpSpPr>
        <p:grpSpPr>
          <a:xfrm>
            <a:off x="14090651" y="5929802"/>
            <a:ext cx="16828260" cy="6127261"/>
            <a:chOff x="876300" y="4807194"/>
            <a:chExt cx="10837248" cy="4943000"/>
          </a:xfrm>
        </p:grpSpPr>
        <p:sp>
          <p:nvSpPr>
            <p:cNvPr id="488" name="Rounded Rectangle 175"/>
            <p:cNvSpPr/>
            <p:nvPr/>
          </p:nvSpPr>
          <p:spPr>
            <a:xfrm>
              <a:off x="876303" y="4807194"/>
              <a:ext cx="10820399" cy="4943000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1048052" y="5022347"/>
              <a:ext cx="10665496" cy="95588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From Model-fitting to Entropy Minimization</a:t>
              </a:r>
              <a:endParaRPr lang="en-US" sz="7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490" name="Straight Connector 148"/>
            <p:cNvCxnSpPr/>
            <p:nvPr/>
          </p:nvCxnSpPr>
          <p:spPr>
            <a:xfrm>
              <a:off x="876300" y="6015360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55"/>
          <p:cNvGraphicFramePr>
            <a:graphicFrameLocks noChangeAspect="1"/>
          </p:cNvGraphicFramePr>
          <p:nvPr/>
        </p:nvGraphicFramePr>
        <p:xfrm>
          <a:off x="18650480" y="8056563"/>
          <a:ext cx="11797771" cy="1311275"/>
        </p:xfrm>
        <a:graphic>
          <a:graphicData uri="http://schemas.openxmlformats.org/presentationml/2006/ole">
            <p:oleObj spid="_x0000_s1079" name="公式" r:id="rId7" imgW="3746160" imgH="380880" progId="Equation.3">
              <p:embed/>
            </p:oleObj>
          </a:graphicData>
        </a:graphic>
      </p:graphicFrame>
      <p:graphicFrame>
        <p:nvGraphicFramePr>
          <p:cNvPr id="1080" name="Object 56"/>
          <p:cNvGraphicFramePr>
            <a:graphicFrameLocks noChangeAspect="1"/>
          </p:cNvGraphicFramePr>
          <p:nvPr/>
        </p:nvGraphicFramePr>
        <p:xfrm>
          <a:off x="14357350" y="8145463"/>
          <a:ext cx="4462353" cy="1101989"/>
        </p:xfrm>
        <a:graphic>
          <a:graphicData uri="http://schemas.openxmlformats.org/presentationml/2006/ole">
            <p:oleObj spid="_x0000_s1080" name="公式" r:id="rId8" imgW="838080" imgH="228600" progId="Equation.3">
              <p:embed/>
            </p:oleObj>
          </a:graphicData>
        </a:graphic>
      </p:graphicFrame>
      <p:sp>
        <p:nvSpPr>
          <p:cNvPr id="495" name="Rectangle 32"/>
          <p:cNvSpPr/>
          <p:nvPr/>
        </p:nvSpPr>
        <p:spPr>
          <a:xfrm>
            <a:off x="14624051" y="7523163"/>
            <a:ext cx="3512873" cy="615547"/>
          </a:xfrm>
          <a:prstGeom prst="rect">
            <a:avLst/>
          </a:prstGeom>
        </p:spPr>
        <p:txBody>
          <a:bodyPr wrap="none" lIns="106674" tIns="53337" rIns="106674" bIns="53337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</a:rPr>
              <a:t>mixed optimization</a:t>
            </a:r>
            <a:endParaRPr lang="en-US" sz="3300" dirty="0"/>
          </a:p>
        </p:txBody>
      </p:sp>
      <p:grpSp>
        <p:nvGrpSpPr>
          <p:cNvPr id="496" name="Group 98"/>
          <p:cNvGrpSpPr/>
          <p:nvPr/>
        </p:nvGrpSpPr>
        <p:grpSpPr>
          <a:xfrm>
            <a:off x="14890750" y="8945563"/>
            <a:ext cx="1689100" cy="1522413"/>
            <a:chOff x="-206387" y="2352675"/>
            <a:chExt cx="1447800" cy="1345704"/>
          </a:xfrm>
        </p:grpSpPr>
        <p:cxnSp>
          <p:nvCxnSpPr>
            <p:cNvPr id="497" name="Straight Arrow Connector 91"/>
            <p:cNvCxnSpPr/>
            <p:nvPr/>
          </p:nvCxnSpPr>
          <p:spPr>
            <a:xfrm>
              <a:off x="1241413" y="2588420"/>
              <a:ext cx="0" cy="9429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8" name="Object 8"/>
            <p:cNvGraphicFramePr>
              <a:graphicFrameLocks noChangeAspect="1"/>
            </p:cNvGraphicFramePr>
            <p:nvPr/>
          </p:nvGraphicFramePr>
          <p:xfrm>
            <a:off x="-206387" y="2352675"/>
            <a:ext cx="1227138" cy="1345704"/>
          </p:xfrm>
          <a:graphic>
            <a:graphicData uri="http://schemas.openxmlformats.org/presentationml/2006/ole">
              <p:oleObj spid="_x0000_s1082" name="公式" r:id="rId9" imgW="291960" imgH="291960" progId="Equation.3">
                <p:embed/>
              </p:oleObj>
            </a:graphicData>
          </a:graphic>
        </p:graphicFrame>
      </p:grpSp>
      <p:graphicFrame>
        <p:nvGraphicFramePr>
          <p:cNvPr id="503" name="Object 7"/>
          <p:cNvGraphicFramePr>
            <a:graphicFrameLocks noChangeAspect="1"/>
          </p:cNvGraphicFramePr>
          <p:nvPr/>
        </p:nvGraphicFramePr>
        <p:xfrm>
          <a:off x="17841119" y="10723563"/>
          <a:ext cx="11807032" cy="1355725"/>
        </p:xfrm>
        <a:graphic>
          <a:graphicData uri="http://schemas.openxmlformats.org/presentationml/2006/ole">
            <p:oleObj spid="_x0000_s1083" name="公式" r:id="rId10" imgW="3568680" imgH="355320" progId="Equation.3">
              <p:embed/>
            </p:oleObj>
          </a:graphicData>
        </a:graphic>
      </p:graphicFrame>
      <p:graphicFrame>
        <p:nvGraphicFramePr>
          <p:cNvPr id="1084" name="Object 60"/>
          <p:cNvGraphicFramePr>
            <a:graphicFrameLocks noChangeAspect="1"/>
          </p:cNvGraphicFramePr>
          <p:nvPr/>
        </p:nvGraphicFramePr>
        <p:xfrm>
          <a:off x="15032509" y="10723563"/>
          <a:ext cx="2258541" cy="1040871"/>
        </p:xfrm>
        <a:graphic>
          <a:graphicData uri="http://schemas.openxmlformats.org/presentationml/2006/ole">
            <p:oleObj spid="_x0000_s1084" name="公式" r:id="rId11" imgW="507960" imgH="203040" progId="Equation.3">
              <p:embed/>
            </p:oleObj>
          </a:graphicData>
        </a:graphic>
      </p:graphicFrame>
      <p:grpSp>
        <p:nvGrpSpPr>
          <p:cNvPr id="504" name="Group 121"/>
          <p:cNvGrpSpPr/>
          <p:nvPr/>
        </p:nvGrpSpPr>
        <p:grpSpPr>
          <a:xfrm>
            <a:off x="18002251" y="9212269"/>
            <a:ext cx="10390310" cy="1140306"/>
            <a:chOff x="1524000" y="3761601"/>
            <a:chExt cx="8905981" cy="977404"/>
          </a:xfrm>
        </p:grpSpPr>
        <p:sp>
          <p:nvSpPr>
            <p:cNvPr id="505" name="TextBox 504"/>
            <p:cNvSpPr txBox="1"/>
            <p:nvPr/>
          </p:nvSpPr>
          <p:spPr>
            <a:xfrm>
              <a:off x="1600200" y="4290531"/>
              <a:ext cx="8829781" cy="44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Note:   </a:t>
              </a:r>
              <a:r>
                <a:rPr lang="en-US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H(P|Q)</a:t>
              </a:r>
              <a:r>
                <a:rPr lang="en-US" sz="2800" dirty="0" smtClean="0">
                  <a:solidFill>
                    <a:srgbClr val="0000FF"/>
                  </a:solidFill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sym typeface="Symbol"/>
                </a:rPr>
                <a:t> </a:t>
              </a:r>
              <a:r>
                <a:rPr lang="en-US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H(P) </a:t>
              </a:r>
              <a:r>
                <a:rPr lang="en-US" sz="2800" dirty="0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</a:rPr>
                <a:t>for any two distributions (equality when </a:t>
              </a:r>
              <a:r>
                <a:rPr lang="en-US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Q=P</a:t>
              </a:r>
              <a:r>
                <a:rPr lang="en-US" sz="2800" dirty="0" smtClean="0">
                  <a:solidFill>
                    <a:srgbClr val="0000FF"/>
                  </a:solidFill>
                </a:rPr>
                <a:t>)</a:t>
              </a:r>
              <a:endPara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1524000" y="3761601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cross-entropy    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3276600" y="3761601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entropy    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08" name="Rectangle 32"/>
          <p:cNvSpPr/>
          <p:nvPr/>
        </p:nvSpPr>
        <p:spPr>
          <a:xfrm>
            <a:off x="14626155" y="10312400"/>
            <a:ext cx="3558141" cy="615547"/>
          </a:xfrm>
          <a:prstGeom prst="rect">
            <a:avLst/>
          </a:prstGeom>
        </p:spPr>
        <p:txBody>
          <a:bodyPr wrap="none" lIns="106674" tIns="53337" rIns="106674" bIns="53337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</a:rPr>
              <a:t>binary optimization</a:t>
            </a:r>
            <a:endParaRPr lang="en-US" sz="3300" dirty="0"/>
          </a:p>
        </p:txBody>
      </p:sp>
      <p:grpSp>
        <p:nvGrpSpPr>
          <p:cNvPr id="509" name="组合 508"/>
          <p:cNvGrpSpPr/>
          <p:nvPr/>
        </p:nvGrpSpPr>
        <p:grpSpPr>
          <a:xfrm>
            <a:off x="14090651" y="12412663"/>
            <a:ext cx="16802101" cy="10756900"/>
            <a:chOff x="876300" y="4807194"/>
            <a:chExt cx="10820402" cy="8677835"/>
          </a:xfrm>
        </p:grpSpPr>
        <p:sp>
          <p:nvSpPr>
            <p:cNvPr id="510" name="Rounded Rectangle 175"/>
            <p:cNvSpPr/>
            <p:nvPr/>
          </p:nvSpPr>
          <p:spPr>
            <a:xfrm>
              <a:off x="876303" y="4807194"/>
              <a:ext cx="10820399" cy="8677835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1048052" y="5022347"/>
              <a:ext cx="8477874" cy="95588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BCD (block-coordinate-descent) of </a:t>
              </a:r>
              <a:endParaRPr lang="en-US" sz="7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512" name="Straight Connector 148"/>
            <p:cNvCxnSpPr/>
            <p:nvPr/>
          </p:nvCxnSpPr>
          <p:spPr>
            <a:xfrm>
              <a:off x="876300" y="6015360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7" name="Content Placeholder 2"/>
          <p:cNvSpPr txBox="1">
            <a:spLocks/>
          </p:cNvSpPr>
          <p:nvPr/>
        </p:nvSpPr>
        <p:spPr>
          <a:xfrm>
            <a:off x="14446250" y="14368463"/>
            <a:ext cx="16891000" cy="977900"/>
          </a:xfrm>
          <a:prstGeom prst="rect">
            <a:avLst/>
          </a:prstGeom>
        </p:spPr>
        <p:txBody>
          <a:bodyPr lIns="106674" tIns="53337" rIns="106674" bIns="53337"/>
          <a:lstStyle/>
          <a:p>
            <a:pPr marL="666712" indent="-666712" defTabSz="5038704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5600" dirty="0" smtClean="0"/>
              <a:t>Minimize over segmentation </a:t>
            </a:r>
            <a:r>
              <a:rPr lang="en-US" sz="5600" i="1" dirty="0" smtClean="0"/>
              <a:t>S</a:t>
            </a:r>
            <a:r>
              <a:rPr lang="en-US" sz="5600" dirty="0" smtClean="0"/>
              <a:t>  for fixed </a:t>
            </a:r>
            <a:r>
              <a:rPr lang="en-US" sz="5600" i="1" dirty="0" smtClean="0">
                <a:latin typeface="Symbol" pitchFamily="18" charset="2"/>
              </a:rPr>
              <a:t>q</a:t>
            </a:r>
            <a:r>
              <a:rPr lang="en-US" sz="5600" i="1" baseline="-25000" dirty="0" smtClean="0"/>
              <a:t>0  </a:t>
            </a:r>
            <a:r>
              <a:rPr lang="en-US" sz="5600" dirty="0" smtClean="0"/>
              <a:t>, </a:t>
            </a:r>
            <a:r>
              <a:rPr lang="en-US" sz="5600" i="1" dirty="0" smtClean="0">
                <a:latin typeface="Symbol" pitchFamily="18" charset="2"/>
              </a:rPr>
              <a:t>q</a:t>
            </a:r>
            <a:r>
              <a:rPr lang="en-US" sz="5600" i="1" baseline="-25000" dirty="0" smtClean="0"/>
              <a:t>1</a:t>
            </a:r>
            <a:r>
              <a:rPr lang="en-US" sz="5600" i="1" dirty="0" smtClean="0"/>
              <a:t> </a:t>
            </a:r>
            <a:r>
              <a:rPr lang="en-US" sz="5600" dirty="0" smtClean="0"/>
              <a:t>[1] </a:t>
            </a:r>
          </a:p>
          <a:p>
            <a:pPr marL="1889514" indent="-1889514" defTabSz="5038704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600" dirty="0"/>
          </a:p>
        </p:txBody>
      </p:sp>
      <p:sp>
        <p:nvSpPr>
          <p:cNvPr id="578" name="Rectangle 7"/>
          <p:cNvSpPr/>
          <p:nvPr/>
        </p:nvSpPr>
        <p:spPr>
          <a:xfrm>
            <a:off x="14446250" y="15524163"/>
            <a:ext cx="16090900" cy="969497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 marL="666712" indent="-666712">
              <a:buFont typeface="+mj-lt"/>
              <a:buAutoNum type="romanUcPeriod" startAt="2"/>
            </a:pPr>
            <a:r>
              <a:rPr lang="en-US" sz="5600" dirty="0" smtClean="0"/>
              <a:t>Minimize over  θ</a:t>
            </a:r>
            <a:r>
              <a:rPr lang="en-US" sz="5600" i="1" baseline="-25000" dirty="0" smtClean="0"/>
              <a:t>0  </a:t>
            </a:r>
            <a:r>
              <a:rPr lang="en-US" sz="5600" dirty="0" smtClean="0"/>
              <a:t>, θ</a:t>
            </a:r>
            <a:r>
              <a:rPr lang="en-US" sz="5600" i="1" baseline="-25000" dirty="0" smtClean="0"/>
              <a:t>1</a:t>
            </a:r>
            <a:r>
              <a:rPr lang="en-US" sz="5600" dirty="0" smtClean="0"/>
              <a:t>   for fixed labeling  </a:t>
            </a:r>
            <a:r>
              <a:rPr lang="en-US" sz="5600" i="1" dirty="0" smtClean="0"/>
              <a:t>S</a:t>
            </a:r>
            <a:endParaRPr lang="en-US" sz="5600" dirty="0" smtClean="0"/>
          </a:p>
        </p:txBody>
      </p:sp>
      <p:grpSp>
        <p:nvGrpSpPr>
          <p:cNvPr id="579" name="Group 20"/>
          <p:cNvGrpSpPr/>
          <p:nvPr/>
        </p:nvGrpSpPr>
        <p:grpSpPr>
          <a:xfrm>
            <a:off x="29537603" y="14279563"/>
            <a:ext cx="1177348" cy="2191266"/>
            <a:chOff x="123556" y="2133600"/>
            <a:chExt cx="1009155" cy="1878228"/>
          </a:xfrm>
        </p:grpSpPr>
        <p:sp>
          <p:nvSpPr>
            <p:cNvPr id="580" name="Arc 18"/>
            <p:cNvSpPr/>
            <p:nvPr/>
          </p:nvSpPr>
          <p:spPr bwMode="auto">
            <a:xfrm>
              <a:off x="123556" y="2133600"/>
              <a:ext cx="790833" cy="1878228"/>
            </a:xfrm>
            <a:prstGeom prst="arc">
              <a:avLst>
                <a:gd name="adj1" fmla="val 17343447"/>
                <a:gd name="adj2" fmla="val 4575823"/>
              </a:avLst>
            </a:pr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1066739"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 smtClean="0">
                <a:latin typeface="Tahoma" pitchFamily="34" charset="0"/>
              </a:endParaRPr>
            </a:p>
          </p:txBody>
        </p:sp>
        <p:sp>
          <p:nvSpPr>
            <p:cNvPr id="581" name="Arc 19"/>
            <p:cNvSpPr/>
            <p:nvPr/>
          </p:nvSpPr>
          <p:spPr bwMode="auto">
            <a:xfrm flipH="1" flipV="1">
              <a:off x="313047" y="2220092"/>
              <a:ext cx="819664" cy="1742306"/>
            </a:xfrm>
            <a:prstGeom prst="arc">
              <a:avLst>
                <a:gd name="adj1" fmla="val 16927014"/>
                <a:gd name="adj2" fmla="val 4575823"/>
              </a:avLst>
            </a:pr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1066739"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 smtClean="0">
                <a:latin typeface="Tahoma" pitchFamily="34" charset="0"/>
              </a:endParaRPr>
            </a:p>
          </p:txBody>
        </p:sp>
      </p:grpSp>
      <p:grpSp>
        <p:nvGrpSpPr>
          <p:cNvPr id="599" name="组合 598"/>
          <p:cNvGrpSpPr/>
          <p:nvPr/>
        </p:nvGrpSpPr>
        <p:grpSpPr>
          <a:xfrm>
            <a:off x="18091151" y="16413163"/>
            <a:ext cx="9055241" cy="4405894"/>
            <a:chOff x="2068165" y="2713849"/>
            <a:chExt cx="6694835" cy="3471099"/>
          </a:xfrm>
        </p:grpSpPr>
        <p:sp>
          <p:nvSpPr>
            <p:cNvPr id="600" name="TextBox 599"/>
            <p:cNvSpPr txBox="1"/>
            <p:nvPr/>
          </p:nvSpPr>
          <p:spPr>
            <a:xfrm>
              <a:off x="2068165" y="4088250"/>
              <a:ext cx="739773" cy="5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700" dirty="0" smtClean="0"/>
                <a:t>(</a:t>
              </a:r>
              <a:r>
                <a:rPr lang="en-US" sz="37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700" dirty="0" smtClean="0"/>
                <a:t>)</a:t>
              </a:r>
              <a:endParaRPr lang="en-CA" sz="3700" dirty="0"/>
            </a:p>
          </p:txBody>
        </p:sp>
        <p:sp>
          <p:nvSpPr>
            <p:cNvPr id="601" name="Freeform 9"/>
            <p:cNvSpPr/>
            <p:nvPr/>
          </p:nvSpPr>
          <p:spPr>
            <a:xfrm>
              <a:off x="2577152" y="3184281"/>
              <a:ext cx="3962400" cy="2296524"/>
            </a:xfrm>
            <a:custGeom>
              <a:avLst/>
              <a:gdLst>
                <a:gd name="connsiteX0" fmla="*/ 0 w 3875964"/>
                <a:gd name="connsiteY0" fmla="*/ 0 h 2681785"/>
                <a:gd name="connsiteX1" fmla="*/ 382137 w 3875964"/>
                <a:gd name="connsiteY1" fmla="*/ 1419367 h 2681785"/>
                <a:gd name="connsiteX2" fmla="*/ 900752 w 3875964"/>
                <a:gd name="connsiteY2" fmla="*/ 1023582 h 2681785"/>
                <a:gd name="connsiteX3" fmla="*/ 1487606 w 3875964"/>
                <a:gd name="connsiteY3" fmla="*/ 2238233 h 2681785"/>
                <a:gd name="connsiteX4" fmla="*/ 1978926 w 3875964"/>
                <a:gd name="connsiteY4" fmla="*/ 614149 h 2681785"/>
                <a:gd name="connsiteX5" fmla="*/ 2934269 w 3875964"/>
                <a:gd name="connsiteY5" fmla="*/ 2674961 h 2681785"/>
                <a:gd name="connsiteX6" fmla="*/ 3875964 w 3875964"/>
                <a:gd name="connsiteY6" fmla="*/ 573206 h 2681785"/>
                <a:gd name="connsiteX0" fmla="*/ 0 w 3875964"/>
                <a:gd name="connsiteY0" fmla="*/ 0 h 2884227"/>
                <a:gd name="connsiteX1" fmla="*/ 382137 w 3875964"/>
                <a:gd name="connsiteY1" fmla="*/ 1419367 h 2884227"/>
                <a:gd name="connsiteX2" fmla="*/ 900752 w 3875964"/>
                <a:gd name="connsiteY2" fmla="*/ 1023582 h 2884227"/>
                <a:gd name="connsiteX3" fmla="*/ 1487606 w 3875964"/>
                <a:gd name="connsiteY3" fmla="*/ 2238233 h 2884227"/>
                <a:gd name="connsiteX4" fmla="*/ 2057400 w 3875964"/>
                <a:gd name="connsiteY4" fmla="*/ 1828800 h 2884227"/>
                <a:gd name="connsiteX5" fmla="*/ 2934269 w 3875964"/>
                <a:gd name="connsiteY5" fmla="*/ 2674961 h 2884227"/>
                <a:gd name="connsiteX6" fmla="*/ 3875964 w 3875964"/>
                <a:gd name="connsiteY6" fmla="*/ 573206 h 2884227"/>
                <a:gd name="connsiteX0" fmla="*/ 0 w 3875964"/>
                <a:gd name="connsiteY0" fmla="*/ 0 h 2896927"/>
                <a:gd name="connsiteX1" fmla="*/ 382137 w 3875964"/>
                <a:gd name="connsiteY1" fmla="*/ 1419367 h 2896927"/>
                <a:gd name="connsiteX2" fmla="*/ 900752 w 3875964"/>
                <a:gd name="connsiteY2" fmla="*/ 1023582 h 2896927"/>
                <a:gd name="connsiteX3" fmla="*/ 1487606 w 3875964"/>
                <a:gd name="connsiteY3" fmla="*/ 2238233 h 2896927"/>
                <a:gd name="connsiteX4" fmla="*/ 1981200 w 3875964"/>
                <a:gd name="connsiteY4" fmla="*/ 1905000 h 2896927"/>
                <a:gd name="connsiteX5" fmla="*/ 2934269 w 3875964"/>
                <a:gd name="connsiteY5" fmla="*/ 2674961 h 2896927"/>
                <a:gd name="connsiteX6" fmla="*/ 3875964 w 3875964"/>
                <a:gd name="connsiteY6" fmla="*/ 573206 h 2896927"/>
                <a:gd name="connsiteX0" fmla="*/ 0 w 4114800"/>
                <a:gd name="connsiteY0" fmla="*/ 0 h 2827361"/>
                <a:gd name="connsiteX1" fmla="*/ 382137 w 4114800"/>
                <a:gd name="connsiteY1" fmla="*/ 1419367 h 2827361"/>
                <a:gd name="connsiteX2" fmla="*/ 900752 w 4114800"/>
                <a:gd name="connsiteY2" fmla="*/ 1023582 h 2827361"/>
                <a:gd name="connsiteX3" fmla="*/ 1487606 w 4114800"/>
                <a:gd name="connsiteY3" fmla="*/ 2238233 h 2827361"/>
                <a:gd name="connsiteX4" fmla="*/ 1981200 w 4114800"/>
                <a:gd name="connsiteY4" fmla="*/ 1905000 h 2827361"/>
                <a:gd name="connsiteX5" fmla="*/ 2934269 w 4114800"/>
                <a:gd name="connsiteY5" fmla="*/ 2674961 h 2827361"/>
                <a:gd name="connsiteX6" fmla="*/ 4114800 w 4114800"/>
                <a:gd name="connsiteY6" fmla="*/ 990600 h 2827361"/>
                <a:gd name="connsiteX0" fmla="*/ 0 w 4038600"/>
                <a:gd name="connsiteY0" fmla="*/ 0 h 2217761"/>
                <a:gd name="connsiteX1" fmla="*/ 305937 w 4038600"/>
                <a:gd name="connsiteY1" fmla="*/ 809767 h 2217761"/>
                <a:gd name="connsiteX2" fmla="*/ 824552 w 4038600"/>
                <a:gd name="connsiteY2" fmla="*/ 413982 h 2217761"/>
                <a:gd name="connsiteX3" fmla="*/ 1411406 w 4038600"/>
                <a:gd name="connsiteY3" fmla="*/ 1628633 h 2217761"/>
                <a:gd name="connsiteX4" fmla="*/ 1905000 w 4038600"/>
                <a:gd name="connsiteY4" fmla="*/ 1295400 h 2217761"/>
                <a:gd name="connsiteX5" fmla="*/ 2858069 w 4038600"/>
                <a:gd name="connsiteY5" fmla="*/ 2065361 h 2217761"/>
                <a:gd name="connsiteX6" fmla="*/ 4038600 w 4038600"/>
                <a:gd name="connsiteY6" fmla="*/ 381000 h 2217761"/>
                <a:gd name="connsiteX0" fmla="*/ 0 w 3962400"/>
                <a:gd name="connsiteY0" fmla="*/ 0 h 2155783"/>
                <a:gd name="connsiteX1" fmla="*/ 305937 w 3962400"/>
                <a:gd name="connsiteY1" fmla="*/ 809767 h 2155783"/>
                <a:gd name="connsiteX2" fmla="*/ 824552 w 3962400"/>
                <a:gd name="connsiteY2" fmla="*/ 413982 h 2155783"/>
                <a:gd name="connsiteX3" fmla="*/ 1411406 w 3962400"/>
                <a:gd name="connsiteY3" fmla="*/ 1628633 h 2155783"/>
                <a:gd name="connsiteX4" fmla="*/ 1905000 w 3962400"/>
                <a:gd name="connsiteY4" fmla="*/ 1295400 h 2155783"/>
                <a:gd name="connsiteX5" fmla="*/ 2858069 w 3962400"/>
                <a:gd name="connsiteY5" fmla="*/ 2065361 h 2155783"/>
                <a:gd name="connsiteX6" fmla="*/ 3962400 w 3962400"/>
                <a:gd name="connsiteY6" fmla="*/ 752868 h 2155783"/>
                <a:gd name="connsiteX0" fmla="*/ 0 w 3962400"/>
                <a:gd name="connsiteY0" fmla="*/ 0 h 2155783"/>
                <a:gd name="connsiteX1" fmla="*/ 305937 w 3962400"/>
                <a:gd name="connsiteY1" fmla="*/ 809767 h 2155783"/>
                <a:gd name="connsiteX2" fmla="*/ 824552 w 3962400"/>
                <a:gd name="connsiteY2" fmla="*/ 413982 h 2155783"/>
                <a:gd name="connsiteX3" fmla="*/ 1411406 w 3962400"/>
                <a:gd name="connsiteY3" fmla="*/ 1628633 h 2155783"/>
                <a:gd name="connsiteX4" fmla="*/ 1905000 w 3962400"/>
                <a:gd name="connsiteY4" fmla="*/ 1295400 h 2155783"/>
                <a:gd name="connsiteX5" fmla="*/ 2858069 w 3962400"/>
                <a:gd name="connsiteY5" fmla="*/ 2065361 h 2155783"/>
                <a:gd name="connsiteX6" fmla="*/ 3962400 w 3962400"/>
                <a:gd name="connsiteY6" fmla="*/ 752868 h 2155783"/>
                <a:gd name="connsiteX0" fmla="*/ 0 w 3962400"/>
                <a:gd name="connsiteY0" fmla="*/ 0 h 2088723"/>
                <a:gd name="connsiteX1" fmla="*/ 305937 w 3962400"/>
                <a:gd name="connsiteY1" fmla="*/ 809767 h 2088723"/>
                <a:gd name="connsiteX2" fmla="*/ 824552 w 3962400"/>
                <a:gd name="connsiteY2" fmla="*/ 413982 h 2088723"/>
                <a:gd name="connsiteX3" fmla="*/ 1411406 w 3962400"/>
                <a:gd name="connsiteY3" fmla="*/ 1628633 h 2088723"/>
                <a:gd name="connsiteX4" fmla="*/ 1905000 w 3962400"/>
                <a:gd name="connsiteY4" fmla="*/ 1295400 h 2088723"/>
                <a:gd name="connsiteX5" fmla="*/ 2858069 w 3962400"/>
                <a:gd name="connsiteY5" fmla="*/ 2065361 h 2088723"/>
                <a:gd name="connsiteX6" fmla="*/ 3962400 w 3962400"/>
                <a:gd name="connsiteY6" fmla="*/ 752868 h 2088723"/>
                <a:gd name="connsiteX0" fmla="*/ 0 w 3733800"/>
                <a:gd name="connsiteY0" fmla="*/ 0 h 2354774"/>
                <a:gd name="connsiteX1" fmla="*/ 305937 w 3733800"/>
                <a:gd name="connsiteY1" fmla="*/ 809767 h 2354774"/>
                <a:gd name="connsiteX2" fmla="*/ 824552 w 3733800"/>
                <a:gd name="connsiteY2" fmla="*/ 413982 h 2354774"/>
                <a:gd name="connsiteX3" fmla="*/ 1411406 w 3733800"/>
                <a:gd name="connsiteY3" fmla="*/ 1628633 h 2354774"/>
                <a:gd name="connsiteX4" fmla="*/ 1905000 w 3733800"/>
                <a:gd name="connsiteY4" fmla="*/ 1295400 h 2354774"/>
                <a:gd name="connsiteX5" fmla="*/ 2858069 w 3733800"/>
                <a:gd name="connsiteY5" fmla="*/ 2065361 h 2354774"/>
                <a:gd name="connsiteX6" fmla="*/ 3733800 w 3733800"/>
                <a:gd name="connsiteY6" fmla="*/ 1307309 h 2354774"/>
                <a:gd name="connsiteX0" fmla="*/ 0 w 3733800"/>
                <a:gd name="connsiteY0" fmla="*/ 0 h 2088723"/>
                <a:gd name="connsiteX1" fmla="*/ 305937 w 3733800"/>
                <a:gd name="connsiteY1" fmla="*/ 809767 h 2088723"/>
                <a:gd name="connsiteX2" fmla="*/ 824552 w 3733800"/>
                <a:gd name="connsiteY2" fmla="*/ 413982 h 2088723"/>
                <a:gd name="connsiteX3" fmla="*/ 1411406 w 3733800"/>
                <a:gd name="connsiteY3" fmla="*/ 1628633 h 2088723"/>
                <a:gd name="connsiteX4" fmla="*/ 1905000 w 3733800"/>
                <a:gd name="connsiteY4" fmla="*/ 1295400 h 2088723"/>
                <a:gd name="connsiteX5" fmla="*/ 2858069 w 3733800"/>
                <a:gd name="connsiteY5" fmla="*/ 2065361 h 2088723"/>
                <a:gd name="connsiteX6" fmla="*/ 3733800 w 3733800"/>
                <a:gd name="connsiteY6" fmla="*/ 1307309 h 2088723"/>
                <a:gd name="connsiteX0" fmla="*/ 0 w 3962400"/>
                <a:gd name="connsiteY0" fmla="*/ 0 h 2088723"/>
                <a:gd name="connsiteX1" fmla="*/ 305937 w 3962400"/>
                <a:gd name="connsiteY1" fmla="*/ 809767 h 2088723"/>
                <a:gd name="connsiteX2" fmla="*/ 824552 w 3962400"/>
                <a:gd name="connsiteY2" fmla="*/ 413982 h 2088723"/>
                <a:gd name="connsiteX3" fmla="*/ 1411406 w 3962400"/>
                <a:gd name="connsiteY3" fmla="*/ 1628633 h 2088723"/>
                <a:gd name="connsiteX4" fmla="*/ 1905000 w 3962400"/>
                <a:gd name="connsiteY4" fmla="*/ 1295400 h 2088723"/>
                <a:gd name="connsiteX5" fmla="*/ 2858069 w 3962400"/>
                <a:gd name="connsiteY5" fmla="*/ 2065361 h 2088723"/>
                <a:gd name="connsiteX6" fmla="*/ 3962400 w 3962400"/>
                <a:gd name="connsiteY6" fmla="*/ 1307309 h 20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00" h="2088723">
                  <a:moveTo>
                    <a:pt x="0" y="0"/>
                  </a:moveTo>
                  <a:cubicBezTo>
                    <a:pt x="116006" y="624385"/>
                    <a:pt x="168512" y="740770"/>
                    <a:pt x="305937" y="809767"/>
                  </a:cubicBezTo>
                  <a:cubicBezTo>
                    <a:pt x="443362" y="878764"/>
                    <a:pt x="640307" y="277504"/>
                    <a:pt x="824552" y="413982"/>
                  </a:cubicBezTo>
                  <a:cubicBezTo>
                    <a:pt x="1008797" y="550460"/>
                    <a:pt x="1231331" y="1481730"/>
                    <a:pt x="1411406" y="1628633"/>
                  </a:cubicBezTo>
                  <a:cubicBezTo>
                    <a:pt x="1591481" y="1775536"/>
                    <a:pt x="1663890" y="1222612"/>
                    <a:pt x="1905000" y="1295400"/>
                  </a:cubicBezTo>
                  <a:cubicBezTo>
                    <a:pt x="2146110" y="1368188"/>
                    <a:pt x="2400300" y="2074065"/>
                    <a:pt x="2858069" y="2065361"/>
                  </a:cubicBezTo>
                  <a:cubicBezTo>
                    <a:pt x="3191870" y="2088723"/>
                    <a:pt x="3616657" y="1878949"/>
                    <a:pt x="3962400" y="1307309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2" name="Group 10"/>
            <p:cNvGrpSpPr/>
            <p:nvPr/>
          </p:nvGrpSpPr>
          <p:grpSpPr>
            <a:xfrm>
              <a:off x="4177352" y="2713849"/>
              <a:ext cx="2362200" cy="625149"/>
              <a:chOff x="3526808" y="658174"/>
              <a:chExt cx="2362200" cy="625149"/>
            </a:xfrm>
          </p:grpSpPr>
          <p:sp>
            <p:nvSpPr>
              <p:cNvPr id="617" name="TextBox 616"/>
              <p:cNvSpPr txBox="1"/>
              <p:nvPr/>
            </p:nvSpPr>
            <p:spPr>
              <a:xfrm>
                <a:off x="3526808" y="762000"/>
                <a:ext cx="2362200" cy="521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7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S|</a:t>
                </a:r>
                <a:r>
                  <a:rPr lang="el-GR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7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7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sz="3700" dirty="0" smtClean="0">
                    <a:solidFill>
                      <a:srgbClr val="FF0000"/>
                    </a:solidFill>
                  </a:rPr>
                  <a:t>)</a:t>
                </a:r>
                <a:endParaRPr lang="en-CA" sz="37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8" name="TextBox 617"/>
              <p:cNvSpPr txBox="1"/>
              <p:nvPr/>
            </p:nvSpPr>
            <p:spPr>
              <a:xfrm>
                <a:off x="4366036" y="658174"/>
                <a:ext cx="615331" cy="521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700" i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      </a:t>
                </a:r>
                <a:r>
                  <a:rPr lang="en-US" sz="3700" i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CA" sz="37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03" name="TextBox 602"/>
            <p:cNvSpPr txBox="1"/>
            <p:nvPr/>
          </p:nvSpPr>
          <p:spPr>
            <a:xfrm>
              <a:off x="3254960" y="5663625"/>
              <a:ext cx="377116" cy="5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700" i="1" baseline="-250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sz="3700" dirty="0"/>
            </a:p>
          </p:txBody>
        </p:sp>
        <p:cxnSp>
          <p:nvCxnSpPr>
            <p:cNvPr id="604" name="Straight Arrow Connector 14"/>
            <p:cNvCxnSpPr>
              <a:stCxn id="603" idx="0"/>
            </p:cNvCxnSpPr>
            <p:nvPr/>
          </p:nvCxnSpPr>
          <p:spPr>
            <a:xfrm flipV="1">
              <a:off x="3443518" y="3731331"/>
              <a:ext cx="40074" cy="193229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TextBox 604"/>
            <p:cNvSpPr txBox="1"/>
            <p:nvPr/>
          </p:nvSpPr>
          <p:spPr>
            <a:xfrm>
              <a:off x="4405952" y="5663625"/>
              <a:ext cx="652071" cy="521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700" i="1" baseline="-25000" dirty="0" smtClean="0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en-CA" sz="3700" dirty="0"/>
            </a:p>
          </p:txBody>
        </p:sp>
        <p:sp>
          <p:nvSpPr>
            <p:cNvPr id="606" name="Freeform 17"/>
            <p:cNvSpPr/>
            <p:nvPr/>
          </p:nvSpPr>
          <p:spPr>
            <a:xfrm>
              <a:off x="3491552" y="3682426"/>
              <a:ext cx="1219200" cy="609599"/>
            </a:xfrm>
            <a:custGeom>
              <a:avLst/>
              <a:gdLst>
                <a:gd name="connsiteX0" fmla="*/ 0 w 1173707"/>
                <a:gd name="connsiteY0" fmla="*/ 0 h 532263"/>
                <a:gd name="connsiteX1" fmla="*/ 491319 w 1173707"/>
                <a:gd name="connsiteY1" fmla="*/ 395785 h 532263"/>
                <a:gd name="connsiteX2" fmla="*/ 1173707 w 1173707"/>
                <a:gd name="connsiteY2" fmla="*/ 532263 h 532263"/>
                <a:gd name="connsiteX0" fmla="*/ 0 w 1173707"/>
                <a:gd name="connsiteY0" fmla="*/ 0 h 545910"/>
                <a:gd name="connsiteX1" fmla="*/ 440140 w 1173707"/>
                <a:gd name="connsiteY1" fmla="*/ 457200 h 545910"/>
                <a:gd name="connsiteX2" fmla="*/ 1173707 w 1173707"/>
                <a:gd name="connsiteY2" fmla="*/ 532263 h 545910"/>
                <a:gd name="connsiteX0" fmla="*/ 0 w 1173707"/>
                <a:gd name="connsiteY0" fmla="*/ 0 h 609599"/>
                <a:gd name="connsiteX1" fmla="*/ 440140 w 1173707"/>
                <a:gd name="connsiteY1" fmla="*/ 457200 h 609599"/>
                <a:gd name="connsiteX2" fmla="*/ 1173707 w 1173707"/>
                <a:gd name="connsiteY2" fmla="*/ 609599 h 609599"/>
                <a:gd name="connsiteX0" fmla="*/ 0 w 1173707"/>
                <a:gd name="connsiteY0" fmla="*/ 0 h 609599"/>
                <a:gd name="connsiteX1" fmla="*/ 366783 w 1173707"/>
                <a:gd name="connsiteY1" fmla="*/ 380999 h 609599"/>
                <a:gd name="connsiteX2" fmla="*/ 1173707 w 1173707"/>
                <a:gd name="connsiteY2" fmla="*/ 609599 h 609599"/>
                <a:gd name="connsiteX0" fmla="*/ 0 w 1173707"/>
                <a:gd name="connsiteY0" fmla="*/ 0 h 609599"/>
                <a:gd name="connsiteX1" fmla="*/ 366783 w 1173707"/>
                <a:gd name="connsiteY1" fmla="*/ 380999 h 609599"/>
                <a:gd name="connsiteX2" fmla="*/ 1173707 w 1173707"/>
                <a:gd name="connsiteY2" fmla="*/ 609599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707" h="609599">
                  <a:moveTo>
                    <a:pt x="0" y="0"/>
                  </a:moveTo>
                  <a:cubicBezTo>
                    <a:pt x="147850" y="153537"/>
                    <a:pt x="171165" y="279399"/>
                    <a:pt x="366783" y="380999"/>
                  </a:cubicBezTo>
                  <a:cubicBezTo>
                    <a:pt x="677363" y="598605"/>
                    <a:pt x="930322" y="585715"/>
                    <a:pt x="1173707" y="609599"/>
                  </a:cubicBezTo>
                </a:path>
              </a:pathLst>
            </a:custGeom>
            <a:ln w="76200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07" name="Straight Arrow Connector 18"/>
            <p:cNvCxnSpPr/>
            <p:nvPr/>
          </p:nvCxnSpPr>
          <p:spPr>
            <a:xfrm flipV="1">
              <a:off x="4710752" y="4292025"/>
              <a:ext cx="0" cy="53340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TextBox 607"/>
            <p:cNvSpPr txBox="1"/>
            <p:nvPr/>
          </p:nvSpPr>
          <p:spPr>
            <a:xfrm>
              <a:off x="3720152" y="3402450"/>
              <a:ext cx="492075" cy="58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>
                  <a:solidFill>
                    <a:srgbClr val="00B050"/>
                  </a:solidFill>
                </a:rPr>
                <a:t>(I)</a:t>
              </a:r>
              <a:endParaRPr lang="en-CA" sz="4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4947505" y="4164450"/>
              <a:ext cx="598739" cy="58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>
                  <a:solidFill>
                    <a:srgbClr val="0070C0"/>
                  </a:solidFill>
                </a:rPr>
                <a:t>(II)</a:t>
              </a:r>
              <a:endParaRPr lang="en-CA" sz="4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0" name="Freeform 22"/>
            <p:cNvSpPr/>
            <p:nvPr/>
          </p:nvSpPr>
          <p:spPr>
            <a:xfrm>
              <a:off x="3186752" y="2945250"/>
              <a:ext cx="2895600" cy="1423076"/>
            </a:xfrm>
            <a:custGeom>
              <a:avLst/>
              <a:gdLst>
                <a:gd name="connsiteX0" fmla="*/ 0 w 3125338"/>
                <a:gd name="connsiteY0" fmla="*/ 54591 h 1451212"/>
                <a:gd name="connsiteX1" fmla="*/ 423081 w 3125338"/>
                <a:gd name="connsiteY1" fmla="*/ 982639 h 1451212"/>
                <a:gd name="connsiteX2" fmla="*/ 832514 w 3125338"/>
                <a:gd name="connsiteY2" fmla="*/ 1187355 h 1451212"/>
                <a:gd name="connsiteX3" fmla="*/ 1460311 w 3125338"/>
                <a:gd name="connsiteY3" fmla="*/ 1351128 h 1451212"/>
                <a:gd name="connsiteX4" fmla="*/ 2674961 w 3125338"/>
                <a:gd name="connsiteY4" fmla="*/ 586854 h 1451212"/>
                <a:gd name="connsiteX5" fmla="*/ 3125338 w 3125338"/>
                <a:gd name="connsiteY5" fmla="*/ 0 h 1451212"/>
                <a:gd name="connsiteX0" fmla="*/ 0 w 3125338"/>
                <a:gd name="connsiteY0" fmla="*/ 54591 h 1481350"/>
                <a:gd name="connsiteX1" fmla="*/ 423081 w 3125338"/>
                <a:gd name="connsiteY1" fmla="*/ 982639 h 1481350"/>
                <a:gd name="connsiteX2" fmla="*/ 1058839 w 3125338"/>
                <a:gd name="connsiteY2" fmla="*/ 1368188 h 1481350"/>
                <a:gd name="connsiteX3" fmla="*/ 1460311 w 3125338"/>
                <a:gd name="connsiteY3" fmla="*/ 1351128 h 1481350"/>
                <a:gd name="connsiteX4" fmla="*/ 2674961 w 3125338"/>
                <a:gd name="connsiteY4" fmla="*/ 586854 h 1481350"/>
                <a:gd name="connsiteX5" fmla="*/ 3125338 w 3125338"/>
                <a:gd name="connsiteY5" fmla="*/ 0 h 1481350"/>
                <a:gd name="connsiteX0" fmla="*/ 0 w 3125338"/>
                <a:gd name="connsiteY0" fmla="*/ 54591 h 1498410"/>
                <a:gd name="connsiteX1" fmla="*/ 423081 w 3125338"/>
                <a:gd name="connsiteY1" fmla="*/ 982639 h 1498410"/>
                <a:gd name="connsiteX2" fmla="*/ 1058839 w 3125338"/>
                <a:gd name="connsiteY2" fmla="*/ 1368188 h 1498410"/>
                <a:gd name="connsiteX3" fmla="*/ 2049439 w 3125338"/>
                <a:gd name="connsiteY3" fmla="*/ 1368188 h 1498410"/>
                <a:gd name="connsiteX4" fmla="*/ 2674961 w 3125338"/>
                <a:gd name="connsiteY4" fmla="*/ 586854 h 1498410"/>
                <a:gd name="connsiteX5" fmla="*/ 3125338 w 3125338"/>
                <a:gd name="connsiteY5" fmla="*/ 0 h 1498410"/>
                <a:gd name="connsiteX0" fmla="*/ 0 w 3125338"/>
                <a:gd name="connsiteY0" fmla="*/ 54591 h 1495188"/>
                <a:gd name="connsiteX1" fmla="*/ 423081 w 3125338"/>
                <a:gd name="connsiteY1" fmla="*/ 982639 h 1495188"/>
                <a:gd name="connsiteX2" fmla="*/ 1058839 w 3125338"/>
                <a:gd name="connsiteY2" fmla="*/ 1368188 h 1495188"/>
                <a:gd name="connsiteX3" fmla="*/ 2049439 w 3125338"/>
                <a:gd name="connsiteY3" fmla="*/ 1368188 h 1495188"/>
                <a:gd name="connsiteX4" fmla="*/ 2811439 w 3125338"/>
                <a:gd name="connsiteY4" fmla="*/ 606188 h 1495188"/>
                <a:gd name="connsiteX5" fmla="*/ 3125338 w 3125338"/>
                <a:gd name="connsiteY5" fmla="*/ 0 h 1495188"/>
                <a:gd name="connsiteX0" fmla="*/ 0 w 3000234"/>
                <a:gd name="connsiteY0" fmla="*/ 282873 h 1495188"/>
                <a:gd name="connsiteX1" fmla="*/ 297977 w 3000234"/>
                <a:gd name="connsiteY1" fmla="*/ 982639 h 1495188"/>
                <a:gd name="connsiteX2" fmla="*/ 933735 w 3000234"/>
                <a:gd name="connsiteY2" fmla="*/ 1368188 h 1495188"/>
                <a:gd name="connsiteX3" fmla="*/ 1924335 w 3000234"/>
                <a:gd name="connsiteY3" fmla="*/ 1368188 h 1495188"/>
                <a:gd name="connsiteX4" fmla="*/ 2686335 w 3000234"/>
                <a:gd name="connsiteY4" fmla="*/ 606188 h 1495188"/>
                <a:gd name="connsiteX5" fmla="*/ 3000234 w 3000234"/>
                <a:gd name="connsiteY5" fmla="*/ 0 h 1495188"/>
                <a:gd name="connsiteX0" fmla="*/ 0 w 3000234"/>
                <a:gd name="connsiteY0" fmla="*/ 282873 h 1448048"/>
                <a:gd name="connsiteX1" fmla="*/ 297977 w 3000234"/>
                <a:gd name="connsiteY1" fmla="*/ 982639 h 1448048"/>
                <a:gd name="connsiteX2" fmla="*/ 933735 w 3000234"/>
                <a:gd name="connsiteY2" fmla="*/ 1368188 h 1448048"/>
                <a:gd name="connsiteX3" fmla="*/ 1924335 w 3000234"/>
                <a:gd name="connsiteY3" fmla="*/ 1368188 h 1448048"/>
                <a:gd name="connsiteX4" fmla="*/ 2590800 w 3000234"/>
                <a:gd name="connsiteY4" fmla="*/ 889031 h 1448048"/>
                <a:gd name="connsiteX5" fmla="*/ 3000234 w 3000234"/>
                <a:gd name="connsiteY5" fmla="*/ 0 h 1448048"/>
                <a:gd name="connsiteX0" fmla="*/ 0 w 2971800"/>
                <a:gd name="connsiteY0" fmla="*/ 0 h 1165175"/>
                <a:gd name="connsiteX1" fmla="*/ 297977 w 2971800"/>
                <a:gd name="connsiteY1" fmla="*/ 699766 h 1165175"/>
                <a:gd name="connsiteX2" fmla="*/ 933735 w 2971800"/>
                <a:gd name="connsiteY2" fmla="*/ 1085315 h 1165175"/>
                <a:gd name="connsiteX3" fmla="*/ 1924335 w 2971800"/>
                <a:gd name="connsiteY3" fmla="*/ 1085315 h 1165175"/>
                <a:gd name="connsiteX4" fmla="*/ 2590800 w 2971800"/>
                <a:gd name="connsiteY4" fmla="*/ 606158 h 1165175"/>
                <a:gd name="connsiteX5" fmla="*/ 2971800 w 2971800"/>
                <a:gd name="connsiteY5" fmla="*/ 60616 h 1165175"/>
                <a:gd name="connsiteX0" fmla="*/ 0 w 2819400"/>
                <a:gd name="connsiteY0" fmla="*/ 262211 h 1104559"/>
                <a:gd name="connsiteX1" fmla="*/ 145577 w 2819400"/>
                <a:gd name="connsiteY1" fmla="*/ 639150 h 1104559"/>
                <a:gd name="connsiteX2" fmla="*/ 781335 w 2819400"/>
                <a:gd name="connsiteY2" fmla="*/ 1024699 h 1104559"/>
                <a:gd name="connsiteX3" fmla="*/ 1771935 w 2819400"/>
                <a:gd name="connsiteY3" fmla="*/ 1024699 h 1104559"/>
                <a:gd name="connsiteX4" fmla="*/ 2438400 w 2819400"/>
                <a:gd name="connsiteY4" fmla="*/ 545542 h 1104559"/>
                <a:gd name="connsiteX5" fmla="*/ 2819400 w 2819400"/>
                <a:gd name="connsiteY5" fmla="*/ 0 h 1104559"/>
                <a:gd name="connsiteX0" fmla="*/ 0 w 2971800"/>
                <a:gd name="connsiteY0" fmla="*/ 19749 h 1104559"/>
                <a:gd name="connsiteX1" fmla="*/ 297977 w 2971800"/>
                <a:gd name="connsiteY1" fmla="*/ 639150 h 1104559"/>
                <a:gd name="connsiteX2" fmla="*/ 933735 w 2971800"/>
                <a:gd name="connsiteY2" fmla="*/ 1024699 h 1104559"/>
                <a:gd name="connsiteX3" fmla="*/ 1924335 w 2971800"/>
                <a:gd name="connsiteY3" fmla="*/ 1024699 h 1104559"/>
                <a:gd name="connsiteX4" fmla="*/ 2590800 w 2971800"/>
                <a:gd name="connsiteY4" fmla="*/ 545542 h 1104559"/>
                <a:gd name="connsiteX5" fmla="*/ 2971800 w 2971800"/>
                <a:gd name="connsiteY5" fmla="*/ 0 h 1104559"/>
                <a:gd name="connsiteX0" fmla="*/ 0 w 2895600"/>
                <a:gd name="connsiteY0" fmla="*/ 0 h 1084810"/>
                <a:gd name="connsiteX1" fmla="*/ 297977 w 2895600"/>
                <a:gd name="connsiteY1" fmla="*/ 619401 h 1084810"/>
                <a:gd name="connsiteX2" fmla="*/ 933735 w 2895600"/>
                <a:gd name="connsiteY2" fmla="*/ 1004950 h 1084810"/>
                <a:gd name="connsiteX3" fmla="*/ 1924335 w 2895600"/>
                <a:gd name="connsiteY3" fmla="*/ 1004950 h 1084810"/>
                <a:gd name="connsiteX4" fmla="*/ 2590800 w 2895600"/>
                <a:gd name="connsiteY4" fmla="*/ 525793 h 1084810"/>
                <a:gd name="connsiteX5" fmla="*/ 2895600 w 2895600"/>
                <a:gd name="connsiteY5" fmla="*/ 242462 h 1084810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895600"/>
                <a:gd name="connsiteY0" fmla="*/ 0 h 1132031"/>
                <a:gd name="connsiteX1" fmla="*/ 297977 w 2895600"/>
                <a:gd name="connsiteY1" fmla="*/ 619401 h 1132031"/>
                <a:gd name="connsiteX2" fmla="*/ 933735 w 2895600"/>
                <a:gd name="connsiteY2" fmla="*/ 1004950 h 1132031"/>
                <a:gd name="connsiteX3" fmla="*/ 1924335 w 2895600"/>
                <a:gd name="connsiteY3" fmla="*/ 1004950 h 1132031"/>
                <a:gd name="connsiteX4" fmla="*/ 2895600 w 2895600"/>
                <a:gd name="connsiteY4" fmla="*/ 242462 h 1132031"/>
                <a:gd name="connsiteX0" fmla="*/ 0 w 2667000"/>
                <a:gd name="connsiteY0" fmla="*/ 0 h 1081518"/>
                <a:gd name="connsiteX1" fmla="*/ 297977 w 2667000"/>
                <a:gd name="connsiteY1" fmla="*/ 619401 h 1081518"/>
                <a:gd name="connsiteX2" fmla="*/ 933735 w 2667000"/>
                <a:gd name="connsiteY2" fmla="*/ 1004950 h 1081518"/>
                <a:gd name="connsiteX3" fmla="*/ 1924335 w 2667000"/>
                <a:gd name="connsiteY3" fmla="*/ 1004950 h 1081518"/>
                <a:gd name="connsiteX4" fmla="*/ 2667000 w 2667000"/>
                <a:gd name="connsiteY4" fmla="*/ 545541 h 1081518"/>
                <a:gd name="connsiteX0" fmla="*/ 0 w 2895600"/>
                <a:gd name="connsiteY0" fmla="*/ 0 h 1132031"/>
                <a:gd name="connsiteX1" fmla="*/ 297977 w 2895600"/>
                <a:gd name="connsiteY1" fmla="*/ 619401 h 1132031"/>
                <a:gd name="connsiteX2" fmla="*/ 933735 w 2895600"/>
                <a:gd name="connsiteY2" fmla="*/ 1004950 h 1132031"/>
                <a:gd name="connsiteX3" fmla="*/ 1924335 w 2895600"/>
                <a:gd name="connsiteY3" fmla="*/ 1004950 h 1132031"/>
                <a:gd name="connsiteX4" fmla="*/ 2895600 w 2895600"/>
                <a:gd name="connsiteY4" fmla="*/ 242463 h 1132031"/>
                <a:gd name="connsiteX0" fmla="*/ 0 w 2895600"/>
                <a:gd name="connsiteY0" fmla="*/ 0 h 1132031"/>
                <a:gd name="connsiteX1" fmla="*/ 297977 w 2895600"/>
                <a:gd name="connsiteY1" fmla="*/ 619401 h 1132031"/>
                <a:gd name="connsiteX2" fmla="*/ 933735 w 2895600"/>
                <a:gd name="connsiteY2" fmla="*/ 1004950 h 1132031"/>
                <a:gd name="connsiteX3" fmla="*/ 1924335 w 2895600"/>
                <a:gd name="connsiteY3" fmla="*/ 1004950 h 1132031"/>
                <a:gd name="connsiteX4" fmla="*/ 2895600 w 2895600"/>
                <a:gd name="connsiteY4" fmla="*/ 242463 h 113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1132031">
                  <a:moveTo>
                    <a:pt x="0" y="0"/>
                  </a:moveTo>
                  <a:cubicBezTo>
                    <a:pt x="142164" y="369627"/>
                    <a:pt x="142355" y="451909"/>
                    <a:pt x="297977" y="619401"/>
                  </a:cubicBezTo>
                  <a:cubicBezTo>
                    <a:pt x="453599" y="786893"/>
                    <a:pt x="662675" y="940692"/>
                    <a:pt x="933735" y="1004950"/>
                  </a:cubicBezTo>
                  <a:cubicBezTo>
                    <a:pt x="1204795" y="1069208"/>
                    <a:pt x="1597358" y="1132031"/>
                    <a:pt x="1924335" y="1004950"/>
                  </a:cubicBezTo>
                  <a:cubicBezTo>
                    <a:pt x="2251313" y="877869"/>
                    <a:pt x="2635250" y="598542"/>
                    <a:pt x="2895600" y="242463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611" name="Straight Arrow Connector 24"/>
            <p:cNvCxnSpPr/>
            <p:nvPr/>
          </p:nvCxnSpPr>
          <p:spPr>
            <a:xfrm>
              <a:off x="2688608" y="5647506"/>
              <a:ext cx="3276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Freeform 25"/>
            <p:cNvSpPr/>
            <p:nvPr/>
          </p:nvSpPr>
          <p:spPr>
            <a:xfrm>
              <a:off x="4191000" y="3631050"/>
              <a:ext cx="2514600" cy="1587567"/>
            </a:xfrm>
            <a:custGeom>
              <a:avLst/>
              <a:gdLst>
                <a:gd name="connsiteX0" fmla="*/ 0 w 3125338"/>
                <a:gd name="connsiteY0" fmla="*/ 54591 h 1451212"/>
                <a:gd name="connsiteX1" fmla="*/ 423081 w 3125338"/>
                <a:gd name="connsiteY1" fmla="*/ 982639 h 1451212"/>
                <a:gd name="connsiteX2" fmla="*/ 832514 w 3125338"/>
                <a:gd name="connsiteY2" fmla="*/ 1187355 h 1451212"/>
                <a:gd name="connsiteX3" fmla="*/ 1460311 w 3125338"/>
                <a:gd name="connsiteY3" fmla="*/ 1351128 h 1451212"/>
                <a:gd name="connsiteX4" fmla="*/ 2674961 w 3125338"/>
                <a:gd name="connsiteY4" fmla="*/ 586854 h 1451212"/>
                <a:gd name="connsiteX5" fmla="*/ 3125338 w 3125338"/>
                <a:gd name="connsiteY5" fmla="*/ 0 h 1451212"/>
                <a:gd name="connsiteX0" fmla="*/ 0 w 3125338"/>
                <a:gd name="connsiteY0" fmla="*/ 54591 h 1481350"/>
                <a:gd name="connsiteX1" fmla="*/ 423081 w 3125338"/>
                <a:gd name="connsiteY1" fmla="*/ 982639 h 1481350"/>
                <a:gd name="connsiteX2" fmla="*/ 1058839 w 3125338"/>
                <a:gd name="connsiteY2" fmla="*/ 1368188 h 1481350"/>
                <a:gd name="connsiteX3" fmla="*/ 1460311 w 3125338"/>
                <a:gd name="connsiteY3" fmla="*/ 1351128 h 1481350"/>
                <a:gd name="connsiteX4" fmla="*/ 2674961 w 3125338"/>
                <a:gd name="connsiteY4" fmla="*/ 586854 h 1481350"/>
                <a:gd name="connsiteX5" fmla="*/ 3125338 w 3125338"/>
                <a:gd name="connsiteY5" fmla="*/ 0 h 1481350"/>
                <a:gd name="connsiteX0" fmla="*/ 0 w 3125338"/>
                <a:gd name="connsiteY0" fmla="*/ 54591 h 1498410"/>
                <a:gd name="connsiteX1" fmla="*/ 423081 w 3125338"/>
                <a:gd name="connsiteY1" fmla="*/ 982639 h 1498410"/>
                <a:gd name="connsiteX2" fmla="*/ 1058839 w 3125338"/>
                <a:gd name="connsiteY2" fmla="*/ 1368188 h 1498410"/>
                <a:gd name="connsiteX3" fmla="*/ 2049439 w 3125338"/>
                <a:gd name="connsiteY3" fmla="*/ 1368188 h 1498410"/>
                <a:gd name="connsiteX4" fmla="*/ 2674961 w 3125338"/>
                <a:gd name="connsiteY4" fmla="*/ 586854 h 1498410"/>
                <a:gd name="connsiteX5" fmla="*/ 3125338 w 3125338"/>
                <a:gd name="connsiteY5" fmla="*/ 0 h 1498410"/>
                <a:gd name="connsiteX0" fmla="*/ 0 w 3125338"/>
                <a:gd name="connsiteY0" fmla="*/ 54591 h 1495188"/>
                <a:gd name="connsiteX1" fmla="*/ 423081 w 3125338"/>
                <a:gd name="connsiteY1" fmla="*/ 982639 h 1495188"/>
                <a:gd name="connsiteX2" fmla="*/ 1058839 w 3125338"/>
                <a:gd name="connsiteY2" fmla="*/ 1368188 h 1495188"/>
                <a:gd name="connsiteX3" fmla="*/ 2049439 w 3125338"/>
                <a:gd name="connsiteY3" fmla="*/ 1368188 h 1495188"/>
                <a:gd name="connsiteX4" fmla="*/ 2811439 w 3125338"/>
                <a:gd name="connsiteY4" fmla="*/ 606188 h 1495188"/>
                <a:gd name="connsiteX5" fmla="*/ 3125338 w 3125338"/>
                <a:gd name="connsiteY5" fmla="*/ 0 h 1495188"/>
                <a:gd name="connsiteX0" fmla="*/ 0 w 3000234"/>
                <a:gd name="connsiteY0" fmla="*/ 282873 h 1495188"/>
                <a:gd name="connsiteX1" fmla="*/ 297977 w 3000234"/>
                <a:gd name="connsiteY1" fmla="*/ 982639 h 1495188"/>
                <a:gd name="connsiteX2" fmla="*/ 933735 w 3000234"/>
                <a:gd name="connsiteY2" fmla="*/ 1368188 h 1495188"/>
                <a:gd name="connsiteX3" fmla="*/ 1924335 w 3000234"/>
                <a:gd name="connsiteY3" fmla="*/ 1368188 h 1495188"/>
                <a:gd name="connsiteX4" fmla="*/ 2686335 w 3000234"/>
                <a:gd name="connsiteY4" fmla="*/ 606188 h 1495188"/>
                <a:gd name="connsiteX5" fmla="*/ 3000234 w 3000234"/>
                <a:gd name="connsiteY5" fmla="*/ 0 h 1495188"/>
                <a:gd name="connsiteX0" fmla="*/ 0 w 3000234"/>
                <a:gd name="connsiteY0" fmla="*/ 282873 h 1448048"/>
                <a:gd name="connsiteX1" fmla="*/ 297977 w 3000234"/>
                <a:gd name="connsiteY1" fmla="*/ 982639 h 1448048"/>
                <a:gd name="connsiteX2" fmla="*/ 933735 w 3000234"/>
                <a:gd name="connsiteY2" fmla="*/ 1368188 h 1448048"/>
                <a:gd name="connsiteX3" fmla="*/ 1924335 w 3000234"/>
                <a:gd name="connsiteY3" fmla="*/ 1368188 h 1448048"/>
                <a:gd name="connsiteX4" fmla="*/ 2590800 w 3000234"/>
                <a:gd name="connsiteY4" fmla="*/ 889031 h 1448048"/>
                <a:gd name="connsiteX5" fmla="*/ 3000234 w 3000234"/>
                <a:gd name="connsiteY5" fmla="*/ 0 h 1448048"/>
                <a:gd name="connsiteX0" fmla="*/ 0 w 2971800"/>
                <a:gd name="connsiteY0" fmla="*/ 0 h 1165175"/>
                <a:gd name="connsiteX1" fmla="*/ 297977 w 2971800"/>
                <a:gd name="connsiteY1" fmla="*/ 699766 h 1165175"/>
                <a:gd name="connsiteX2" fmla="*/ 933735 w 2971800"/>
                <a:gd name="connsiteY2" fmla="*/ 1085315 h 1165175"/>
                <a:gd name="connsiteX3" fmla="*/ 1924335 w 2971800"/>
                <a:gd name="connsiteY3" fmla="*/ 1085315 h 1165175"/>
                <a:gd name="connsiteX4" fmla="*/ 2590800 w 2971800"/>
                <a:gd name="connsiteY4" fmla="*/ 606158 h 1165175"/>
                <a:gd name="connsiteX5" fmla="*/ 2971800 w 2971800"/>
                <a:gd name="connsiteY5" fmla="*/ 60616 h 1165175"/>
                <a:gd name="connsiteX0" fmla="*/ 0 w 2819400"/>
                <a:gd name="connsiteY0" fmla="*/ 262211 h 1104559"/>
                <a:gd name="connsiteX1" fmla="*/ 145577 w 2819400"/>
                <a:gd name="connsiteY1" fmla="*/ 639150 h 1104559"/>
                <a:gd name="connsiteX2" fmla="*/ 781335 w 2819400"/>
                <a:gd name="connsiteY2" fmla="*/ 1024699 h 1104559"/>
                <a:gd name="connsiteX3" fmla="*/ 1771935 w 2819400"/>
                <a:gd name="connsiteY3" fmla="*/ 1024699 h 1104559"/>
                <a:gd name="connsiteX4" fmla="*/ 2438400 w 2819400"/>
                <a:gd name="connsiteY4" fmla="*/ 545542 h 1104559"/>
                <a:gd name="connsiteX5" fmla="*/ 2819400 w 2819400"/>
                <a:gd name="connsiteY5" fmla="*/ 0 h 1104559"/>
                <a:gd name="connsiteX0" fmla="*/ 0 w 2971800"/>
                <a:gd name="connsiteY0" fmla="*/ 19749 h 1104559"/>
                <a:gd name="connsiteX1" fmla="*/ 297977 w 2971800"/>
                <a:gd name="connsiteY1" fmla="*/ 639150 h 1104559"/>
                <a:gd name="connsiteX2" fmla="*/ 933735 w 2971800"/>
                <a:gd name="connsiteY2" fmla="*/ 1024699 h 1104559"/>
                <a:gd name="connsiteX3" fmla="*/ 1924335 w 2971800"/>
                <a:gd name="connsiteY3" fmla="*/ 1024699 h 1104559"/>
                <a:gd name="connsiteX4" fmla="*/ 2590800 w 2971800"/>
                <a:gd name="connsiteY4" fmla="*/ 545542 h 1104559"/>
                <a:gd name="connsiteX5" fmla="*/ 2971800 w 2971800"/>
                <a:gd name="connsiteY5" fmla="*/ 0 h 1104559"/>
                <a:gd name="connsiteX0" fmla="*/ 0 w 2895600"/>
                <a:gd name="connsiteY0" fmla="*/ 0 h 1084810"/>
                <a:gd name="connsiteX1" fmla="*/ 297977 w 2895600"/>
                <a:gd name="connsiteY1" fmla="*/ 619401 h 1084810"/>
                <a:gd name="connsiteX2" fmla="*/ 933735 w 2895600"/>
                <a:gd name="connsiteY2" fmla="*/ 1004950 h 1084810"/>
                <a:gd name="connsiteX3" fmla="*/ 1924335 w 2895600"/>
                <a:gd name="connsiteY3" fmla="*/ 1004950 h 1084810"/>
                <a:gd name="connsiteX4" fmla="*/ 2590800 w 2895600"/>
                <a:gd name="connsiteY4" fmla="*/ 525793 h 1084810"/>
                <a:gd name="connsiteX5" fmla="*/ 2895600 w 2895600"/>
                <a:gd name="connsiteY5" fmla="*/ 242462 h 1084810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743200"/>
                <a:gd name="connsiteY0" fmla="*/ 152270 h 828953"/>
                <a:gd name="connsiteX1" fmla="*/ 145577 w 2743200"/>
                <a:gd name="connsiteY1" fmla="*/ 376939 h 828953"/>
                <a:gd name="connsiteX2" fmla="*/ 781335 w 2743200"/>
                <a:gd name="connsiteY2" fmla="*/ 762488 h 828953"/>
                <a:gd name="connsiteX3" fmla="*/ 1771935 w 2743200"/>
                <a:gd name="connsiteY3" fmla="*/ 762488 h 828953"/>
                <a:gd name="connsiteX4" fmla="*/ 2438400 w 2743200"/>
                <a:gd name="connsiteY4" fmla="*/ 363695 h 828953"/>
                <a:gd name="connsiteX5" fmla="*/ 2743200 w 2743200"/>
                <a:gd name="connsiteY5" fmla="*/ 0 h 828953"/>
                <a:gd name="connsiteX0" fmla="*/ 0 w 2597623"/>
                <a:gd name="connsiteY0" fmla="*/ 376939 h 828953"/>
                <a:gd name="connsiteX1" fmla="*/ 635758 w 2597623"/>
                <a:gd name="connsiteY1" fmla="*/ 762488 h 828953"/>
                <a:gd name="connsiteX2" fmla="*/ 1626358 w 2597623"/>
                <a:gd name="connsiteY2" fmla="*/ 762488 h 828953"/>
                <a:gd name="connsiteX3" fmla="*/ 2292823 w 2597623"/>
                <a:gd name="connsiteY3" fmla="*/ 363695 h 828953"/>
                <a:gd name="connsiteX4" fmla="*/ 2597623 w 2597623"/>
                <a:gd name="connsiteY4" fmla="*/ 0 h 828953"/>
                <a:gd name="connsiteX0" fmla="*/ 0 w 2673823"/>
                <a:gd name="connsiteY0" fmla="*/ 534815 h 986829"/>
                <a:gd name="connsiteX1" fmla="*/ 635758 w 2673823"/>
                <a:gd name="connsiteY1" fmla="*/ 920364 h 986829"/>
                <a:gd name="connsiteX2" fmla="*/ 1626358 w 2673823"/>
                <a:gd name="connsiteY2" fmla="*/ 920364 h 986829"/>
                <a:gd name="connsiteX3" fmla="*/ 2292823 w 2673823"/>
                <a:gd name="connsiteY3" fmla="*/ 521571 h 986829"/>
                <a:gd name="connsiteX4" fmla="*/ 2673823 w 2673823"/>
                <a:gd name="connsiteY4" fmla="*/ 0 h 986829"/>
                <a:gd name="connsiteX0" fmla="*/ 0 w 2445223"/>
                <a:gd name="connsiteY0" fmla="*/ 309254 h 761268"/>
                <a:gd name="connsiteX1" fmla="*/ 635758 w 2445223"/>
                <a:gd name="connsiteY1" fmla="*/ 694803 h 761268"/>
                <a:gd name="connsiteX2" fmla="*/ 1626358 w 2445223"/>
                <a:gd name="connsiteY2" fmla="*/ 694803 h 761268"/>
                <a:gd name="connsiteX3" fmla="*/ 2292823 w 2445223"/>
                <a:gd name="connsiteY3" fmla="*/ 296010 h 761268"/>
                <a:gd name="connsiteX4" fmla="*/ 2445223 w 2445223"/>
                <a:gd name="connsiteY4" fmla="*/ 0 h 761268"/>
                <a:gd name="connsiteX0" fmla="*/ 0 w 2292823"/>
                <a:gd name="connsiteY0" fmla="*/ 13244 h 465258"/>
                <a:gd name="connsiteX1" fmla="*/ 635758 w 2292823"/>
                <a:gd name="connsiteY1" fmla="*/ 398793 h 465258"/>
                <a:gd name="connsiteX2" fmla="*/ 1626358 w 2292823"/>
                <a:gd name="connsiteY2" fmla="*/ 398793 h 465258"/>
                <a:gd name="connsiteX3" fmla="*/ 2292823 w 2292823"/>
                <a:gd name="connsiteY3" fmla="*/ 0 h 465258"/>
                <a:gd name="connsiteX0" fmla="*/ 0 w 2369023"/>
                <a:gd name="connsiteY0" fmla="*/ 168279 h 646133"/>
                <a:gd name="connsiteX1" fmla="*/ 635758 w 2369023"/>
                <a:gd name="connsiteY1" fmla="*/ 553828 h 646133"/>
                <a:gd name="connsiteX2" fmla="*/ 1626358 w 2369023"/>
                <a:gd name="connsiteY2" fmla="*/ 553828 h 646133"/>
                <a:gd name="connsiteX3" fmla="*/ 2369023 w 2369023"/>
                <a:gd name="connsiteY3" fmla="*/ 0 h 646133"/>
                <a:gd name="connsiteX0" fmla="*/ 0 w 2369023"/>
                <a:gd name="connsiteY0" fmla="*/ 168279 h 646133"/>
                <a:gd name="connsiteX1" fmla="*/ 635758 w 2369023"/>
                <a:gd name="connsiteY1" fmla="*/ 553828 h 646133"/>
                <a:gd name="connsiteX2" fmla="*/ 1626358 w 2369023"/>
                <a:gd name="connsiteY2" fmla="*/ 553828 h 646133"/>
                <a:gd name="connsiteX3" fmla="*/ 2369023 w 2369023"/>
                <a:gd name="connsiteY3" fmla="*/ 0 h 646133"/>
                <a:gd name="connsiteX0" fmla="*/ 0 w 2438400"/>
                <a:gd name="connsiteY0" fmla="*/ 112781 h 646133"/>
                <a:gd name="connsiteX1" fmla="*/ 705135 w 2438400"/>
                <a:gd name="connsiteY1" fmla="*/ 553828 h 646133"/>
                <a:gd name="connsiteX2" fmla="*/ 1695735 w 2438400"/>
                <a:gd name="connsiteY2" fmla="*/ 553828 h 646133"/>
                <a:gd name="connsiteX3" fmla="*/ 2438400 w 2438400"/>
                <a:gd name="connsiteY3" fmla="*/ 0 h 646133"/>
                <a:gd name="connsiteX0" fmla="*/ 0 w 2375877"/>
                <a:gd name="connsiteY0" fmla="*/ 159071 h 646133"/>
                <a:gd name="connsiteX1" fmla="*/ 642612 w 2375877"/>
                <a:gd name="connsiteY1" fmla="*/ 553828 h 646133"/>
                <a:gd name="connsiteX2" fmla="*/ 1633212 w 2375877"/>
                <a:gd name="connsiteY2" fmla="*/ 553828 h 646133"/>
                <a:gd name="connsiteX3" fmla="*/ 2375877 w 2375877"/>
                <a:gd name="connsiteY3" fmla="*/ 0 h 646133"/>
                <a:gd name="connsiteX0" fmla="*/ 0 w 2375877"/>
                <a:gd name="connsiteY0" fmla="*/ 159071 h 605519"/>
                <a:gd name="connsiteX1" fmla="*/ 642612 w 2375877"/>
                <a:gd name="connsiteY1" fmla="*/ 553828 h 605519"/>
                <a:gd name="connsiteX2" fmla="*/ 1563077 w 2375877"/>
                <a:gd name="connsiteY2" fmla="*/ 469217 h 605519"/>
                <a:gd name="connsiteX3" fmla="*/ 2375877 w 2375877"/>
                <a:gd name="connsiteY3" fmla="*/ 0 h 605519"/>
                <a:gd name="connsiteX0" fmla="*/ 0 w 2063262"/>
                <a:gd name="connsiteY0" fmla="*/ 140975 h 587423"/>
                <a:gd name="connsiteX1" fmla="*/ 642612 w 2063262"/>
                <a:gd name="connsiteY1" fmla="*/ 535732 h 587423"/>
                <a:gd name="connsiteX2" fmla="*/ 1563077 w 2063262"/>
                <a:gd name="connsiteY2" fmla="*/ 451121 h 587423"/>
                <a:gd name="connsiteX3" fmla="*/ 2063262 w 2063262"/>
                <a:gd name="connsiteY3" fmla="*/ 0 h 587423"/>
                <a:gd name="connsiteX0" fmla="*/ 0 w 2063262"/>
                <a:gd name="connsiteY0" fmla="*/ 140975 h 587423"/>
                <a:gd name="connsiteX1" fmla="*/ 642612 w 2063262"/>
                <a:gd name="connsiteY1" fmla="*/ 535732 h 587423"/>
                <a:gd name="connsiteX2" fmla="*/ 1489356 w 2063262"/>
                <a:gd name="connsiteY2" fmla="*/ 451122 h 587423"/>
                <a:gd name="connsiteX3" fmla="*/ 2063262 w 2063262"/>
                <a:gd name="connsiteY3" fmla="*/ 0 h 587423"/>
                <a:gd name="connsiteX0" fmla="*/ 0 w 2063262"/>
                <a:gd name="connsiteY0" fmla="*/ 140975 h 587423"/>
                <a:gd name="connsiteX1" fmla="*/ 642612 w 2063262"/>
                <a:gd name="connsiteY1" fmla="*/ 535732 h 587423"/>
                <a:gd name="connsiteX2" fmla="*/ 1489356 w 2063262"/>
                <a:gd name="connsiteY2" fmla="*/ 451122 h 587423"/>
                <a:gd name="connsiteX3" fmla="*/ 2063262 w 2063262"/>
                <a:gd name="connsiteY3" fmla="*/ 0 h 58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262" h="587423">
                  <a:moveTo>
                    <a:pt x="0" y="140975"/>
                  </a:moveTo>
                  <a:cubicBezTo>
                    <a:pt x="130223" y="242678"/>
                    <a:pt x="394386" y="484041"/>
                    <a:pt x="642612" y="535732"/>
                  </a:cubicBezTo>
                  <a:cubicBezTo>
                    <a:pt x="890838" y="587423"/>
                    <a:pt x="1252581" y="540411"/>
                    <a:pt x="1489356" y="451122"/>
                  </a:cubicBezTo>
                  <a:cubicBezTo>
                    <a:pt x="1762525" y="318489"/>
                    <a:pt x="1906313" y="258460"/>
                    <a:pt x="2063262" y="0"/>
                  </a:cubicBezTo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613" name="Straight Arrow Connector 27"/>
            <p:cNvCxnSpPr/>
            <p:nvPr/>
          </p:nvCxnSpPr>
          <p:spPr>
            <a:xfrm flipH="1" flipV="1">
              <a:off x="4702792" y="4278377"/>
              <a:ext cx="7960" cy="1371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Group 10"/>
            <p:cNvGrpSpPr/>
            <p:nvPr/>
          </p:nvGrpSpPr>
          <p:grpSpPr>
            <a:xfrm>
              <a:off x="6400800" y="2976492"/>
              <a:ext cx="2362200" cy="617656"/>
              <a:chOff x="3526808" y="665667"/>
              <a:chExt cx="2362200" cy="617656"/>
            </a:xfrm>
          </p:grpSpPr>
          <p:sp>
            <p:nvSpPr>
              <p:cNvPr id="615" name="TextBox 614"/>
              <p:cNvSpPr txBox="1"/>
              <p:nvPr/>
            </p:nvSpPr>
            <p:spPr>
              <a:xfrm>
                <a:off x="3526808" y="762000"/>
                <a:ext cx="2362200" cy="521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7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S|</a:t>
                </a:r>
                <a:r>
                  <a:rPr lang="el-GR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7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7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sz="3700" dirty="0" smtClean="0">
                    <a:solidFill>
                      <a:srgbClr val="FF0000"/>
                    </a:solidFill>
                  </a:rPr>
                  <a:t>)</a:t>
                </a:r>
                <a:endParaRPr lang="en-CA" sz="37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6" name="TextBox 615"/>
              <p:cNvSpPr txBox="1"/>
              <p:nvPr/>
            </p:nvSpPr>
            <p:spPr>
              <a:xfrm>
                <a:off x="4362597" y="665667"/>
                <a:ext cx="782438" cy="412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t+1   </a:t>
                </a:r>
                <a:r>
                  <a:rPr lang="en-US" sz="2800" i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t+1</a:t>
                </a:r>
                <a:endParaRPr lang="en-CA" sz="3700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1087" name="Object 63"/>
          <p:cNvGraphicFramePr>
            <a:graphicFrameLocks noChangeAspect="1"/>
          </p:cNvGraphicFramePr>
          <p:nvPr/>
        </p:nvGraphicFramePr>
        <p:xfrm>
          <a:off x="16757650" y="20858162"/>
          <a:ext cx="5381446" cy="939006"/>
        </p:xfrm>
        <a:graphic>
          <a:graphicData uri="http://schemas.openxmlformats.org/presentationml/2006/ole">
            <p:oleObj spid="_x0000_s1087" name="公式" r:id="rId12" imgW="2298600" imgH="355320" progId="Equation.3">
              <p:embed/>
            </p:oleObj>
          </a:graphicData>
        </a:graphic>
      </p:graphicFrame>
      <p:grpSp>
        <p:nvGrpSpPr>
          <p:cNvPr id="622" name="组合 621"/>
          <p:cNvGrpSpPr/>
          <p:nvPr/>
        </p:nvGrpSpPr>
        <p:grpSpPr>
          <a:xfrm>
            <a:off x="14268450" y="20680363"/>
            <a:ext cx="2755900" cy="837813"/>
            <a:chOff x="13373101" y="19878675"/>
            <a:chExt cx="2362200" cy="718125"/>
          </a:xfrm>
        </p:grpSpPr>
        <p:sp>
          <p:nvSpPr>
            <p:cNvPr id="619" name="TextBox 618"/>
            <p:cNvSpPr txBox="1"/>
            <p:nvPr/>
          </p:nvSpPr>
          <p:spPr>
            <a:xfrm>
              <a:off x="13373101" y="20012025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700" dirty="0" smtClean="0">
                  <a:solidFill>
                    <a:srgbClr val="FF0000"/>
                  </a:solidFill>
                </a:rPr>
                <a:t>(</a:t>
              </a:r>
              <a:r>
                <a:rPr lang="en-US" sz="37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S|</a:t>
              </a:r>
              <a:r>
                <a:rPr lang="el-GR" sz="37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37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37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l-GR" sz="37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37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 </a:t>
              </a:r>
              <a:r>
                <a:rPr lang="en-US" sz="3700" dirty="0" smtClean="0">
                  <a:solidFill>
                    <a:srgbClr val="FF0000"/>
                  </a:solidFill>
                </a:rPr>
                <a:t>) =</a:t>
              </a:r>
              <a:endParaRPr lang="en-CA" sz="3700" dirty="0">
                <a:solidFill>
                  <a:srgbClr val="FF0000"/>
                </a:solidFill>
              </a:endParaRPr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14325600" y="19878675"/>
              <a:ext cx="713382" cy="567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     </a:t>
              </a:r>
              <a:r>
                <a:rPr lang="en-US" sz="3700" i="1" baseline="30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sz="37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23" name="TextBox 622"/>
          <p:cNvSpPr txBox="1"/>
          <p:nvPr/>
        </p:nvSpPr>
        <p:spPr>
          <a:xfrm>
            <a:off x="22187861" y="20769263"/>
            <a:ext cx="8310737" cy="82586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4700" dirty="0" smtClean="0"/>
              <a:t>is a bound of original energy </a:t>
            </a:r>
            <a:r>
              <a:rPr lang="en-US" sz="4700" i="1" dirty="0" smtClean="0"/>
              <a:t>E(S).</a:t>
            </a:r>
            <a:endParaRPr lang="en-US" sz="4700" dirty="0"/>
          </a:p>
        </p:txBody>
      </p:sp>
      <p:graphicFrame>
        <p:nvGraphicFramePr>
          <p:cNvPr id="624" name="Object 56"/>
          <p:cNvGraphicFramePr>
            <a:graphicFrameLocks noChangeAspect="1"/>
          </p:cNvGraphicFramePr>
          <p:nvPr/>
        </p:nvGraphicFramePr>
        <p:xfrm>
          <a:off x="27336750" y="12825804"/>
          <a:ext cx="3467100" cy="1009259"/>
        </p:xfrm>
        <a:graphic>
          <a:graphicData uri="http://schemas.openxmlformats.org/presentationml/2006/ole">
            <p:oleObj spid="_x0000_s1089" name="公式" r:id="rId13" imgW="711000" imgH="228600" progId="Equation.3">
              <p:embed/>
            </p:oleObj>
          </a:graphicData>
        </a:graphic>
      </p:graphicFrame>
      <p:sp>
        <p:nvSpPr>
          <p:cNvPr id="625" name="TextBox 624"/>
          <p:cNvSpPr txBox="1"/>
          <p:nvPr/>
        </p:nvSpPr>
        <p:spPr>
          <a:xfrm>
            <a:off x="14268450" y="21836063"/>
            <a:ext cx="16413455" cy="9694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6674" tIns="53337" rIns="106674" bIns="53337" rtlCol="0">
            <a:spAutoFit/>
          </a:bodyPr>
          <a:lstStyle/>
          <a:p>
            <a:r>
              <a:rPr lang="en-US" sz="5600" dirty="0" smtClean="0"/>
              <a:t>BCD, as is in </a:t>
            </a:r>
            <a:r>
              <a:rPr lang="en-US" sz="5600" dirty="0" err="1" smtClean="0"/>
              <a:t>GrabCut</a:t>
            </a:r>
            <a:r>
              <a:rPr lang="en-US" sz="5600" dirty="0" smtClean="0"/>
              <a:t> [2], is bound Optimization for </a:t>
            </a:r>
            <a:r>
              <a:rPr lang="en-US" sz="5600" i="1" dirty="0" smtClean="0"/>
              <a:t>E(S)</a:t>
            </a:r>
            <a:r>
              <a:rPr lang="en-US" sz="5600" dirty="0" smtClean="0"/>
              <a:t>.</a:t>
            </a:r>
            <a:endParaRPr lang="en-US" sz="5600" dirty="0"/>
          </a:p>
        </p:txBody>
      </p:sp>
      <p:grpSp>
        <p:nvGrpSpPr>
          <p:cNvPr id="626" name="组合 625"/>
          <p:cNvGrpSpPr/>
          <p:nvPr/>
        </p:nvGrpSpPr>
        <p:grpSpPr>
          <a:xfrm>
            <a:off x="14090651" y="23702963"/>
            <a:ext cx="16814800" cy="12979400"/>
            <a:chOff x="876300" y="4807193"/>
            <a:chExt cx="10828578" cy="10470776"/>
          </a:xfrm>
        </p:grpSpPr>
        <p:sp>
          <p:nvSpPr>
            <p:cNvPr id="627" name="Rounded Rectangle 175"/>
            <p:cNvSpPr/>
            <p:nvPr/>
          </p:nvSpPr>
          <p:spPr>
            <a:xfrm>
              <a:off x="876303" y="4807193"/>
              <a:ext cx="10820399" cy="10470776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628" name="TextBox 627"/>
            <p:cNvSpPr txBox="1"/>
            <p:nvPr/>
          </p:nvSpPr>
          <p:spPr>
            <a:xfrm>
              <a:off x="1048052" y="5022347"/>
              <a:ext cx="9290296" cy="95588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Parametric Pseudo-Bound Cuts (</a:t>
              </a:r>
              <a:r>
                <a:rPr lang="en-US" sz="7000" b="1" dirty="0" err="1" smtClean="0"/>
                <a:t>pPBC</a:t>
              </a:r>
              <a:r>
                <a:rPr lang="en-US" sz="7000" b="1" dirty="0" smtClean="0"/>
                <a:t>)</a:t>
              </a:r>
              <a:endParaRPr lang="en-US" sz="7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629" name="Straight Connector 148"/>
            <p:cNvCxnSpPr/>
            <p:nvPr/>
          </p:nvCxnSpPr>
          <p:spPr>
            <a:xfrm>
              <a:off x="876300" y="6015360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4" name="Straight Connector 148"/>
            <p:cNvCxnSpPr/>
            <p:nvPr/>
          </p:nvCxnSpPr>
          <p:spPr>
            <a:xfrm>
              <a:off x="884479" y="10759759"/>
              <a:ext cx="10820399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5" name="Straight Connector 148"/>
            <p:cNvCxnSpPr/>
            <p:nvPr/>
          </p:nvCxnSpPr>
          <p:spPr>
            <a:xfrm>
              <a:off x="876300" y="11476935"/>
              <a:ext cx="10820399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9" name="组合 748"/>
          <p:cNvGrpSpPr/>
          <p:nvPr/>
        </p:nvGrpSpPr>
        <p:grpSpPr>
          <a:xfrm>
            <a:off x="14624050" y="25480963"/>
            <a:ext cx="15824200" cy="5274700"/>
            <a:chOff x="609600" y="1066800"/>
            <a:chExt cx="13563600" cy="4521171"/>
          </a:xfrm>
        </p:grpSpPr>
        <p:sp>
          <p:nvSpPr>
            <p:cNvPr id="730" name="Rectangle 3"/>
            <p:cNvSpPr/>
            <p:nvPr/>
          </p:nvSpPr>
          <p:spPr>
            <a:xfrm>
              <a:off x="1295400" y="1524000"/>
              <a:ext cx="5111565" cy="751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5100" i="1" dirty="0" err="1" smtClean="0">
                  <a:solidFill>
                    <a:srgbClr val="7030A0"/>
                  </a:solidFill>
                </a:rPr>
                <a:t>Ƒ</a:t>
              </a:r>
              <a:r>
                <a:rPr lang="en-CA" sz="5100" i="1" baseline="-25000" dirty="0" err="1" smtClean="0">
                  <a:solidFill>
                    <a:srgbClr val="7030A0"/>
                  </a:solidFill>
                </a:rPr>
                <a:t>t</a:t>
              </a:r>
              <a:r>
                <a:rPr lang="en-CA" sz="5100" i="1" dirty="0" smtClean="0">
                  <a:solidFill>
                    <a:srgbClr val="7030A0"/>
                  </a:solidFill>
                </a:rPr>
                <a:t>(S</a:t>
              </a:r>
              <a:r>
                <a:rPr lang="en-CA" sz="1900" i="1" dirty="0" smtClean="0">
                  <a:solidFill>
                    <a:srgbClr val="7030A0"/>
                  </a:solidFill>
                </a:rPr>
                <a:t> </a:t>
              </a:r>
              <a:r>
                <a:rPr lang="en-CA" sz="5100" i="1" dirty="0" smtClean="0">
                  <a:solidFill>
                    <a:srgbClr val="7030A0"/>
                  </a:solidFill>
                </a:rPr>
                <a:t>,</a:t>
              </a:r>
              <a:r>
                <a:rPr lang="en-CA" sz="1900" i="1" dirty="0" smtClean="0">
                  <a:solidFill>
                    <a:srgbClr val="7030A0"/>
                  </a:solidFill>
                </a:rPr>
                <a:t> </a:t>
              </a:r>
              <a:r>
                <a:rPr lang="el-GR" sz="5100" i="1" dirty="0" smtClean="0">
                  <a:solidFill>
                    <a:srgbClr val="7030A0"/>
                  </a:solidFill>
                </a:rPr>
                <a:t>λ</a:t>
              </a:r>
              <a:r>
                <a:rPr lang="en-CA" sz="5100" i="1" dirty="0" smtClean="0">
                  <a:solidFill>
                    <a:srgbClr val="7030A0"/>
                  </a:solidFill>
                </a:rPr>
                <a:t>) </a:t>
              </a:r>
              <a:r>
                <a:rPr lang="en-CA" sz="5100" dirty="0" smtClean="0"/>
                <a:t>=</a:t>
              </a:r>
              <a:r>
                <a:rPr lang="en-CA" sz="5100" i="1" dirty="0" smtClean="0"/>
                <a:t>          </a:t>
              </a:r>
              <a:r>
                <a:rPr lang="en-CA" sz="5100" dirty="0" smtClean="0"/>
                <a:t>+</a:t>
              </a:r>
              <a:r>
                <a:rPr lang="en-CA" sz="5100" i="1" dirty="0" smtClean="0"/>
                <a:t> </a:t>
              </a:r>
              <a:r>
                <a:rPr lang="el-GR" sz="5100" i="1" dirty="0" smtClean="0"/>
                <a:t>λ</a:t>
              </a:r>
              <a:r>
                <a:rPr lang="en-CA" sz="5100" i="1" dirty="0" smtClean="0"/>
                <a:t> </a:t>
              </a:r>
              <a:r>
                <a:rPr lang="en-CA" sz="5100" i="1" dirty="0" err="1" smtClean="0"/>
                <a:t>R</a:t>
              </a:r>
              <a:r>
                <a:rPr lang="en-CA" sz="5100" i="1" baseline="-25000" dirty="0" err="1" smtClean="0"/>
                <a:t>t</a:t>
              </a:r>
              <a:r>
                <a:rPr lang="en-CA" sz="5100" i="1" dirty="0" smtClean="0"/>
                <a:t>(S)</a:t>
              </a:r>
              <a:endParaRPr lang="en-CA" sz="5100" i="1" dirty="0"/>
            </a:p>
          </p:txBody>
        </p:sp>
        <p:sp>
          <p:nvSpPr>
            <p:cNvPr id="731" name="Left Brace 4"/>
            <p:cNvSpPr/>
            <p:nvPr/>
          </p:nvSpPr>
          <p:spPr>
            <a:xfrm rot="16200000">
              <a:off x="3619499" y="1943102"/>
              <a:ext cx="381002" cy="1219200"/>
            </a:xfrm>
            <a:prstGeom prst="leftBrace">
              <a:avLst>
                <a:gd name="adj1" fmla="val 43627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5" rIns="91431" bIns="45715" rtlCol="0" anchor="ctr"/>
            <a:lstStyle/>
            <a:p>
              <a:pPr algn="r"/>
              <a:endParaRPr lang="en-CA" dirty="0"/>
            </a:p>
          </p:txBody>
        </p:sp>
        <p:sp>
          <p:nvSpPr>
            <p:cNvPr id="732" name="Left Brace 5"/>
            <p:cNvSpPr/>
            <p:nvPr/>
          </p:nvSpPr>
          <p:spPr>
            <a:xfrm rot="16200000">
              <a:off x="5372099" y="1943102"/>
              <a:ext cx="381002" cy="1219200"/>
            </a:xfrm>
            <a:prstGeom prst="leftBrace">
              <a:avLst>
                <a:gd name="adj1" fmla="val 43627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5" rIns="91431" bIns="45715" rtlCol="0" anchor="ctr"/>
            <a:lstStyle/>
            <a:p>
              <a:pPr algn="r"/>
              <a:endParaRPr lang="en-CA" dirty="0"/>
            </a:p>
          </p:txBody>
        </p:sp>
        <p:sp>
          <p:nvSpPr>
            <p:cNvPr id="733" name="TextBox 732"/>
            <p:cNvSpPr txBox="1"/>
            <p:nvPr/>
          </p:nvSpPr>
          <p:spPr>
            <a:xfrm>
              <a:off x="2362200" y="2819400"/>
              <a:ext cx="2812675" cy="461655"/>
            </a:xfrm>
            <a:prstGeom prst="rect">
              <a:avLst/>
            </a:prstGeom>
            <a:noFill/>
          </p:spPr>
          <p:txBody>
            <a:bodyPr wrap="none" lIns="91431" tIns="45715" rIns="91431" bIns="45715" rtlCol="0">
              <a:spAutoFit/>
            </a:bodyPr>
            <a:lstStyle/>
            <a:p>
              <a:r>
                <a:rPr lang="en-CA" sz="2800" i="1" dirty="0" smtClean="0"/>
                <a:t>Pairwise Submodular</a:t>
              </a:r>
              <a:endParaRPr lang="en-CA" sz="2800" i="1" dirty="0"/>
            </a:p>
          </p:txBody>
        </p:sp>
        <p:sp>
          <p:nvSpPr>
            <p:cNvPr id="734" name="TextBox 733"/>
            <p:cNvSpPr txBox="1"/>
            <p:nvPr/>
          </p:nvSpPr>
          <p:spPr>
            <a:xfrm>
              <a:off x="5227664" y="2819400"/>
              <a:ext cx="944536" cy="461655"/>
            </a:xfrm>
            <a:prstGeom prst="rect">
              <a:avLst/>
            </a:prstGeom>
            <a:noFill/>
          </p:spPr>
          <p:txBody>
            <a:bodyPr wrap="none" lIns="91431" tIns="45715" rIns="91431" bIns="45715" rtlCol="0">
              <a:spAutoFit/>
            </a:bodyPr>
            <a:lstStyle/>
            <a:p>
              <a:r>
                <a:rPr lang="en-CA" sz="2800" i="1" dirty="0" smtClean="0"/>
                <a:t>Unary</a:t>
              </a:r>
              <a:endParaRPr lang="en-CA" sz="2800" i="1" dirty="0"/>
            </a:p>
          </p:txBody>
        </p:sp>
        <p:sp>
          <p:nvSpPr>
            <p:cNvPr id="735" name="TextBox 734"/>
            <p:cNvSpPr txBox="1"/>
            <p:nvPr/>
          </p:nvSpPr>
          <p:spPr>
            <a:xfrm>
              <a:off x="4338059" y="1066800"/>
              <a:ext cx="2685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Bounding relaxation</a:t>
              </a:r>
              <a:endParaRPr lang="en-CA" sz="2800" dirty="0"/>
            </a:p>
          </p:txBody>
        </p:sp>
        <p:sp>
          <p:nvSpPr>
            <p:cNvPr id="736" name="TextBox 735"/>
            <p:cNvSpPr txBox="1"/>
            <p:nvPr/>
          </p:nvSpPr>
          <p:spPr>
            <a:xfrm>
              <a:off x="1219200" y="3962400"/>
              <a:ext cx="3619398" cy="751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5100" i="1" dirty="0" smtClean="0"/>
                <a:t>S</a:t>
              </a:r>
              <a:r>
                <a:rPr lang="el-GR" sz="5100" i="1" baseline="30000" dirty="0" smtClean="0"/>
                <a:t>λ</a:t>
              </a:r>
              <a:r>
                <a:rPr lang="en-CA" sz="5100" i="1" baseline="30000" dirty="0" smtClean="0"/>
                <a:t> </a:t>
              </a:r>
              <a:r>
                <a:rPr lang="en-CA" sz="5100" dirty="0" smtClean="0"/>
                <a:t>= </a:t>
              </a:r>
              <a:r>
                <a:rPr lang="en-CA" sz="5100" dirty="0" err="1" smtClean="0"/>
                <a:t>min</a:t>
              </a:r>
              <a:r>
                <a:rPr lang="en-CA" sz="5100" i="1" baseline="-25000" dirty="0" err="1" smtClean="0"/>
                <a:t>s</a:t>
              </a:r>
              <a:r>
                <a:rPr lang="en-CA" sz="5100" i="1" baseline="-25000" dirty="0" smtClean="0"/>
                <a:t> </a:t>
              </a:r>
              <a:r>
                <a:rPr lang="en-CA" sz="5100" i="1" dirty="0" err="1" smtClean="0"/>
                <a:t>Ƒ</a:t>
              </a:r>
              <a:r>
                <a:rPr lang="en-CA" sz="5100" i="1" baseline="-25000" dirty="0" err="1" smtClean="0"/>
                <a:t>t</a:t>
              </a:r>
              <a:r>
                <a:rPr lang="en-CA" sz="5100" i="1" dirty="0" smtClean="0"/>
                <a:t>(S</a:t>
              </a:r>
              <a:r>
                <a:rPr lang="en-CA" sz="1900" i="1" dirty="0" smtClean="0"/>
                <a:t> </a:t>
              </a:r>
              <a:r>
                <a:rPr lang="en-CA" sz="5100" i="1" dirty="0" smtClean="0"/>
                <a:t>,</a:t>
              </a:r>
              <a:r>
                <a:rPr lang="en-CA" sz="1900" i="1" dirty="0" smtClean="0"/>
                <a:t> </a:t>
              </a:r>
              <a:r>
                <a:rPr lang="el-GR" sz="5100" i="1" dirty="0" smtClean="0"/>
                <a:t>λ</a:t>
              </a:r>
              <a:r>
                <a:rPr lang="en-CA" sz="5100" i="1" dirty="0" smtClean="0"/>
                <a:t>)</a:t>
              </a:r>
              <a:endParaRPr lang="en-CA" sz="5100" i="1" dirty="0"/>
            </a:p>
          </p:txBody>
        </p:sp>
        <p:sp>
          <p:nvSpPr>
            <p:cNvPr id="737" name="TextBox 736"/>
            <p:cNvSpPr txBox="1"/>
            <p:nvPr/>
          </p:nvSpPr>
          <p:spPr>
            <a:xfrm>
              <a:off x="1096792" y="4825966"/>
              <a:ext cx="4291285" cy="751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5100" i="1" dirty="0" smtClean="0"/>
                <a:t>S</a:t>
              </a:r>
              <a:r>
                <a:rPr lang="en-CA" sz="5100" i="1" baseline="-25000" dirty="0" smtClean="0"/>
                <a:t>t+1</a:t>
              </a:r>
              <a:r>
                <a:rPr lang="en-CA" sz="5100" i="1" baseline="30000" dirty="0" smtClean="0"/>
                <a:t> </a:t>
              </a:r>
              <a:r>
                <a:rPr lang="en-CA" sz="5100" dirty="0" smtClean="0"/>
                <a:t>= </a:t>
              </a:r>
              <a:r>
                <a:rPr lang="en-CA" sz="5100" i="1" dirty="0" err="1" smtClean="0"/>
                <a:t>arg</a:t>
              </a:r>
              <a:r>
                <a:rPr lang="en-CA" sz="5100" dirty="0" err="1" smtClean="0"/>
                <a:t>min</a:t>
              </a:r>
              <a:r>
                <a:rPr lang="en-CA" sz="5100" baseline="-25000" dirty="0" smtClean="0"/>
                <a:t> </a:t>
              </a:r>
              <a:r>
                <a:rPr lang="en-CA" sz="5100" dirty="0" smtClean="0"/>
                <a:t> </a:t>
              </a:r>
              <a:r>
                <a:rPr lang="en-CA" sz="5100" i="1" dirty="0" smtClean="0"/>
                <a:t>E(S</a:t>
              </a:r>
              <a:r>
                <a:rPr lang="el-GR" sz="5100" i="1" baseline="30000" dirty="0" smtClean="0"/>
                <a:t>λ</a:t>
              </a:r>
              <a:r>
                <a:rPr lang="en-CA" sz="5100" i="1" dirty="0" smtClean="0"/>
                <a:t>)</a:t>
              </a:r>
              <a:endParaRPr lang="en-CA" sz="5100" i="1" dirty="0"/>
            </a:p>
          </p:txBody>
        </p:sp>
        <p:sp>
          <p:nvSpPr>
            <p:cNvPr id="738" name="Down Arrow 11"/>
            <p:cNvSpPr/>
            <p:nvPr/>
          </p:nvSpPr>
          <p:spPr>
            <a:xfrm>
              <a:off x="1752600" y="2667000"/>
              <a:ext cx="3048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9" name="Left Brace 12"/>
            <p:cNvSpPr/>
            <p:nvPr/>
          </p:nvSpPr>
          <p:spPr>
            <a:xfrm>
              <a:off x="609600" y="4063971"/>
              <a:ext cx="457200" cy="1524000"/>
            </a:xfrm>
            <a:prstGeom prst="leftBrace">
              <a:avLst>
                <a:gd name="adj1" fmla="val 4558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0" name="Right Arrow 13"/>
            <p:cNvSpPr/>
            <p:nvPr/>
          </p:nvSpPr>
          <p:spPr>
            <a:xfrm>
              <a:off x="5127810" y="4274641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1" name="Right Arrow 14"/>
            <p:cNvSpPr/>
            <p:nvPr/>
          </p:nvSpPr>
          <p:spPr>
            <a:xfrm>
              <a:off x="5486400" y="5112841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2" name="TextBox 741"/>
            <p:cNvSpPr txBox="1"/>
            <p:nvPr/>
          </p:nvSpPr>
          <p:spPr>
            <a:xfrm>
              <a:off x="6219064" y="3940314"/>
              <a:ext cx="50620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700" dirty="0" smtClean="0"/>
                <a:t>Parametric Maxflow [3]</a:t>
              </a:r>
              <a:endParaRPr lang="en-CA" sz="4700" dirty="0"/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6477000" y="4876800"/>
              <a:ext cx="17132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700" dirty="0" smtClean="0"/>
                <a:t>Update</a:t>
              </a:r>
              <a:endParaRPr lang="en-CA" sz="4700" dirty="0"/>
            </a:p>
          </p:txBody>
        </p:sp>
        <p:sp>
          <p:nvSpPr>
            <p:cNvPr id="744" name="Curved Up Arrow 17"/>
            <p:cNvSpPr/>
            <p:nvPr/>
          </p:nvSpPr>
          <p:spPr>
            <a:xfrm rot="16200000">
              <a:off x="11963400" y="3200400"/>
              <a:ext cx="2590800" cy="914400"/>
            </a:xfrm>
            <a:prstGeom prst="curvedUpArrow">
              <a:avLst>
                <a:gd name="adj1" fmla="val 23162"/>
                <a:gd name="adj2" fmla="val 3814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745" name="TextBox 744"/>
            <p:cNvSpPr txBox="1"/>
            <p:nvPr/>
          </p:nvSpPr>
          <p:spPr>
            <a:xfrm>
              <a:off x="12480236" y="3276600"/>
              <a:ext cx="16929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5100" dirty="0" smtClean="0"/>
                <a:t>iterate</a:t>
              </a:r>
              <a:endParaRPr lang="en-CA" sz="5100" dirty="0"/>
            </a:p>
          </p:txBody>
        </p:sp>
        <p:sp>
          <p:nvSpPr>
            <p:cNvPr id="746" name="Rectangle 24"/>
            <p:cNvSpPr/>
            <p:nvPr/>
          </p:nvSpPr>
          <p:spPr>
            <a:xfrm>
              <a:off x="3258670" y="1524000"/>
              <a:ext cx="1185545" cy="751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5100" i="1" dirty="0" smtClean="0">
                  <a:solidFill>
                    <a:srgbClr val="FF0000"/>
                  </a:solidFill>
                </a:rPr>
                <a:t>A</a:t>
              </a:r>
              <a:r>
                <a:rPr lang="en-CA" sz="5100" i="1" baseline="-25000" dirty="0" smtClean="0">
                  <a:solidFill>
                    <a:srgbClr val="FF0000"/>
                  </a:solidFill>
                </a:rPr>
                <a:t>t</a:t>
              </a:r>
              <a:r>
                <a:rPr lang="en-CA" sz="5100" i="1" dirty="0" smtClean="0">
                  <a:solidFill>
                    <a:srgbClr val="FF0000"/>
                  </a:solidFill>
                </a:rPr>
                <a:t>(S)</a:t>
              </a:r>
              <a:endParaRPr lang="en-CA" sz="51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747" name="Object 26"/>
            <p:cNvGraphicFramePr>
              <a:graphicFrameLocks noChangeAspect="1"/>
            </p:cNvGraphicFramePr>
            <p:nvPr/>
          </p:nvGraphicFramePr>
          <p:xfrm>
            <a:off x="4841241" y="3810000"/>
            <a:ext cx="1483359" cy="304800"/>
          </p:xfrm>
          <a:graphic>
            <a:graphicData uri="http://schemas.openxmlformats.org/presentationml/2006/ole">
              <p:oleObj spid="_x0000_s1092" name="Equation" r:id="rId14" imgW="1854000" imgH="380880" progId="Equation.3">
                <p:embed/>
              </p:oleObj>
            </a:graphicData>
          </a:graphic>
        </p:graphicFrame>
        <p:sp>
          <p:nvSpPr>
            <p:cNvPr id="748" name="TextBox 747"/>
            <p:cNvSpPr txBox="1"/>
            <p:nvPr/>
          </p:nvSpPr>
          <p:spPr>
            <a:xfrm>
              <a:off x="3200400" y="1066800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Bound</a:t>
              </a:r>
              <a:endParaRPr lang="en-CA" sz="2800" dirty="0"/>
            </a:p>
          </p:txBody>
        </p:sp>
      </p:grpSp>
      <p:sp>
        <p:nvSpPr>
          <p:cNvPr id="750" name="矩形 749"/>
          <p:cNvSpPr/>
          <p:nvPr/>
        </p:nvSpPr>
        <p:spPr>
          <a:xfrm>
            <a:off x="18446750" y="30370463"/>
            <a:ext cx="533372" cy="610423"/>
          </a:xfrm>
          <a:prstGeom prst="rect">
            <a:avLst/>
          </a:prstGeom>
        </p:spPr>
        <p:txBody>
          <a:bodyPr wrap="none" lIns="106674" tIns="53337" rIns="106674" bIns="53337">
            <a:spAutoFit/>
          </a:bodyPr>
          <a:lstStyle/>
          <a:p>
            <a:r>
              <a:rPr lang="en-CA" sz="3300" i="1" dirty="0" smtClean="0"/>
              <a:t>S</a:t>
            </a:r>
            <a:r>
              <a:rPr lang="el-GR" sz="3300" i="1" baseline="30000" dirty="0" smtClean="0"/>
              <a:t>λ</a:t>
            </a:r>
            <a:endParaRPr lang="en-US" sz="3300" dirty="0"/>
          </a:p>
        </p:txBody>
      </p:sp>
      <p:grpSp>
        <p:nvGrpSpPr>
          <p:cNvPr id="751" name="Group 1"/>
          <p:cNvGrpSpPr>
            <a:grpSpLocks/>
          </p:cNvGrpSpPr>
          <p:nvPr/>
        </p:nvGrpSpPr>
        <p:grpSpPr bwMode="auto">
          <a:xfrm>
            <a:off x="24847550" y="25747663"/>
            <a:ext cx="3027196" cy="3077556"/>
            <a:chOff x="3275" y="906"/>
            <a:chExt cx="1806" cy="1848"/>
          </a:xfrm>
        </p:grpSpPr>
        <p:graphicFrame>
          <p:nvGraphicFramePr>
            <p:cNvPr id="752" name="Object 2"/>
            <p:cNvGraphicFramePr>
              <a:graphicFrameLocks noChangeAspect="1"/>
            </p:cNvGraphicFramePr>
            <p:nvPr/>
          </p:nvGraphicFramePr>
          <p:xfrm>
            <a:off x="3892" y="1862"/>
            <a:ext cx="364" cy="269"/>
          </p:xfrm>
          <a:graphic>
            <a:graphicData uri="http://schemas.openxmlformats.org/presentationml/2006/ole">
              <p:oleObj spid="_x0000_s1093" name="Equation" r:id="rId15" imgW="253800" imgH="241200" progId="Equation.3">
                <p:embed/>
              </p:oleObj>
            </a:graphicData>
          </a:graphic>
        </p:graphicFrame>
        <p:grpSp>
          <p:nvGrpSpPr>
            <p:cNvPr id="753" name="Group 8"/>
            <p:cNvGrpSpPr>
              <a:grpSpLocks/>
            </p:cNvGrpSpPr>
            <p:nvPr/>
          </p:nvGrpSpPr>
          <p:grpSpPr bwMode="auto">
            <a:xfrm>
              <a:off x="3825" y="1107"/>
              <a:ext cx="849" cy="1182"/>
              <a:chOff x="3504" y="1497"/>
              <a:chExt cx="849" cy="1182"/>
            </a:xfrm>
          </p:grpSpPr>
          <p:grpSp>
            <p:nvGrpSpPr>
              <p:cNvPr id="819" name="Group 9"/>
              <p:cNvGrpSpPr>
                <a:grpSpLocks/>
              </p:cNvGrpSpPr>
              <p:nvPr/>
            </p:nvGrpSpPr>
            <p:grpSpPr bwMode="auto">
              <a:xfrm>
                <a:off x="3504" y="1911"/>
                <a:ext cx="768" cy="768"/>
                <a:chOff x="672" y="1344"/>
                <a:chExt cx="768" cy="768"/>
              </a:xfrm>
            </p:grpSpPr>
            <p:sp>
              <p:nvSpPr>
                <p:cNvPr id="821" name="Line 10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" name="Line 12"/>
                <p:cNvSpPr>
                  <a:spLocks noChangeShapeType="1"/>
                </p:cNvSpPr>
                <p:nvPr/>
              </p:nvSpPr>
              <p:spPr bwMode="auto">
                <a:xfrm>
                  <a:off x="1056" y="2112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" name="Line 14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" name="Line 15"/>
                <p:cNvSpPr>
                  <a:spLocks noChangeShapeType="1"/>
                </p:cNvSpPr>
                <p:nvPr/>
              </p:nvSpPr>
              <p:spPr bwMode="auto">
                <a:xfrm>
                  <a:off x="672" y="211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" name="Line 16"/>
                <p:cNvSpPr>
                  <a:spLocks noChangeShapeType="1"/>
                </p:cNvSpPr>
                <p:nvPr/>
              </p:nvSpPr>
              <p:spPr bwMode="auto">
                <a:xfrm>
                  <a:off x="1056" y="172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134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56" y="1344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056" y="1728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" name="Text Box 20"/>
              <p:cNvSpPr txBox="1">
                <a:spLocks noChangeArrowheads="1"/>
              </p:cNvSpPr>
              <p:nvPr/>
            </p:nvSpPr>
            <p:spPr bwMode="auto">
              <a:xfrm>
                <a:off x="3542" y="1497"/>
                <a:ext cx="811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300" dirty="0">
                    <a:solidFill>
                      <a:srgbClr val="E4B766"/>
                    </a:solidFill>
                    <a:latin typeface="Times New Roman" pitchFamily="18" charset="0"/>
                  </a:rPr>
                  <a:t>n-links</a:t>
                </a:r>
              </a:p>
            </p:txBody>
          </p:sp>
        </p:grpSp>
        <p:grpSp>
          <p:nvGrpSpPr>
            <p:cNvPr id="754" name="Group 21"/>
            <p:cNvGrpSpPr>
              <a:grpSpLocks/>
            </p:cNvGrpSpPr>
            <p:nvPr/>
          </p:nvGrpSpPr>
          <p:grpSpPr bwMode="auto">
            <a:xfrm>
              <a:off x="3729" y="1425"/>
              <a:ext cx="960" cy="960"/>
              <a:chOff x="576" y="1248"/>
              <a:chExt cx="960" cy="960"/>
            </a:xfrm>
          </p:grpSpPr>
          <p:sp>
            <p:nvSpPr>
              <p:cNvPr id="810" name="Oval 22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1" name="Oval 23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2" name="Oval 24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3" name="Oval 2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4" name="Oval 2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5" name="Oval 27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6" name="Oval 28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7" name="Oval 29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8" name="Oval 30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5" name="Group 31"/>
            <p:cNvGrpSpPr>
              <a:grpSpLocks/>
            </p:cNvGrpSpPr>
            <p:nvPr/>
          </p:nvGrpSpPr>
          <p:grpSpPr bwMode="auto">
            <a:xfrm>
              <a:off x="3489" y="1050"/>
              <a:ext cx="1392" cy="1704"/>
              <a:chOff x="3408" y="1497"/>
              <a:chExt cx="1392" cy="1704"/>
            </a:xfrm>
          </p:grpSpPr>
          <p:grpSp>
            <p:nvGrpSpPr>
              <p:cNvPr id="781" name="Group 32"/>
              <p:cNvGrpSpPr>
                <a:grpSpLocks/>
              </p:cNvGrpSpPr>
              <p:nvPr/>
            </p:nvGrpSpPr>
            <p:grpSpPr bwMode="auto">
              <a:xfrm>
                <a:off x="3408" y="1536"/>
                <a:ext cx="1392" cy="1584"/>
                <a:chOff x="1632" y="2592"/>
                <a:chExt cx="1392" cy="1584"/>
              </a:xfrm>
            </p:grpSpPr>
            <p:sp>
              <p:nvSpPr>
                <p:cNvPr id="78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1392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88" name="Group 34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1680" y="3168"/>
                  <a:chExt cx="1248" cy="480"/>
                </a:xfrm>
              </p:grpSpPr>
              <p:sp>
                <p:nvSpPr>
                  <p:cNvPr id="78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4" y="3216"/>
                    <a:ext cx="144" cy="192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600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408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216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600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408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2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3408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0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680" y="3168"/>
                    <a:ext cx="1248" cy="480"/>
                    <a:chOff x="2256" y="1536"/>
                    <a:chExt cx="1248" cy="480"/>
                  </a:xfrm>
                </p:grpSpPr>
                <p:sp>
                  <p:nvSpPr>
                    <p:cNvPr id="80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5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6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7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8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82" name="Group 56"/>
              <p:cNvGrpSpPr>
                <a:grpSpLocks/>
              </p:cNvGrpSpPr>
              <p:nvPr/>
            </p:nvGrpSpPr>
            <p:grpSpPr bwMode="auto">
              <a:xfrm>
                <a:off x="3840" y="1497"/>
                <a:ext cx="497" cy="1704"/>
                <a:chOff x="2064" y="2544"/>
                <a:chExt cx="497" cy="1704"/>
              </a:xfrm>
            </p:grpSpPr>
            <p:sp>
              <p:nvSpPr>
                <p:cNvPr id="783" name="Oval 57"/>
                <p:cNvSpPr>
                  <a:spLocks noChangeArrowheads="1"/>
                </p:cNvSpPr>
                <p:nvPr/>
              </p:nvSpPr>
              <p:spPr bwMode="auto">
                <a:xfrm>
                  <a:off x="2208" y="2736"/>
                  <a:ext cx="192" cy="19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4" name="Oval 58"/>
                <p:cNvSpPr>
                  <a:spLocks noChangeArrowheads="1"/>
                </p:cNvSpPr>
                <p:nvPr/>
              </p:nvSpPr>
              <p:spPr bwMode="auto">
                <a:xfrm>
                  <a:off x="2208" y="38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352" y="3888"/>
                  <a:ext cx="209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300" b="1" i="1" dirty="0">
                      <a:solidFill>
                        <a:schemeClr val="accent1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78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64" y="2544"/>
                  <a:ext cx="18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300" b="1" i="1" dirty="0">
                      <a:solidFill>
                        <a:schemeClr val="accent2"/>
                      </a:solidFill>
                      <a:latin typeface="Times New Roman" pitchFamily="18" charset="0"/>
                    </a:rPr>
                    <a:t>t</a:t>
                  </a:r>
                </a:p>
              </p:txBody>
            </p:sp>
          </p:grpSp>
        </p:grpSp>
        <p:grpSp>
          <p:nvGrpSpPr>
            <p:cNvPr id="756" name="Group 61"/>
            <p:cNvGrpSpPr>
              <a:grpSpLocks/>
            </p:cNvGrpSpPr>
            <p:nvPr/>
          </p:nvGrpSpPr>
          <p:grpSpPr bwMode="auto">
            <a:xfrm>
              <a:off x="3585" y="906"/>
              <a:ext cx="1329" cy="1671"/>
              <a:chOff x="2304" y="777"/>
              <a:chExt cx="1329" cy="1671"/>
            </a:xfrm>
          </p:grpSpPr>
          <p:sp>
            <p:nvSpPr>
              <p:cNvPr id="779" name="Freeform 62"/>
              <p:cNvSpPr>
                <a:spLocks/>
              </p:cNvSpPr>
              <p:nvPr/>
            </p:nvSpPr>
            <p:spPr bwMode="auto">
              <a:xfrm>
                <a:off x="2304" y="1200"/>
                <a:ext cx="1056" cy="1248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864" y="480"/>
                  </a:cxn>
                  <a:cxn ang="0">
                    <a:pos x="672" y="720"/>
                  </a:cxn>
                  <a:cxn ang="0">
                    <a:pos x="384" y="672"/>
                  </a:cxn>
                  <a:cxn ang="0">
                    <a:pos x="144" y="912"/>
                  </a:cxn>
                  <a:cxn ang="0">
                    <a:pos x="0" y="1248"/>
                  </a:cxn>
                </a:cxnLst>
                <a:rect l="0" t="0" r="r" b="b"/>
                <a:pathLst>
                  <a:path w="1056" h="1248">
                    <a:moveTo>
                      <a:pt x="1056" y="0"/>
                    </a:moveTo>
                    <a:cubicBezTo>
                      <a:pt x="992" y="180"/>
                      <a:pt x="928" y="360"/>
                      <a:pt x="864" y="480"/>
                    </a:cubicBezTo>
                    <a:cubicBezTo>
                      <a:pt x="800" y="600"/>
                      <a:pt x="752" y="688"/>
                      <a:pt x="672" y="720"/>
                    </a:cubicBezTo>
                    <a:cubicBezTo>
                      <a:pt x="592" y="752"/>
                      <a:pt x="472" y="640"/>
                      <a:pt x="384" y="672"/>
                    </a:cubicBezTo>
                    <a:cubicBezTo>
                      <a:pt x="296" y="704"/>
                      <a:pt x="208" y="816"/>
                      <a:pt x="144" y="912"/>
                    </a:cubicBezTo>
                    <a:cubicBezTo>
                      <a:pt x="80" y="1008"/>
                      <a:pt x="40" y="1128"/>
                      <a:pt x="0" y="1248"/>
                    </a:cubicBezTo>
                  </a:path>
                </a:pathLst>
              </a:custGeom>
              <a:noFill/>
              <a:ln w="38100" cap="flat" cmpd="sng">
                <a:solidFill>
                  <a:srgbClr val="33CC33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0" name="Text Box 63"/>
              <p:cNvSpPr txBox="1">
                <a:spLocks noChangeArrowheads="1"/>
              </p:cNvSpPr>
              <p:nvPr/>
            </p:nvSpPr>
            <p:spPr bwMode="auto">
              <a:xfrm>
                <a:off x="3040" y="777"/>
                <a:ext cx="59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300" dirty="0">
                    <a:solidFill>
                      <a:srgbClr val="33CC33"/>
                    </a:solidFill>
                    <a:latin typeface="Times New Roman" pitchFamily="18" charset="0"/>
                  </a:rPr>
                  <a:t>a cut</a:t>
                </a:r>
              </a:p>
            </p:txBody>
          </p:sp>
        </p:grpSp>
        <p:grpSp>
          <p:nvGrpSpPr>
            <p:cNvPr id="757" name="Group 66"/>
            <p:cNvGrpSpPr>
              <a:grpSpLocks/>
            </p:cNvGrpSpPr>
            <p:nvPr/>
          </p:nvGrpSpPr>
          <p:grpSpPr bwMode="auto">
            <a:xfrm>
              <a:off x="3275" y="1189"/>
              <a:ext cx="1414" cy="917"/>
              <a:chOff x="3194" y="1924"/>
              <a:chExt cx="1414" cy="917"/>
            </a:xfrm>
          </p:grpSpPr>
          <p:grpSp>
            <p:nvGrpSpPr>
              <p:cNvPr id="769" name="Group 67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771" name="Freeform 68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2" name="Freeform 69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3" name="Freeform 70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4" name="Freeform 71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5" name="Freeform 72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6" name="Freeform 73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7" name="Freeform 74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" name="Freeform 75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0" name="Text Box 76"/>
              <p:cNvSpPr txBox="1">
                <a:spLocks noChangeArrowheads="1"/>
              </p:cNvSpPr>
              <p:nvPr/>
            </p:nvSpPr>
            <p:spPr bwMode="auto">
              <a:xfrm rot="16492635">
                <a:off x="3034" y="2084"/>
                <a:ext cx="72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700" dirty="0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  <p:grpSp>
          <p:nvGrpSpPr>
            <p:cNvPr id="758" name="Group 77"/>
            <p:cNvGrpSpPr>
              <a:grpSpLocks/>
            </p:cNvGrpSpPr>
            <p:nvPr/>
          </p:nvGrpSpPr>
          <p:grpSpPr bwMode="auto">
            <a:xfrm>
              <a:off x="3631" y="1722"/>
              <a:ext cx="1450" cy="882"/>
              <a:chOff x="3550" y="2457"/>
              <a:chExt cx="1450" cy="882"/>
            </a:xfrm>
          </p:grpSpPr>
          <p:grpSp>
            <p:nvGrpSpPr>
              <p:cNvPr id="759" name="Group 78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761" name="Freeform 79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" name="Freeform 86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0" name="Text Box 87"/>
              <p:cNvSpPr txBox="1">
                <a:spLocks noChangeArrowheads="1"/>
              </p:cNvSpPr>
              <p:nvPr/>
            </p:nvSpPr>
            <p:spPr bwMode="auto">
              <a:xfrm rot="5598185">
                <a:off x="4433" y="2771"/>
                <a:ext cx="72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700" dirty="0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sp>
        <p:nvSpPr>
          <p:cNvPr id="831" name="TextBox 830"/>
          <p:cNvSpPr txBox="1"/>
          <p:nvPr/>
        </p:nvSpPr>
        <p:spPr>
          <a:xfrm>
            <a:off x="22713950" y="25392063"/>
            <a:ext cx="6525174" cy="610423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Edge capacities depend linearly on </a:t>
            </a:r>
            <a:r>
              <a:rPr lang="el-GR" sz="3300" i="1" dirty="0" smtClean="0"/>
              <a:t>λ</a:t>
            </a:r>
            <a:r>
              <a:rPr lang="en-US" sz="3300" dirty="0" smtClean="0"/>
              <a:t>.</a:t>
            </a:r>
            <a:endParaRPr lang="en-CA" sz="3300" dirty="0"/>
          </a:p>
        </p:txBody>
      </p:sp>
      <p:cxnSp>
        <p:nvCxnSpPr>
          <p:cNvPr id="832" name="Curved Connector 30"/>
          <p:cNvCxnSpPr/>
          <p:nvPr/>
        </p:nvCxnSpPr>
        <p:spPr>
          <a:xfrm>
            <a:off x="23158450" y="26369963"/>
            <a:ext cx="1511300" cy="8890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6" name="TextBox 835"/>
          <p:cNvSpPr txBox="1"/>
          <p:nvPr/>
        </p:nvSpPr>
        <p:spPr>
          <a:xfrm>
            <a:off x="17863148" y="31001166"/>
            <a:ext cx="8420628" cy="96949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5600" dirty="0" smtClean="0"/>
              <a:t>examples of pseudo-bounds</a:t>
            </a:r>
            <a:endParaRPr lang="en-US" sz="5600" dirty="0"/>
          </a:p>
        </p:txBody>
      </p:sp>
      <p:cxnSp>
        <p:nvCxnSpPr>
          <p:cNvPr id="838" name="直接连接符 837"/>
          <p:cNvCxnSpPr/>
          <p:nvPr/>
        </p:nvCxnSpPr>
        <p:spPr>
          <a:xfrm>
            <a:off x="42183050" y="22013863"/>
            <a:ext cx="0" cy="6756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" name="TextBox 839"/>
          <p:cNvSpPr txBox="1"/>
          <p:nvPr/>
        </p:nvSpPr>
        <p:spPr>
          <a:xfrm>
            <a:off x="14357350" y="32059563"/>
            <a:ext cx="7282293" cy="897681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5100" dirty="0" smtClean="0"/>
              <a:t>For entropy-based energy:</a:t>
            </a:r>
            <a:endParaRPr lang="en-US" sz="5100" dirty="0"/>
          </a:p>
        </p:txBody>
      </p:sp>
      <p:sp>
        <p:nvSpPr>
          <p:cNvPr id="841" name="TextBox 840"/>
          <p:cNvSpPr txBox="1"/>
          <p:nvPr/>
        </p:nvSpPr>
        <p:spPr>
          <a:xfrm>
            <a:off x="22175965" y="32067967"/>
            <a:ext cx="8180176" cy="892546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5100" dirty="0" smtClean="0"/>
              <a:t>For non-</a:t>
            </a:r>
            <a:r>
              <a:rPr lang="en-US" sz="5100" dirty="0" err="1" smtClean="0"/>
              <a:t>submodular</a:t>
            </a:r>
            <a:r>
              <a:rPr lang="en-US" sz="5100" dirty="0" smtClean="0"/>
              <a:t> </a:t>
            </a:r>
            <a:r>
              <a:rPr lang="en-US" sz="5100" dirty="0" err="1" smtClean="0"/>
              <a:t>pairwise</a:t>
            </a:r>
            <a:r>
              <a:rPr lang="en-US" sz="5100" dirty="0" smtClean="0"/>
              <a:t>:</a:t>
            </a:r>
            <a:endParaRPr lang="en-US" sz="5100" dirty="0"/>
          </a:p>
        </p:txBody>
      </p:sp>
      <p:grpSp>
        <p:nvGrpSpPr>
          <p:cNvPr id="842" name="Group 28"/>
          <p:cNvGrpSpPr/>
          <p:nvPr/>
        </p:nvGrpSpPr>
        <p:grpSpPr>
          <a:xfrm>
            <a:off x="14633481" y="32859659"/>
            <a:ext cx="6681994" cy="783113"/>
            <a:chOff x="1676400" y="4876800"/>
            <a:chExt cx="5727423" cy="671240"/>
          </a:xfrm>
        </p:grpSpPr>
        <p:grpSp>
          <p:nvGrpSpPr>
            <p:cNvPr id="843" name="Group 19"/>
            <p:cNvGrpSpPr/>
            <p:nvPr/>
          </p:nvGrpSpPr>
          <p:grpSpPr>
            <a:xfrm>
              <a:off x="1676400" y="4876800"/>
              <a:ext cx="5727423" cy="671240"/>
              <a:chOff x="3276600" y="4648200"/>
              <a:chExt cx="5727423" cy="671240"/>
            </a:xfrm>
          </p:grpSpPr>
          <p:sp>
            <p:nvSpPr>
              <p:cNvPr id="847" name="Rectangle 16"/>
              <p:cNvSpPr/>
              <p:nvPr/>
            </p:nvSpPr>
            <p:spPr>
              <a:xfrm>
                <a:off x="3276600" y="4648200"/>
                <a:ext cx="1396262" cy="633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4200" i="1" dirty="0" err="1" smtClean="0">
                    <a:solidFill>
                      <a:srgbClr val="7030A0"/>
                    </a:solidFill>
                    <a:cs typeface="Times New Roman" pitchFamily="18" charset="0"/>
                  </a:rPr>
                  <a:t>Ƒ</a:t>
                </a:r>
                <a:r>
                  <a:rPr lang="en-CA" sz="4200" i="1" baseline="-25000" dirty="0" err="1" smtClean="0">
                    <a:solidFill>
                      <a:srgbClr val="7030A0"/>
                    </a:solidFill>
                    <a:cs typeface="Times New Roman" pitchFamily="18" charset="0"/>
                  </a:rPr>
                  <a:t>t</a:t>
                </a:r>
                <a:r>
                  <a:rPr lang="en-CA" sz="4200" i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(S,</a:t>
                </a:r>
                <a:r>
                  <a:rPr lang="el-GR" sz="4200" i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λ</a:t>
                </a:r>
                <a:r>
                  <a:rPr lang="en-CA" sz="4200" i="1" dirty="0" smtClean="0">
                    <a:solidFill>
                      <a:srgbClr val="7030A0"/>
                    </a:solidFill>
                    <a:cs typeface="Times New Roman" pitchFamily="18" charset="0"/>
                  </a:rPr>
                  <a:t>) </a:t>
                </a:r>
                <a:endParaRPr lang="en-CA" sz="4200" dirty="0">
                  <a:cs typeface="Times New Roman" pitchFamily="18" charset="0"/>
                </a:endParaRPr>
              </a:p>
            </p:txBody>
          </p:sp>
          <p:sp>
            <p:nvSpPr>
              <p:cNvPr id="848" name="TextBox 847"/>
              <p:cNvSpPr txBox="1"/>
              <p:nvPr/>
            </p:nvSpPr>
            <p:spPr>
              <a:xfrm>
                <a:off x="6784735" y="4724400"/>
                <a:ext cx="2219288" cy="567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700" dirty="0" smtClean="0"/>
                  <a:t>+ </a:t>
                </a:r>
                <a:r>
                  <a:rPr lang="el-GR" sz="3700" i="1" dirty="0" smtClean="0"/>
                  <a:t>λ</a:t>
                </a:r>
                <a:r>
                  <a:rPr lang="en-US" sz="3700" dirty="0" smtClean="0"/>
                  <a:t>(|</a:t>
                </a:r>
                <a:r>
                  <a:rPr lang="en-US" sz="3700" i="1" dirty="0" smtClean="0"/>
                  <a:t>S</a:t>
                </a:r>
                <a:r>
                  <a:rPr lang="en-US" sz="3700" dirty="0" smtClean="0"/>
                  <a:t>|-|</a:t>
                </a:r>
                <a:r>
                  <a:rPr lang="en-US" sz="3700" i="1" dirty="0" smtClean="0"/>
                  <a:t>S</a:t>
                </a:r>
                <a:r>
                  <a:rPr lang="en-US" sz="3700" i="1" baseline="-25000" dirty="0" smtClean="0"/>
                  <a:t>t</a:t>
                </a:r>
                <a:r>
                  <a:rPr lang="en-US" sz="3700" dirty="0" smtClean="0"/>
                  <a:t>|)</a:t>
                </a:r>
                <a:endParaRPr lang="en-CA" sz="3700" dirty="0"/>
              </a:p>
            </p:txBody>
          </p:sp>
          <p:sp>
            <p:nvSpPr>
              <p:cNvPr id="849" name="TextBox 848"/>
              <p:cNvSpPr txBox="1"/>
              <p:nvPr/>
            </p:nvSpPr>
            <p:spPr>
              <a:xfrm>
                <a:off x="4576956" y="4686300"/>
                <a:ext cx="387744" cy="633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200" dirty="0" smtClean="0"/>
                  <a:t>=</a:t>
                </a:r>
                <a:endParaRPr lang="en-CA" sz="4200" dirty="0"/>
              </a:p>
            </p:txBody>
          </p:sp>
        </p:grpSp>
        <p:grpSp>
          <p:nvGrpSpPr>
            <p:cNvPr id="844" name="Group 25"/>
            <p:cNvGrpSpPr/>
            <p:nvPr/>
          </p:nvGrpSpPr>
          <p:grpSpPr>
            <a:xfrm>
              <a:off x="3366245" y="4912664"/>
              <a:ext cx="2362200" cy="618561"/>
              <a:chOff x="3526808" y="728214"/>
              <a:chExt cx="2362200" cy="618561"/>
            </a:xfrm>
          </p:grpSpPr>
          <p:sp>
            <p:nvSpPr>
              <p:cNvPr id="845" name="TextBox 844"/>
              <p:cNvSpPr txBox="1"/>
              <p:nvPr/>
            </p:nvSpPr>
            <p:spPr>
              <a:xfrm>
                <a:off x="3526808" y="762000"/>
                <a:ext cx="236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7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S|</a:t>
                </a:r>
                <a:r>
                  <a:rPr lang="el-GR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7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sz="37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sz="37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sz="3700" dirty="0" smtClean="0">
                    <a:solidFill>
                      <a:srgbClr val="FF0000"/>
                    </a:solidFill>
                  </a:rPr>
                  <a:t>)</a:t>
                </a:r>
                <a:endParaRPr lang="en-CA" sz="37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6" name="TextBox 845"/>
              <p:cNvSpPr txBox="1"/>
              <p:nvPr/>
            </p:nvSpPr>
            <p:spPr>
              <a:xfrm>
                <a:off x="4486033" y="728214"/>
                <a:ext cx="713382" cy="56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700" i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      </a:t>
                </a:r>
                <a:r>
                  <a:rPr lang="en-US" sz="3700" i="1" baseline="30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CA" sz="3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50" name="组合 849"/>
          <p:cNvGrpSpPr/>
          <p:nvPr/>
        </p:nvGrpSpPr>
        <p:grpSpPr>
          <a:xfrm>
            <a:off x="16846551" y="33735049"/>
            <a:ext cx="4803619" cy="2911564"/>
            <a:chOff x="3124200" y="4126468"/>
            <a:chExt cx="4117388" cy="2495627"/>
          </a:xfrm>
        </p:grpSpPr>
        <p:cxnSp>
          <p:nvCxnSpPr>
            <p:cNvPr id="851" name="Straight Arrow Connector 26"/>
            <p:cNvCxnSpPr/>
            <p:nvPr/>
          </p:nvCxnSpPr>
          <p:spPr>
            <a:xfrm flipV="1">
              <a:off x="4298539" y="4202668"/>
              <a:ext cx="0" cy="1905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Arrow Connector 27"/>
            <p:cNvCxnSpPr/>
            <p:nvPr/>
          </p:nvCxnSpPr>
          <p:spPr>
            <a:xfrm>
              <a:off x="4298539" y="6107668"/>
              <a:ext cx="2667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3" name="TextBox 852"/>
            <p:cNvSpPr txBox="1"/>
            <p:nvPr/>
          </p:nvSpPr>
          <p:spPr>
            <a:xfrm>
              <a:off x="6584539" y="6107668"/>
              <a:ext cx="657049" cy="51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300" dirty="0" smtClean="0"/>
                <a:t>|</a:t>
              </a:r>
              <a:r>
                <a:rPr lang="en-CA" sz="3300" i="1" dirty="0" smtClean="0"/>
                <a:t>S</a:t>
              </a:r>
              <a:r>
                <a:rPr lang="en-CA" sz="3300" dirty="0" smtClean="0"/>
                <a:t>|</a:t>
              </a:r>
              <a:endParaRPr lang="en-CA" sz="3300" dirty="0"/>
            </a:p>
          </p:txBody>
        </p:sp>
        <p:sp>
          <p:nvSpPr>
            <p:cNvPr id="854" name="Freeform 29"/>
            <p:cNvSpPr/>
            <p:nvPr/>
          </p:nvSpPr>
          <p:spPr>
            <a:xfrm>
              <a:off x="4294057" y="4641939"/>
              <a:ext cx="1945341" cy="1497106"/>
            </a:xfrm>
            <a:custGeom>
              <a:avLst/>
              <a:gdLst>
                <a:gd name="connsiteX0" fmla="*/ 0 w 2348753"/>
                <a:gd name="connsiteY0" fmla="*/ 0 h 1497106"/>
                <a:gd name="connsiteX1" fmla="*/ 905435 w 2348753"/>
                <a:gd name="connsiteY1" fmla="*/ 1452282 h 1497106"/>
                <a:gd name="connsiteX2" fmla="*/ 1945341 w 2348753"/>
                <a:gd name="connsiteY2" fmla="*/ 268941 h 1497106"/>
                <a:gd name="connsiteX3" fmla="*/ 1936376 w 2348753"/>
                <a:gd name="connsiteY3" fmla="*/ 268941 h 1497106"/>
                <a:gd name="connsiteX4" fmla="*/ 1927411 w 2348753"/>
                <a:gd name="connsiteY4" fmla="*/ 609600 h 1497106"/>
                <a:gd name="connsiteX5" fmla="*/ 2348753 w 2348753"/>
                <a:gd name="connsiteY5" fmla="*/ 797858 h 1497106"/>
                <a:gd name="connsiteX0" fmla="*/ 0 w 2117165"/>
                <a:gd name="connsiteY0" fmla="*/ 0 h 1497106"/>
                <a:gd name="connsiteX1" fmla="*/ 905435 w 2117165"/>
                <a:gd name="connsiteY1" fmla="*/ 1452282 h 1497106"/>
                <a:gd name="connsiteX2" fmla="*/ 1945341 w 2117165"/>
                <a:gd name="connsiteY2" fmla="*/ 268941 h 1497106"/>
                <a:gd name="connsiteX3" fmla="*/ 1936376 w 2117165"/>
                <a:gd name="connsiteY3" fmla="*/ 268941 h 1497106"/>
                <a:gd name="connsiteX4" fmla="*/ 1927411 w 2117165"/>
                <a:gd name="connsiteY4" fmla="*/ 609600 h 1497106"/>
                <a:gd name="connsiteX0" fmla="*/ 0 w 2117165"/>
                <a:gd name="connsiteY0" fmla="*/ 0 h 1497106"/>
                <a:gd name="connsiteX1" fmla="*/ 905435 w 2117165"/>
                <a:gd name="connsiteY1" fmla="*/ 1452282 h 1497106"/>
                <a:gd name="connsiteX2" fmla="*/ 1945341 w 2117165"/>
                <a:gd name="connsiteY2" fmla="*/ 268941 h 1497106"/>
                <a:gd name="connsiteX3" fmla="*/ 1936376 w 2117165"/>
                <a:gd name="connsiteY3" fmla="*/ 268941 h 1497106"/>
                <a:gd name="connsiteX0" fmla="*/ 0 w 1945341"/>
                <a:gd name="connsiteY0" fmla="*/ 0 h 1497106"/>
                <a:gd name="connsiteX1" fmla="*/ 905435 w 1945341"/>
                <a:gd name="connsiteY1" fmla="*/ 1452282 h 1497106"/>
                <a:gd name="connsiteX2" fmla="*/ 1945341 w 1945341"/>
                <a:gd name="connsiteY2" fmla="*/ 268941 h 149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341" h="1497106">
                  <a:moveTo>
                    <a:pt x="0" y="0"/>
                  </a:moveTo>
                  <a:cubicBezTo>
                    <a:pt x="290606" y="703729"/>
                    <a:pt x="581212" y="1407459"/>
                    <a:pt x="905435" y="1452282"/>
                  </a:cubicBezTo>
                  <a:cubicBezTo>
                    <a:pt x="1229659" y="1497106"/>
                    <a:pt x="1773518" y="466165"/>
                    <a:pt x="1945341" y="26894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5" name="TextBox 854"/>
            <p:cNvSpPr txBox="1"/>
            <p:nvPr/>
          </p:nvSpPr>
          <p:spPr>
            <a:xfrm>
              <a:off x="5670139" y="6103183"/>
              <a:ext cx="738114" cy="51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300" dirty="0" smtClean="0"/>
                <a:t>|</a:t>
              </a:r>
              <a:r>
                <a:rPr lang="en-CA" sz="3300" i="1" dirty="0" smtClean="0"/>
                <a:t>S</a:t>
              </a:r>
              <a:r>
                <a:rPr lang="en-CA" sz="3300" i="1" baseline="-25000" dirty="0" smtClean="0"/>
                <a:t>t</a:t>
              </a:r>
              <a:r>
                <a:rPr lang="en-CA" sz="3300" dirty="0" smtClean="0"/>
                <a:t>|</a:t>
              </a:r>
              <a:endParaRPr lang="en-CA" sz="3300" dirty="0"/>
            </a:p>
          </p:txBody>
        </p:sp>
        <p:sp>
          <p:nvSpPr>
            <p:cNvPr id="856" name="TextBox 855"/>
            <p:cNvSpPr txBox="1"/>
            <p:nvPr/>
          </p:nvSpPr>
          <p:spPr>
            <a:xfrm>
              <a:off x="3124200" y="4148316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300" b="1" i="1" dirty="0" smtClean="0"/>
                <a:t>f(|S|)</a:t>
              </a:r>
              <a:endParaRPr lang="en-CA" sz="3300" b="1" i="1" dirty="0"/>
            </a:p>
          </p:txBody>
        </p:sp>
        <p:cxnSp>
          <p:nvCxnSpPr>
            <p:cNvPr id="857" name="Straight Connector 32"/>
            <p:cNvCxnSpPr/>
            <p:nvPr/>
          </p:nvCxnSpPr>
          <p:spPr>
            <a:xfrm>
              <a:off x="4303021" y="4641939"/>
              <a:ext cx="1671918" cy="6275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8" name="TextBox 857"/>
            <p:cNvSpPr txBox="1"/>
            <p:nvPr/>
          </p:nvSpPr>
          <p:spPr>
            <a:xfrm>
              <a:off x="4908139" y="6107669"/>
              <a:ext cx="821929" cy="51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300" dirty="0" smtClean="0"/>
                <a:t>|</a:t>
              </a:r>
              <a:r>
                <a:rPr lang="en-CA" sz="3300" i="1" dirty="0" smtClean="0"/>
                <a:t>V</a:t>
              </a:r>
              <a:r>
                <a:rPr lang="en-CA" sz="3300" i="1" baseline="-25000" dirty="0" smtClean="0"/>
                <a:t>0</a:t>
              </a:r>
              <a:r>
                <a:rPr lang="en-CA" sz="3300" dirty="0" smtClean="0"/>
                <a:t>|</a:t>
              </a:r>
              <a:endParaRPr lang="en-CA" sz="3300" dirty="0"/>
            </a:p>
          </p:txBody>
        </p:sp>
        <p:cxnSp>
          <p:nvCxnSpPr>
            <p:cNvPr id="859" name="Straight Connector 34"/>
            <p:cNvCxnSpPr/>
            <p:nvPr/>
          </p:nvCxnSpPr>
          <p:spPr>
            <a:xfrm flipV="1">
              <a:off x="5974939" y="5269468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35"/>
            <p:cNvCxnSpPr/>
            <p:nvPr/>
          </p:nvCxnSpPr>
          <p:spPr>
            <a:xfrm>
              <a:off x="4450939" y="4964668"/>
              <a:ext cx="1524000" cy="30480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36"/>
            <p:cNvCxnSpPr/>
            <p:nvPr/>
          </p:nvCxnSpPr>
          <p:spPr>
            <a:xfrm>
              <a:off x="4603339" y="5269468"/>
              <a:ext cx="1371600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37"/>
            <p:cNvCxnSpPr/>
            <p:nvPr/>
          </p:nvCxnSpPr>
          <p:spPr>
            <a:xfrm>
              <a:off x="4450939" y="4431268"/>
              <a:ext cx="1524000" cy="83820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38"/>
            <p:cNvCxnSpPr/>
            <p:nvPr/>
          </p:nvCxnSpPr>
          <p:spPr>
            <a:xfrm>
              <a:off x="4603339" y="4126468"/>
              <a:ext cx="1371600" cy="114300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4" name="Freeform 43"/>
            <p:cNvSpPr/>
            <p:nvPr/>
          </p:nvSpPr>
          <p:spPr>
            <a:xfrm>
              <a:off x="5990796" y="4924436"/>
              <a:ext cx="257596" cy="1162750"/>
            </a:xfrm>
            <a:custGeom>
              <a:avLst/>
              <a:gdLst>
                <a:gd name="connsiteX0" fmla="*/ 0 w 259977"/>
                <a:gd name="connsiteY0" fmla="*/ 403412 h 1120588"/>
                <a:gd name="connsiteX1" fmla="*/ 251012 w 259977"/>
                <a:gd name="connsiteY1" fmla="*/ 0 h 1120588"/>
                <a:gd name="connsiteX2" fmla="*/ 259977 w 259977"/>
                <a:gd name="connsiteY2" fmla="*/ 1093694 h 1120588"/>
                <a:gd name="connsiteX3" fmla="*/ 26894 w 259977"/>
                <a:gd name="connsiteY3" fmla="*/ 1120588 h 1120588"/>
                <a:gd name="connsiteX4" fmla="*/ 0 w 259977"/>
                <a:gd name="connsiteY4" fmla="*/ 403412 h 1120588"/>
                <a:gd name="connsiteX0" fmla="*/ 0 w 259977"/>
                <a:gd name="connsiteY0" fmla="*/ 403412 h 1158688"/>
                <a:gd name="connsiteX1" fmla="*/ 251012 w 259977"/>
                <a:gd name="connsiteY1" fmla="*/ 0 h 1158688"/>
                <a:gd name="connsiteX2" fmla="*/ 259977 w 259977"/>
                <a:gd name="connsiteY2" fmla="*/ 1093694 h 1158688"/>
                <a:gd name="connsiteX3" fmla="*/ 5463 w 259977"/>
                <a:gd name="connsiteY3" fmla="*/ 1158688 h 1158688"/>
                <a:gd name="connsiteX4" fmla="*/ 0 w 259977"/>
                <a:gd name="connsiteY4" fmla="*/ 403412 h 1158688"/>
                <a:gd name="connsiteX0" fmla="*/ 0 w 257596"/>
                <a:gd name="connsiteY0" fmla="*/ 403412 h 1162750"/>
                <a:gd name="connsiteX1" fmla="*/ 251012 w 257596"/>
                <a:gd name="connsiteY1" fmla="*/ 0 h 1162750"/>
                <a:gd name="connsiteX2" fmla="*/ 257596 w 257596"/>
                <a:gd name="connsiteY2" fmla="*/ 1162750 h 1162750"/>
                <a:gd name="connsiteX3" fmla="*/ 5463 w 257596"/>
                <a:gd name="connsiteY3" fmla="*/ 1158688 h 1162750"/>
                <a:gd name="connsiteX4" fmla="*/ 0 w 257596"/>
                <a:gd name="connsiteY4" fmla="*/ 403412 h 116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96" h="1162750">
                  <a:moveTo>
                    <a:pt x="0" y="403412"/>
                  </a:moveTo>
                  <a:lnTo>
                    <a:pt x="251012" y="0"/>
                  </a:lnTo>
                  <a:cubicBezTo>
                    <a:pt x="254000" y="364565"/>
                    <a:pt x="254608" y="798185"/>
                    <a:pt x="257596" y="1162750"/>
                  </a:cubicBezTo>
                  <a:lnTo>
                    <a:pt x="5463" y="1158688"/>
                  </a:lnTo>
                  <a:lnTo>
                    <a:pt x="0" y="4034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65" name="TextBox 864"/>
          <p:cNvSpPr txBox="1"/>
          <p:nvPr/>
        </p:nvSpPr>
        <p:spPr>
          <a:xfrm>
            <a:off x="14447505" y="34184481"/>
            <a:ext cx="3554745" cy="82586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4700" dirty="0" smtClean="0"/>
              <a:t>Volume prior:</a:t>
            </a:r>
            <a:endParaRPr lang="en-US" sz="4700" dirty="0"/>
          </a:p>
        </p:txBody>
      </p:sp>
      <p:pic>
        <p:nvPicPr>
          <p:cNvPr id="866" name="Picture 3" descr="C:\Users\mtang73\Pictures\Pictur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91209" y="34104263"/>
            <a:ext cx="3639039" cy="2452982"/>
          </a:xfrm>
          <a:prstGeom prst="rect">
            <a:avLst/>
          </a:prstGeom>
          <a:noFill/>
        </p:spPr>
      </p:pic>
      <p:sp>
        <p:nvSpPr>
          <p:cNvPr id="867" name="TextBox 866"/>
          <p:cNvSpPr txBox="1"/>
          <p:nvPr/>
        </p:nvSpPr>
        <p:spPr>
          <a:xfrm>
            <a:off x="24136350" y="33037463"/>
            <a:ext cx="3729920" cy="677102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3700" i="1" dirty="0" err="1" smtClean="0"/>
              <a:t>m</a:t>
            </a:r>
            <a:r>
              <a:rPr lang="en-CA" sz="3700" i="1" baseline="-25000" dirty="0" err="1" smtClean="0"/>
              <a:t>pq</a:t>
            </a:r>
            <a:r>
              <a:rPr lang="en-CA" sz="3700" i="1" dirty="0" err="1" smtClean="0"/>
              <a:t>s</a:t>
            </a:r>
            <a:r>
              <a:rPr lang="en-CA" sz="3700" i="1" baseline="-25000" dirty="0" err="1" smtClean="0"/>
              <a:t>p</a:t>
            </a:r>
            <a:r>
              <a:rPr lang="en-CA" sz="3700" i="1" dirty="0" err="1" smtClean="0"/>
              <a:t>s</a:t>
            </a:r>
            <a:r>
              <a:rPr lang="en-CA" sz="3700" i="1" baseline="-25000" dirty="0" err="1" smtClean="0"/>
              <a:t>q</a:t>
            </a:r>
            <a:r>
              <a:rPr lang="en-CA" sz="3700" i="1" baseline="-25000" dirty="0" smtClean="0"/>
              <a:t> </a:t>
            </a:r>
            <a:r>
              <a:rPr lang="en-CA" sz="3700" i="1" dirty="0" smtClean="0"/>
              <a:t>, for </a:t>
            </a:r>
            <a:r>
              <a:rPr lang="en-CA" sz="3700" i="1" dirty="0" err="1" smtClean="0"/>
              <a:t>m</a:t>
            </a:r>
            <a:r>
              <a:rPr lang="en-CA" sz="3700" i="1" baseline="-25000" dirty="0" err="1" smtClean="0"/>
              <a:t>pq</a:t>
            </a:r>
            <a:r>
              <a:rPr lang="en-CA" sz="3700" i="1" dirty="0" smtClean="0"/>
              <a:t>&gt;0</a:t>
            </a:r>
            <a:endParaRPr lang="en-CA" sz="3700" i="1" dirty="0"/>
          </a:p>
        </p:txBody>
      </p:sp>
      <p:pic>
        <p:nvPicPr>
          <p:cNvPr id="868" name="Picture 5" descr="C:\Users\mtang73\Pictures\Picture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713908" y="34104264"/>
            <a:ext cx="3556543" cy="2400300"/>
          </a:xfrm>
          <a:prstGeom prst="rect">
            <a:avLst/>
          </a:prstGeom>
          <a:noFill/>
        </p:spPr>
      </p:pic>
      <p:grpSp>
        <p:nvGrpSpPr>
          <p:cNvPr id="869" name="组合 868"/>
          <p:cNvGrpSpPr/>
          <p:nvPr/>
        </p:nvGrpSpPr>
        <p:grpSpPr>
          <a:xfrm>
            <a:off x="31337250" y="5922963"/>
            <a:ext cx="18126189" cy="14312900"/>
            <a:chOff x="876300" y="4807194"/>
            <a:chExt cx="10820402" cy="11546540"/>
          </a:xfrm>
        </p:grpSpPr>
        <p:sp>
          <p:nvSpPr>
            <p:cNvPr id="870" name="Rounded Rectangle 175"/>
            <p:cNvSpPr/>
            <p:nvPr/>
          </p:nvSpPr>
          <p:spPr>
            <a:xfrm>
              <a:off x="876303" y="4807194"/>
              <a:ext cx="10820399" cy="11546540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871" name="TextBox 870"/>
            <p:cNvSpPr txBox="1"/>
            <p:nvPr/>
          </p:nvSpPr>
          <p:spPr>
            <a:xfrm>
              <a:off x="1048052" y="5022347"/>
              <a:ext cx="7443505" cy="95588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Application --- High-order Energy</a:t>
              </a:r>
              <a:endParaRPr lang="en-US" sz="7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872" name="Straight Connector 148"/>
            <p:cNvCxnSpPr/>
            <p:nvPr/>
          </p:nvCxnSpPr>
          <p:spPr>
            <a:xfrm>
              <a:off x="876300" y="6015360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8" name="组合 877"/>
          <p:cNvGrpSpPr/>
          <p:nvPr/>
        </p:nvGrpSpPr>
        <p:grpSpPr>
          <a:xfrm>
            <a:off x="31292800" y="20591464"/>
            <a:ext cx="18126189" cy="8178800"/>
            <a:chOff x="876300" y="4807194"/>
            <a:chExt cx="10820402" cy="6598023"/>
          </a:xfrm>
        </p:grpSpPr>
        <p:sp>
          <p:nvSpPr>
            <p:cNvPr id="879" name="Rounded Rectangle 175"/>
            <p:cNvSpPr/>
            <p:nvPr/>
          </p:nvSpPr>
          <p:spPr>
            <a:xfrm>
              <a:off x="876303" y="4807194"/>
              <a:ext cx="10820399" cy="6598023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880" name="TextBox 879"/>
            <p:cNvSpPr txBox="1"/>
            <p:nvPr/>
          </p:nvSpPr>
          <p:spPr>
            <a:xfrm>
              <a:off x="1048052" y="5022347"/>
              <a:ext cx="9151933" cy="94347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Application --- Non-</a:t>
              </a:r>
              <a:r>
                <a:rPr lang="en-US" sz="7000" b="1" dirty="0" err="1" smtClean="0"/>
                <a:t>submodular</a:t>
              </a:r>
              <a:r>
                <a:rPr lang="en-US" sz="7000" b="1" dirty="0" smtClean="0"/>
                <a:t> Pairwise</a:t>
              </a:r>
              <a:endParaRPr lang="en-US" sz="7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881" name="Straight Connector 148"/>
            <p:cNvCxnSpPr/>
            <p:nvPr/>
          </p:nvCxnSpPr>
          <p:spPr>
            <a:xfrm>
              <a:off x="876300" y="6015360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2" name="组合 881"/>
          <p:cNvGrpSpPr/>
          <p:nvPr/>
        </p:nvGrpSpPr>
        <p:grpSpPr>
          <a:xfrm>
            <a:off x="31248350" y="29125863"/>
            <a:ext cx="18126189" cy="7556500"/>
            <a:chOff x="876300" y="4807194"/>
            <a:chExt cx="10820402" cy="6095999"/>
          </a:xfrm>
        </p:grpSpPr>
        <p:sp>
          <p:nvSpPr>
            <p:cNvPr id="883" name="Rounded Rectangle 175"/>
            <p:cNvSpPr/>
            <p:nvPr/>
          </p:nvSpPr>
          <p:spPr>
            <a:xfrm>
              <a:off x="876303" y="4807194"/>
              <a:ext cx="10820399" cy="6095999"/>
            </a:xfrm>
            <a:prstGeom prst="roundRect">
              <a:avLst>
                <a:gd name="adj" fmla="val 33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4" rIns="91412" bIns="45704" rtlCol="0" anchor="ctr"/>
            <a:lstStyle/>
            <a:p>
              <a:pPr algn="ctr"/>
              <a:endParaRPr lang="en-CA"/>
            </a:p>
          </p:txBody>
        </p:sp>
        <p:sp>
          <p:nvSpPr>
            <p:cNvPr id="884" name="TextBox 883"/>
            <p:cNvSpPr txBox="1"/>
            <p:nvPr/>
          </p:nvSpPr>
          <p:spPr>
            <a:xfrm>
              <a:off x="1048052" y="5022347"/>
              <a:ext cx="6421512" cy="955887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r>
                <a:rPr lang="en-US" sz="7000" b="1" dirty="0" smtClean="0"/>
                <a:t>Conclusion and Future Work</a:t>
              </a:r>
              <a:endParaRPr lang="en-US" sz="7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885" name="Straight Connector 148"/>
            <p:cNvCxnSpPr/>
            <p:nvPr/>
          </p:nvCxnSpPr>
          <p:spPr>
            <a:xfrm>
              <a:off x="876300" y="6015360"/>
              <a:ext cx="108204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3" name="TextBox 322"/>
          <p:cNvSpPr txBox="1"/>
          <p:nvPr/>
        </p:nvSpPr>
        <p:spPr>
          <a:xfrm>
            <a:off x="31506064" y="10723563"/>
            <a:ext cx="821379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BCD</a:t>
            </a:r>
            <a:endParaRPr lang="en-CA" sz="2800" dirty="0"/>
          </a:p>
        </p:txBody>
      </p:sp>
      <p:sp>
        <p:nvSpPr>
          <p:cNvPr id="324" name="TextBox 323"/>
          <p:cNvSpPr txBox="1"/>
          <p:nvPr/>
        </p:nvSpPr>
        <p:spPr>
          <a:xfrm>
            <a:off x="31417164" y="13479463"/>
            <a:ext cx="974733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err="1" smtClean="0"/>
              <a:t>pPBC</a:t>
            </a:r>
            <a:endParaRPr lang="en-CA" sz="2800" dirty="0"/>
          </a:p>
        </p:txBody>
      </p:sp>
      <p:pic>
        <p:nvPicPr>
          <p:cNvPr id="325" name="Picture 2" descr="D:\repositories\parametricgrabcut\MDL\113044_init2_grid_1402622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483963" y="12590463"/>
            <a:ext cx="2940000" cy="19620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27" name="TextBox 326"/>
          <p:cNvSpPr txBox="1"/>
          <p:nvPr/>
        </p:nvSpPr>
        <p:spPr>
          <a:xfrm>
            <a:off x="35595464" y="14635163"/>
            <a:ext cx="2231487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E=1.4026×10</a:t>
            </a:r>
            <a:r>
              <a:rPr lang="en-CA" sz="2800" baseline="30000" dirty="0" smtClean="0"/>
              <a:t>6</a:t>
            </a:r>
            <a:endParaRPr lang="en-CA" sz="2800" dirty="0"/>
          </a:p>
        </p:txBody>
      </p:sp>
      <p:sp>
        <p:nvSpPr>
          <p:cNvPr id="328" name="TextBox 327"/>
          <p:cNvSpPr txBox="1"/>
          <p:nvPr/>
        </p:nvSpPr>
        <p:spPr>
          <a:xfrm>
            <a:off x="32839564" y="14635163"/>
            <a:ext cx="2231487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E=1.4026×10</a:t>
            </a:r>
            <a:r>
              <a:rPr lang="en-CA" sz="2800" baseline="30000" dirty="0" smtClean="0"/>
              <a:t>6</a:t>
            </a:r>
            <a:endParaRPr lang="en-CA" sz="2800" dirty="0"/>
          </a:p>
        </p:txBody>
      </p:sp>
      <p:sp>
        <p:nvSpPr>
          <p:cNvPr id="329" name="TextBox 328"/>
          <p:cNvSpPr txBox="1"/>
          <p:nvPr/>
        </p:nvSpPr>
        <p:spPr>
          <a:xfrm>
            <a:off x="35595464" y="12234863"/>
            <a:ext cx="2231487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E=1.4026×10</a:t>
            </a:r>
            <a:r>
              <a:rPr lang="en-CA" sz="2800" baseline="30000" dirty="0" smtClean="0"/>
              <a:t>6</a:t>
            </a:r>
            <a:endParaRPr lang="en-CA" sz="2800" dirty="0"/>
          </a:p>
        </p:txBody>
      </p:sp>
      <p:sp>
        <p:nvSpPr>
          <p:cNvPr id="330" name="TextBox 329"/>
          <p:cNvSpPr txBox="1"/>
          <p:nvPr/>
        </p:nvSpPr>
        <p:spPr>
          <a:xfrm>
            <a:off x="32928464" y="12234863"/>
            <a:ext cx="2231487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E=1.4198×10</a:t>
            </a:r>
            <a:r>
              <a:rPr lang="en-CA" sz="2800" baseline="30000" dirty="0" smtClean="0"/>
              <a:t>6</a:t>
            </a:r>
            <a:endParaRPr lang="en-CA" sz="2800" dirty="0"/>
          </a:p>
        </p:txBody>
      </p:sp>
      <p:cxnSp>
        <p:nvCxnSpPr>
          <p:cNvPr id="331" name="Straight Arrow Connector 15"/>
          <p:cNvCxnSpPr/>
          <p:nvPr/>
        </p:nvCxnSpPr>
        <p:spPr>
          <a:xfrm>
            <a:off x="35379043" y="9301163"/>
            <a:ext cx="474133" cy="8297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3" name="Picture 4" descr="D:\repositories\parametricgrabcut\MDL\113044_init1_bcd_1419841.b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483963" y="10012363"/>
            <a:ext cx="2940000" cy="19620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34" name="TextBox 333"/>
          <p:cNvSpPr txBox="1"/>
          <p:nvPr/>
        </p:nvSpPr>
        <p:spPr>
          <a:xfrm>
            <a:off x="31417163" y="8412163"/>
            <a:ext cx="2139849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Initializations</a:t>
            </a:r>
            <a:endParaRPr lang="en-CA" sz="2800" dirty="0"/>
          </a:p>
        </p:txBody>
      </p:sp>
      <p:grpSp>
        <p:nvGrpSpPr>
          <p:cNvPr id="335" name="Group 47"/>
          <p:cNvGrpSpPr/>
          <p:nvPr/>
        </p:nvGrpSpPr>
        <p:grpSpPr>
          <a:xfrm>
            <a:off x="33630676" y="7699116"/>
            <a:ext cx="3150000" cy="2135447"/>
            <a:chOff x="1752600" y="914400"/>
            <a:chExt cx="1985749" cy="1325208"/>
          </a:xfrm>
        </p:grpSpPr>
        <p:grpSp>
          <p:nvGrpSpPr>
            <p:cNvPr id="336" name="组合 46"/>
            <p:cNvGrpSpPr/>
            <p:nvPr/>
          </p:nvGrpSpPr>
          <p:grpSpPr>
            <a:xfrm>
              <a:off x="1752600" y="914400"/>
              <a:ext cx="1985749" cy="1325208"/>
              <a:chOff x="762000" y="1140567"/>
              <a:chExt cx="3128749" cy="2087999"/>
            </a:xfrm>
          </p:grpSpPr>
          <p:pic>
            <p:nvPicPr>
              <p:cNvPr id="339" name="Picture 5" descr="E:\repositories\parametricgrabcut\BCD\113044.bmp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762000" y="1140567"/>
                <a:ext cx="3128749" cy="2087999"/>
              </a:xfrm>
              <a:prstGeom prst="rect">
                <a:avLst/>
              </a:prstGeom>
              <a:noFill/>
            </p:spPr>
          </p:pic>
          <p:sp>
            <p:nvSpPr>
              <p:cNvPr id="340" name="椭圆 339"/>
              <p:cNvSpPr/>
              <p:nvPr/>
            </p:nvSpPr>
            <p:spPr>
              <a:xfrm>
                <a:off x="2057400" y="2133600"/>
                <a:ext cx="1219200" cy="10668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dirty="0"/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1066800" y="1447800"/>
                <a:ext cx="2057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dirty="0"/>
              </a:p>
            </p:txBody>
          </p:sp>
        </p:grpSp>
        <p:sp>
          <p:nvSpPr>
            <p:cNvPr id="337" name="TextBox 336"/>
            <p:cNvSpPr txBox="1"/>
            <p:nvPr/>
          </p:nvSpPr>
          <p:spPr>
            <a:xfrm>
              <a:off x="1905000" y="1002268"/>
              <a:ext cx="251823" cy="37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300" dirty="0" smtClean="0"/>
                <a:t>1</a:t>
              </a:r>
              <a:endParaRPr lang="en-CA" sz="33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3200400" y="1676400"/>
              <a:ext cx="251823" cy="37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300" dirty="0" smtClean="0"/>
                <a:t>2</a:t>
              </a:r>
              <a:endParaRPr lang="en-CA" sz="3300" dirty="0"/>
            </a:p>
          </p:txBody>
        </p:sp>
      </p:grpSp>
      <p:cxnSp>
        <p:nvCxnSpPr>
          <p:cNvPr id="342" name="Straight Arrow Connector 14"/>
          <p:cNvCxnSpPr/>
          <p:nvPr/>
        </p:nvCxnSpPr>
        <p:spPr>
          <a:xfrm flipH="1">
            <a:off x="33719576" y="9212263"/>
            <a:ext cx="711200" cy="889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接连接符 342"/>
          <p:cNvCxnSpPr/>
          <p:nvPr/>
        </p:nvCxnSpPr>
        <p:spPr>
          <a:xfrm>
            <a:off x="31337250" y="15524163"/>
            <a:ext cx="18135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6" name="Picture 6" descr="D:\repositories\parametricgrabcut\MDL\multilabel\person2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405550" y="9123363"/>
            <a:ext cx="2100000" cy="1575000"/>
          </a:xfrm>
          <a:prstGeom prst="rect">
            <a:avLst/>
          </a:prstGeom>
          <a:noFill/>
        </p:spPr>
      </p:pic>
      <p:pic>
        <p:nvPicPr>
          <p:cNvPr id="347" name="Picture 7" descr="D:\repositories\parametricgrabcut\MDL\multilabel\person2_1_multi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161450" y="9123363"/>
            <a:ext cx="2100000" cy="1575000"/>
          </a:xfrm>
          <a:prstGeom prst="rect">
            <a:avLst/>
          </a:prstGeom>
          <a:noFill/>
        </p:spPr>
      </p:pic>
      <p:pic>
        <p:nvPicPr>
          <p:cNvPr id="348" name="Picture 2"/>
          <p:cNvPicPr>
            <a:picLocks noChangeAspect="1" noChangeArrowheads="1"/>
          </p:cNvPicPr>
          <p:nvPr/>
        </p:nvPicPr>
        <p:blipFill>
          <a:blip r:embed="rId23" cstate="print"/>
          <a:srcRect r="75787" b="47807"/>
          <a:stretch>
            <a:fillRect/>
          </a:stretch>
        </p:blipFill>
        <p:spPr bwMode="auto">
          <a:xfrm>
            <a:off x="44615550" y="12501563"/>
            <a:ext cx="1680000" cy="25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" name="TextBox 352"/>
          <p:cNvSpPr txBox="1"/>
          <p:nvPr/>
        </p:nvSpPr>
        <p:spPr>
          <a:xfrm>
            <a:off x="38678078" y="7789863"/>
            <a:ext cx="4528535" cy="61554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3300" dirty="0" smtClean="0"/>
              <a:t>Interactive Segmentation</a:t>
            </a:r>
            <a:endParaRPr lang="en-CA" sz="3300" dirty="0"/>
          </a:p>
        </p:txBody>
      </p:sp>
      <p:sp>
        <p:nvSpPr>
          <p:cNvPr id="354" name="TextBox 353"/>
          <p:cNvSpPr txBox="1"/>
          <p:nvPr/>
        </p:nvSpPr>
        <p:spPr>
          <a:xfrm>
            <a:off x="44111928" y="7801739"/>
            <a:ext cx="5005323" cy="610423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3300" dirty="0" smtClean="0"/>
              <a:t>Unsupervised Segmentation</a:t>
            </a:r>
            <a:endParaRPr lang="en-CA" sz="3300" dirty="0"/>
          </a:p>
        </p:txBody>
      </p:sp>
      <p:grpSp>
        <p:nvGrpSpPr>
          <p:cNvPr id="355" name="Group 77"/>
          <p:cNvGrpSpPr/>
          <p:nvPr/>
        </p:nvGrpSpPr>
        <p:grpSpPr>
          <a:xfrm>
            <a:off x="38004752" y="15799905"/>
            <a:ext cx="2222498" cy="871795"/>
            <a:chOff x="3189188" y="3606443"/>
            <a:chExt cx="2257976" cy="875346"/>
          </a:xfrm>
        </p:grpSpPr>
        <p:graphicFrame>
          <p:nvGraphicFramePr>
            <p:cNvPr id="35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53248346"/>
                </p:ext>
              </p:extLst>
            </p:nvPr>
          </p:nvGraphicFramePr>
          <p:xfrm>
            <a:off x="4498735" y="3990604"/>
            <a:ext cx="276840" cy="298204"/>
          </p:xfrm>
          <a:graphic>
            <a:graphicData uri="http://schemas.openxmlformats.org/presentationml/2006/ole">
              <p:oleObj spid="_x0000_s1094" name="Equation" r:id="rId24" imgW="152268" imgH="164957" progId="Equation.3">
                <p:embed/>
              </p:oleObj>
            </a:graphicData>
          </a:graphic>
        </p:graphicFrame>
        <p:grpSp>
          <p:nvGrpSpPr>
            <p:cNvPr id="357" name="Group 79"/>
            <p:cNvGrpSpPr/>
            <p:nvPr/>
          </p:nvGrpSpPr>
          <p:grpSpPr>
            <a:xfrm>
              <a:off x="3189188" y="3606443"/>
              <a:ext cx="2257976" cy="875346"/>
              <a:chOff x="3189188" y="3606443"/>
              <a:chExt cx="2257976" cy="875346"/>
            </a:xfrm>
          </p:grpSpPr>
          <p:sp>
            <p:nvSpPr>
              <p:cNvPr id="358" name="Freeform 22"/>
              <p:cNvSpPr/>
              <p:nvPr/>
            </p:nvSpPr>
            <p:spPr>
              <a:xfrm>
                <a:off x="3733800" y="3717925"/>
                <a:ext cx="366760" cy="625176"/>
              </a:xfrm>
              <a:custGeom>
                <a:avLst/>
                <a:gdLst>
                  <a:gd name="connsiteX0" fmla="*/ 0 w 1535502"/>
                  <a:gd name="connsiteY0" fmla="*/ 1858993 h 1884872"/>
                  <a:gd name="connsiteX1" fmla="*/ 681487 w 1535502"/>
                  <a:gd name="connsiteY1" fmla="*/ 219974 h 1884872"/>
                  <a:gd name="connsiteX2" fmla="*/ 1130061 w 1535502"/>
                  <a:gd name="connsiteY2" fmla="*/ 539152 h 1884872"/>
                  <a:gd name="connsiteX3" fmla="*/ 1440611 w 1535502"/>
                  <a:gd name="connsiteY3" fmla="*/ 418382 h 1884872"/>
                  <a:gd name="connsiteX4" fmla="*/ 1535502 w 1535502"/>
                  <a:gd name="connsiteY4" fmla="*/ 1884872 h 1884872"/>
                  <a:gd name="connsiteX0" fmla="*/ 0 w 1535502"/>
                  <a:gd name="connsiteY0" fmla="*/ 1696528 h 1722407"/>
                  <a:gd name="connsiteX1" fmla="*/ 353683 w 1535502"/>
                  <a:gd name="connsiteY1" fmla="*/ 721743 h 1722407"/>
                  <a:gd name="connsiteX2" fmla="*/ 681487 w 1535502"/>
                  <a:gd name="connsiteY2" fmla="*/ 57509 h 1722407"/>
                  <a:gd name="connsiteX3" fmla="*/ 1130061 w 1535502"/>
                  <a:gd name="connsiteY3" fmla="*/ 376687 h 1722407"/>
                  <a:gd name="connsiteX4" fmla="*/ 1440611 w 1535502"/>
                  <a:gd name="connsiteY4" fmla="*/ 255917 h 1722407"/>
                  <a:gd name="connsiteX5" fmla="*/ 1535502 w 1535502"/>
                  <a:gd name="connsiteY5" fmla="*/ 1722407 h 1722407"/>
                  <a:gd name="connsiteX0" fmla="*/ 0 w 1535502"/>
                  <a:gd name="connsiteY0" fmla="*/ 1713062 h 1738941"/>
                  <a:gd name="connsiteX1" fmla="*/ 398253 w 1535502"/>
                  <a:gd name="connsiteY1" fmla="*/ 837481 h 1738941"/>
                  <a:gd name="connsiteX2" fmla="*/ 681487 w 1535502"/>
                  <a:gd name="connsiteY2" fmla="*/ 74043 h 1738941"/>
                  <a:gd name="connsiteX3" fmla="*/ 1130061 w 1535502"/>
                  <a:gd name="connsiteY3" fmla="*/ 393221 h 1738941"/>
                  <a:gd name="connsiteX4" fmla="*/ 1440611 w 1535502"/>
                  <a:gd name="connsiteY4" fmla="*/ 272451 h 1738941"/>
                  <a:gd name="connsiteX5" fmla="*/ 1535502 w 1535502"/>
                  <a:gd name="connsiteY5" fmla="*/ 1738941 h 1738941"/>
                  <a:gd name="connsiteX0" fmla="*/ 0 w 1535502"/>
                  <a:gd name="connsiteY0" fmla="*/ 1713062 h 1738941"/>
                  <a:gd name="connsiteX1" fmla="*/ 398253 w 1535502"/>
                  <a:gd name="connsiteY1" fmla="*/ 837481 h 1738941"/>
                  <a:gd name="connsiteX2" fmla="*/ 681487 w 1535502"/>
                  <a:gd name="connsiteY2" fmla="*/ 74043 h 1738941"/>
                  <a:gd name="connsiteX3" fmla="*/ 1130061 w 1535502"/>
                  <a:gd name="connsiteY3" fmla="*/ 393221 h 1738941"/>
                  <a:gd name="connsiteX4" fmla="*/ 1440611 w 1535502"/>
                  <a:gd name="connsiteY4" fmla="*/ 272451 h 1738941"/>
                  <a:gd name="connsiteX5" fmla="*/ 1535502 w 1535502"/>
                  <a:gd name="connsiteY5" fmla="*/ 1738941 h 1738941"/>
                  <a:gd name="connsiteX0" fmla="*/ 0 w 1535502"/>
                  <a:gd name="connsiteY0" fmla="*/ 1711624 h 1737503"/>
                  <a:gd name="connsiteX1" fmla="*/ 398253 w 1535502"/>
                  <a:gd name="connsiteY1" fmla="*/ 836043 h 1737503"/>
                  <a:gd name="connsiteX2" fmla="*/ 779253 w 1535502"/>
                  <a:gd name="connsiteY2" fmla="*/ 74043 h 1737503"/>
                  <a:gd name="connsiteX3" fmla="*/ 1130061 w 1535502"/>
                  <a:gd name="connsiteY3" fmla="*/ 391783 h 1737503"/>
                  <a:gd name="connsiteX4" fmla="*/ 1440611 w 1535502"/>
                  <a:gd name="connsiteY4" fmla="*/ 271013 h 1737503"/>
                  <a:gd name="connsiteX5" fmla="*/ 1535502 w 1535502"/>
                  <a:gd name="connsiteY5" fmla="*/ 1737503 h 173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502" h="1737503">
                    <a:moveTo>
                      <a:pt x="0" y="1711624"/>
                    </a:moveTo>
                    <a:cubicBezTo>
                      <a:pt x="58947" y="1549160"/>
                      <a:pt x="284672" y="1109213"/>
                      <a:pt x="398253" y="836043"/>
                    </a:cubicBezTo>
                    <a:cubicBezTo>
                      <a:pt x="539151" y="511115"/>
                      <a:pt x="657285" y="148086"/>
                      <a:pt x="779253" y="74043"/>
                    </a:cubicBezTo>
                    <a:cubicBezTo>
                      <a:pt x="901221" y="0"/>
                      <a:pt x="1019835" y="358955"/>
                      <a:pt x="1130061" y="391783"/>
                    </a:cubicBezTo>
                    <a:cubicBezTo>
                      <a:pt x="1240287" y="424611"/>
                      <a:pt x="1373038" y="46726"/>
                      <a:pt x="1440611" y="271013"/>
                    </a:cubicBezTo>
                    <a:cubicBezTo>
                      <a:pt x="1508185" y="495300"/>
                      <a:pt x="1521843" y="1116401"/>
                      <a:pt x="1535502" y="1737503"/>
                    </a:cubicBezTo>
                  </a:path>
                </a:pathLst>
              </a:custGeom>
              <a:solidFill>
                <a:srgbClr val="E66C7D">
                  <a:lumMod val="60000"/>
                  <a:lumOff val="40000"/>
                </a:srgbClr>
              </a:solidFill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226">
                  <a:defRPr/>
                </a:pPr>
                <a:endParaRPr lang="en-CA" sz="1900" kern="0" dirty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sp>
            <p:nvSpPr>
              <p:cNvPr id="359" name="Freeform 23"/>
              <p:cNvSpPr/>
              <p:nvPr/>
            </p:nvSpPr>
            <p:spPr>
              <a:xfrm>
                <a:off x="4437993" y="3717925"/>
                <a:ext cx="591207" cy="606972"/>
              </a:xfrm>
              <a:custGeom>
                <a:avLst/>
                <a:gdLst>
                  <a:gd name="connsiteX0" fmla="*/ 0 w 2475186"/>
                  <a:gd name="connsiteY0" fmla="*/ 1686910 h 1686910"/>
                  <a:gd name="connsiteX1" fmla="*/ 425669 w 2475186"/>
                  <a:gd name="connsiteY1" fmla="*/ 709448 h 1686910"/>
                  <a:gd name="connsiteX2" fmla="*/ 772510 w 2475186"/>
                  <a:gd name="connsiteY2" fmla="*/ 31531 h 1686910"/>
                  <a:gd name="connsiteX3" fmla="*/ 1261241 w 2475186"/>
                  <a:gd name="connsiteY3" fmla="*/ 898634 h 1686910"/>
                  <a:gd name="connsiteX4" fmla="*/ 1749973 w 2475186"/>
                  <a:gd name="connsiteY4" fmla="*/ 1103586 h 1686910"/>
                  <a:gd name="connsiteX5" fmla="*/ 2333297 w 2475186"/>
                  <a:gd name="connsiteY5" fmla="*/ 1545020 h 1686910"/>
                  <a:gd name="connsiteX6" fmla="*/ 2475186 w 2475186"/>
                  <a:gd name="connsiteY6" fmla="*/ 1655379 h 168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5186" h="1686910">
                    <a:moveTo>
                      <a:pt x="0" y="1686910"/>
                    </a:moveTo>
                    <a:cubicBezTo>
                      <a:pt x="148458" y="1336127"/>
                      <a:pt x="296917" y="985345"/>
                      <a:pt x="425669" y="709448"/>
                    </a:cubicBezTo>
                    <a:cubicBezTo>
                      <a:pt x="554421" y="433552"/>
                      <a:pt x="633248" y="0"/>
                      <a:pt x="772510" y="31531"/>
                    </a:cubicBezTo>
                    <a:cubicBezTo>
                      <a:pt x="911772" y="63062"/>
                      <a:pt x="1098331" y="719958"/>
                      <a:pt x="1261241" y="898634"/>
                    </a:cubicBezTo>
                    <a:cubicBezTo>
                      <a:pt x="1424151" y="1077310"/>
                      <a:pt x="1571297" y="995855"/>
                      <a:pt x="1749973" y="1103586"/>
                    </a:cubicBezTo>
                    <a:cubicBezTo>
                      <a:pt x="1928649" y="1211317"/>
                      <a:pt x="2212428" y="1453055"/>
                      <a:pt x="2333297" y="1545020"/>
                    </a:cubicBezTo>
                    <a:cubicBezTo>
                      <a:pt x="2454166" y="1636986"/>
                      <a:pt x="2464676" y="1646182"/>
                      <a:pt x="2475186" y="1655379"/>
                    </a:cubicBezTo>
                  </a:path>
                </a:pathLst>
              </a:custGeom>
              <a:noFill/>
              <a:ln w="57150" cap="rnd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72226">
                  <a:defRPr/>
                </a:pPr>
                <a:endParaRPr lang="en-CA" sz="1900" kern="0" dirty="0">
                  <a:solidFill>
                    <a:sysClr val="windowText" lastClr="000000"/>
                  </a:solidFill>
                  <a:latin typeface="Corbel"/>
                </a:endParaRPr>
              </a:p>
            </p:txBody>
          </p:sp>
          <p:graphicFrame>
            <p:nvGraphicFramePr>
              <p:cNvPr id="360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797892107"/>
                  </p:ext>
                </p:extLst>
              </p:nvPr>
            </p:nvGraphicFramePr>
            <p:xfrm>
              <a:off x="5090641" y="3606443"/>
              <a:ext cx="356523" cy="847125"/>
            </p:xfrm>
            <a:graphic>
              <a:graphicData uri="http://schemas.openxmlformats.org/presentationml/2006/ole">
                <p:oleObj spid="_x0000_s1095" name="Equation" r:id="rId25" imgW="164880" imgH="393480" progId="Equation.3">
                  <p:embed/>
                </p:oleObj>
              </a:graphicData>
            </a:graphic>
          </p:graphicFrame>
          <p:graphicFrame>
            <p:nvGraphicFramePr>
              <p:cNvPr id="361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40476977"/>
                  </p:ext>
                </p:extLst>
              </p:nvPr>
            </p:nvGraphicFramePr>
            <p:xfrm>
              <a:off x="4182698" y="3985215"/>
              <a:ext cx="287337" cy="246062"/>
            </p:xfrm>
            <a:graphic>
              <a:graphicData uri="http://schemas.openxmlformats.org/presentationml/2006/ole">
                <p:oleObj spid="_x0000_s1096" name="Equation" r:id="rId26" imgW="88592" imgH="75936" progId="Equation.3">
                  <p:embed/>
                </p:oleObj>
              </a:graphicData>
            </a:graphic>
          </p:graphicFrame>
          <p:graphicFrame>
            <p:nvGraphicFramePr>
              <p:cNvPr id="362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917720570"/>
                  </p:ext>
                </p:extLst>
              </p:nvPr>
            </p:nvGraphicFramePr>
            <p:xfrm>
              <a:off x="3189188" y="3606445"/>
              <a:ext cx="569446" cy="875344"/>
            </p:xfrm>
            <a:graphic>
              <a:graphicData uri="http://schemas.openxmlformats.org/presentationml/2006/ole">
                <p:oleObj spid="_x0000_s1097" name="Equation" r:id="rId27" imgW="253800" imgH="393480" progId="Equation.3">
                  <p:embed/>
                </p:oleObj>
              </a:graphicData>
            </a:graphic>
          </p:graphicFrame>
          <p:graphicFrame>
            <p:nvGraphicFramePr>
              <p:cNvPr id="363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414233839"/>
                  </p:ext>
                </p:extLst>
              </p:nvPr>
            </p:nvGraphicFramePr>
            <p:xfrm>
              <a:off x="3851264" y="3980467"/>
              <a:ext cx="230552" cy="321349"/>
            </p:xfrm>
            <a:graphic>
              <a:graphicData uri="http://schemas.openxmlformats.org/presentationml/2006/ole">
                <p:oleObj spid="_x0000_s1098" name="Equation" r:id="rId28" imgW="126725" imgH="177415" progId="Equation.3">
                  <p:embed/>
                </p:oleObj>
              </a:graphicData>
            </a:graphic>
          </p:graphicFrame>
        </p:grpSp>
      </p:grpSp>
      <p:sp>
        <p:nvSpPr>
          <p:cNvPr id="380" name="TextBox 379"/>
          <p:cNvSpPr txBox="1"/>
          <p:nvPr/>
        </p:nvSpPr>
        <p:spPr>
          <a:xfrm>
            <a:off x="31692850" y="15802739"/>
            <a:ext cx="5121455" cy="61554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3300" dirty="0" smtClean="0"/>
              <a:t>Matching Target Distribution</a:t>
            </a:r>
            <a:endParaRPr lang="en-CA" sz="3300" dirty="0"/>
          </a:p>
        </p:txBody>
      </p:sp>
      <p:grpSp>
        <p:nvGrpSpPr>
          <p:cNvPr id="540" name="组合 539"/>
          <p:cNvGrpSpPr/>
          <p:nvPr/>
        </p:nvGrpSpPr>
        <p:grpSpPr>
          <a:xfrm>
            <a:off x="42805350" y="15879763"/>
            <a:ext cx="6223000" cy="3493300"/>
            <a:chOff x="36690300" y="13399061"/>
            <a:chExt cx="5334000" cy="2994257"/>
          </a:xfrm>
        </p:grpSpPr>
        <p:pic>
          <p:nvPicPr>
            <p:cNvPr id="367" name="Picture 7" descr="D:\repositories\parametricgrabcut\db\108073_r.bm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0404300" y="15295616"/>
              <a:ext cx="1620000" cy="1097702"/>
            </a:xfrm>
            <a:prstGeom prst="rect">
              <a:avLst/>
            </a:prstGeom>
            <a:noFill/>
          </p:spPr>
        </p:pic>
        <p:pic>
          <p:nvPicPr>
            <p:cNvPr id="365" name="Picture 5" descr="D:\repositories\parametricgrabcut\db\108073.bmp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6822900" y="15295616"/>
              <a:ext cx="1620000" cy="1097702"/>
            </a:xfrm>
            <a:prstGeom prst="rect">
              <a:avLst/>
            </a:prstGeom>
            <a:noFill/>
          </p:spPr>
        </p:pic>
        <p:pic>
          <p:nvPicPr>
            <p:cNvPr id="366" name="Picture 6" descr="D:\repositories\parametricgrabcut\db\108073_gt.bmp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8575500" y="15295616"/>
              <a:ext cx="1620000" cy="1097702"/>
            </a:xfrm>
            <a:prstGeom prst="rect">
              <a:avLst/>
            </a:prstGeom>
            <a:noFill/>
          </p:spPr>
        </p:pic>
        <p:sp>
          <p:nvSpPr>
            <p:cNvPr id="368" name="TextBox 367"/>
            <p:cNvSpPr txBox="1"/>
            <p:nvPr/>
          </p:nvSpPr>
          <p:spPr>
            <a:xfrm>
              <a:off x="36690300" y="13399061"/>
              <a:ext cx="1652046" cy="44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Input image</a:t>
              </a:r>
              <a:endParaRPr lang="en-CA" sz="2800" dirty="0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8519100" y="13399061"/>
              <a:ext cx="1810386" cy="44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Ground truth</a:t>
              </a:r>
              <a:endParaRPr lang="en-CA" sz="2800" dirty="0"/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40576500" y="13399061"/>
              <a:ext cx="1050123" cy="44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Results</a:t>
              </a:r>
              <a:endParaRPr lang="en-CA" sz="2800" dirty="0"/>
            </a:p>
          </p:txBody>
        </p:sp>
        <p:pic>
          <p:nvPicPr>
            <p:cNvPr id="492" name="Picture 8" descr="D:\repositories\parametricgrabcut\db\38092.bmp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6830701" y="14161061"/>
              <a:ext cx="1620000" cy="1081123"/>
            </a:xfrm>
            <a:prstGeom prst="rect">
              <a:avLst/>
            </a:prstGeom>
            <a:noFill/>
          </p:spPr>
        </p:pic>
        <p:pic>
          <p:nvPicPr>
            <p:cNvPr id="493" name="Picture 9" descr="D:\repositories\parametricgrabcut\db\38092_gt.bmp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8583301" y="14161061"/>
              <a:ext cx="1620000" cy="1081123"/>
            </a:xfrm>
            <a:prstGeom prst="rect">
              <a:avLst/>
            </a:prstGeom>
            <a:noFill/>
          </p:spPr>
        </p:pic>
        <p:pic>
          <p:nvPicPr>
            <p:cNvPr id="494" name="Picture 10" descr="D:\repositories\parametricgrabcut\db\38092_r.bmp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0328101" y="14161061"/>
              <a:ext cx="1620000" cy="1081123"/>
            </a:xfrm>
            <a:prstGeom prst="rect">
              <a:avLst/>
            </a:prstGeom>
            <a:noFill/>
          </p:spPr>
        </p:pic>
      </p:grpSp>
      <p:grpSp>
        <p:nvGrpSpPr>
          <p:cNvPr id="499" name="Group 10"/>
          <p:cNvGrpSpPr/>
          <p:nvPr/>
        </p:nvGrpSpPr>
        <p:grpSpPr>
          <a:xfrm>
            <a:off x="31426151" y="23347363"/>
            <a:ext cx="10748417" cy="4622800"/>
            <a:chOff x="250371" y="1480457"/>
            <a:chExt cx="9212929" cy="3962400"/>
          </a:xfrm>
        </p:grpSpPr>
        <p:pic>
          <p:nvPicPr>
            <p:cNvPr id="500" name="Picture 2" descr="D:\repositories\parametricgrabcut\results\stenosis.jpg"/>
            <p:cNvPicPr>
              <a:picLocks noChangeAspect="1" noChangeArrowheads="1"/>
            </p:cNvPicPr>
            <p:nvPr/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250371" y="1480457"/>
              <a:ext cx="5283201" cy="3962400"/>
            </a:xfrm>
            <a:prstGeom prst="rect">
              <a:avLst/>
            </a:prstGeom>
            <a:noFill/>
          </p:spPr>
        </p:pic>
        <p:pic>
          <p:nvPicPr>
            <p:cNvPr id="501" name="Picture 3" descr="D:\repositories\pAUX\ECCV2014_pAUX\submission\images\stenosis_input.jp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5203371" y="2161792"/>
              <a:ext cx="1866900" cy="1143000"/>
            </a:xfrm>
            <a:prstGeom prst="rect">
              <a:avLst/>
            </a:prstGeom>
            <a:noFill/>
          </p:spPr>
        </p:pic>
        <p:pic>
          <p:nvPicPr>
            <p:cNvPr id="502" name="Picture 4" descr="D:\repositories\pAUX\ECCV2014_pAUX\submission\images\qp_28_aux.jpg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184571" y="2161792"/>
              <a:ext cx="1866900" cy="1143000"/>
            </a:xfrm>
            <a:prstGeom prst="rect">
              <a:avLst/>
            </a:prstGeom>
            <a:noFill/>
          </p:spPr>
        </p:pic>
        <p:pic>
          <p:nvPicPr>
            <p:cNvPr id="513" name="Picture 5" descr="D:\repositories\pAUX\ECCV2014_pAUX\submission\images\qp_28_ftr.jpg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5203371" y="3533392"/>
              <a:ext cx="1866900" cy="1143000"/>
            </a:xfrm>
            <a:prstGeom prst="rect">
              <a:avLst/>
            </a:prstGeom>
            <a:noFill/>
          </p:spPr>
        </p:pic>
        <p:pic>
          <p:nvPicPr>
            <p:cNvPr id="514" name="Picture 6" descr="D:\repositories\pAUX\ECCV2014_pAUX\submission\images\qp_28_pauxT.jpg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7184571" y="3533392"/>
              <a:ext cx="1866900" cy="1143000"/>
            </a:xfrm>
            <a:prstGeom prst="rect">
              <a:avLst/>
            </a:prstGeom>
            <a:noFill/>
          </p:spPr>
        </p:pic>
        <p:sp>
          <p:nvSpPr>
            <p:cNvPr id="515" name="TextBox 514"/>
            <p:cNvSpPr txBox="1"/>
            <p:nvPr/>
          </p:nvSpPr>
          <p:spPr>
            <a:xfrm>
              <a:off x="5737768" y="3316460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Input</a:t>
              </a:r>
              <a:endParaRPr lang="en-CA" sz="2800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6890801" y="3385457"/>
              <a:ext cx="2572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LSA-AUX [4]  t=0.1s</a:t>
              </a:r>
              <a:endParaRPr lang="en-CA" sz="2800" dirty="0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4974771" y="4676392"/>
              <a:ext cx="2290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LSA-TR [4] t=1.9s</a:t>
              </a:r>
              <a:endParaRPr lang="en-CA" sz="2800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7255644" y="4680857"/>
              <a:ext cx="1965099" cy="44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err="1" smtClean="0"/>
                <a:t>pPBC</a:t>
              </a:r>
              <a:r>
                <a:rPr lang="en-CA" sz="2800" dirty="0" smtClean="0"/>
                <a:t>-T  t=3.1s</a:t>
              </a:r>
              <a:endParaRPr lang="en-CA" sz="2800" dirty="0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31870650" y="22559139"/>
            <a:ext cx="7796096" cy="61554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3300" dirty="0" smtClean="0"/>
              <a:t>Segmentation with Curvature Regularization</a:t>
            </a:r>
            <a:endParaRPr lang="en-CA" sz="3300" dirty="0"/>
          </a:p>
        </p:txBody>
      </p:sp>
      <p:sp>
        <p:nvSpPr>
          <p:cNvPr id="523" name="TextBox 522"/>
          <p:cNvSpPr txBox="1"/>
          <p:nvPr/>
        </p:nvSpPr>
        <p:spPr>
          <a:xfrm>
            <a:off x="42448476" y="22547263"/>
            <a:ext cx="5053359" cy="615547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3300" dirty="0" smtClean="0"/>
              <a:t>Binary Image </a:t>
            </a:r>
            <a:r>
              <a:rPr lang="en-CA" sz="3300" dirty="0" err="1" smtClean="0"/>
              <a:t>Deconvolution</a:t>
            </a:r>
            <a:endParaRPr lang="en-CA" sz="3300" dirty="0"/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2716450" y="23169563"/>
            <a:ext cx="6489700" cy="14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4" name="TextBox 523"/>
          <p:cNvSpPr txBox="1"/>
          <p:nvPr/>
        </p:nvSpPr>
        <p:spPr>
          <a:xfrm>
            <a:off x="43059756" y="24680862"/>
            <a:ext cx="5790794" cy="466795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2300" dirty="0" smtClean="0"/>
              <a:t>Average energy with 10 random noisy images.</a:t>
            </a:r>
            <a:endParaRPr lang="en-US" sz="2300" dirty="0"/>
          </a:p>
        </p:txBody>
      </p:sp>
      <p:pic>
        <p:nvPicPr>
          <p:cNvPr id="525" name="图片 524" descr="0_10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42716450" y="25214263"/>
            <a:ext cx="1333500" cy="1155700"/>
          </a:xfrm>
          <a:prstGeom prst="rect">
            <a:avLst/>
          </a:prstGeom>
        </p:spPr>
      </p:pic>
      <p:pic>
        <p:nvPicPr>
          <p:cNvPr id="526" name="图片 525" descr="qp_0_1_aux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44405550" y="25214263"/>
            <a:ext cx="1333500" cy="1155700"/>
          </a:xfrm>
          <a:prstGeom prst="rect">
            <a:avLst/>
          </a:prstGeom>
        </p:spPr>
      </p:pic>
      <p:pic>
        <p:nvPicPr>
          <p:cNvPr id="527" name="图片 526" descr="qp_0_1_ftr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46005750" y="25214263"/>
            <a:ext cx="1333500" cy="1155700"/>
          </a:xfrm>
          <a:prstGeom prst="rect">
            <a:avLst/>
          </a:prstGeom>
        </p:spPr>
      </p:pic>
      <p:pic>
        <p:nvPicPr>
          <p:cNvPr id="528" name="图片 527" descr="qp_0_1_para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47605950" y="25214263"/>
            <a:ext cx="1333500" cy="1155700"/>
          </a:xfrm>
          <a:prstGeom prst="rect">
            <a:avLst/>
          </a:prstGeom>
        </p:spPr>
      </p:pic>
      <p:pic>
        <p:nvPicPr>
          <p:cNvPr id="529" name="图片 528" descr="0_20.jp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42716450" y="26458863"/>
            <a:ext cx="1333500" cy="1155700"/>
          </a:xfrm>
          <a:prstGeom prst="rect">
            <a:avLst/>
          </a:prstGeom>
        </p:spPr>
      </p:pic>
      <p:pic>
        <p:nvPicPr>
          <p:cNvPr id="530" name="图片 529" descr="qp_0_2_aux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44494450" y="26458863"/>
            <a:ext cx="1333500" cy="1155700"/>
          </a:xfrm>
          <a:prstGeom prst="rect">
            <a:avLst/>
          </a:prstGeom>
        </p:spPr>
      </p:pic>
      <p:pic>
        <p:nvPicPr>
          <p:cNvPr id="531" name="图片 530" descr="qp_0_2_ftr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46094650" y="26458863"/>
            <a:ext cx="1333500" cy="1155700"/>
          </a:xfrm>
          <a:prstGeom prst="rect">
            <a:avLst/>
          </a:prstGeom>
        </p:spPr>
      </p:pic>
      <p:pic>
        <p:nvPicPr>
          <p:cNvPr id="532" name="图片 531" descr="qp_0_2_para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47605950" y="26458863"/>
            <a:ext cx="1333500" cy="1155700"/>
          </a:xfrm>
          <a:prstGeom prst="rect">
            <a:avLst/>
          </a:prstGeom>
        </p:spPr>
      </p:pic>
      <p:sp>
        <p:nvSpPr>
          <p:cNvPr id="533" name="TextBox 532"/>
          <p:cNvSpPr txBox="1"/>
          <p:nvPr/>
        </p:nvSpPr>
        <p:spPr>
          <a:xfrm>
            <a:off x="44492930" y="8412163"/>
            <a:ext cx="2097583" cy="53860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Input images</a:t>
            </a:r>
            <a:endParaRPr lang="en-CA" sz="2800" dirty="0"/>
          </a:p>
        </p:txBody>
      </p:sp>
      <p:sp>
        <p:nvSpPr>
          <p:cNvPr id="534" name="TextBox 533"/>
          <p:cNvSpPr txBox="1"/>
          <p:nvPr/>
        </p:nvSpPr>
        <p:spPr>
          <a:xfrm>
            <a:off x="47339250" y="8412163"/>
            <a:ext cx="1255909" cy="538603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CA" sz="2800" dirty="0" smtClean="0"/>
              <a:t>Results</a:t>
            </a:r>
            <a:endParaRPr lang="en-CA" sz="2800" dirty="0"/>
          </a:p>
        </p:txBody>
      </p:sp>
      <p:sp>
        <p:nvSpPr>
          <p:cNvPr id="535" name="矩形 184"/>
          <p:cNvSpPr/>
          <p:nvPr/>
        </p:nvSpPr>
        <p:spPr>
          <a:xfrm>
            <a:off x="31470600" y="31034847"/>
            <a:ext cx="18802350" cy="6140136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600" dirty="0" smtClean="0"/>
              <a:t> Novel generalization of </a:t>
            </a:r>
            <a:r>
              <a:rPr lang="en-US" sz="5600" b="1" i="1" dirty="0" err="1" smtClean="0"/>
              <a:t>majorize</a:t>
            </a:r>
            <a:r>
              <a:rPr lang="en-US" sz="5600" b="1" i="1" dirty="0" smtClean="0"/>
              <a:t>-minimize</a:t>
            </a:r>
            <a:r>
              <a:rPr lang="en-US" sz="5600" dirty="0" smtClean="0"/>
              <a:t> principle</a:t>
            </a:r>
            <a:endParaRPr lang="en-US" sz="4700" i="1" dirty="0" smtClean="0"/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Efficient opt. of pseudo-bounds via parametric max-flow</a:t>
            </a:r>
            <a:endParaRPr lang="en-US" sz="4700" dirty="0" smtClean="0"/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Showed that BCD (in GrabCut ) is a bound Optimization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Devise specific pseudo-bounds for several energies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Achieve state-of-the-art results for many binary energies</a:t>
            </a:r>
          </a:p>
          <a:p>
            <a:pPr>
              <a:buFont typeface="Wingdings" pitchFamily="2" charset="2"/>
              <a:buChar char="q"/>
            </a:pPr>
            <a:r>
              <a:rPr lang="en-US" sz="5600" dirty="0" smtClean="0"/>
              <a:t> Future work: thorough comparison, multi-label energies</a:t>
            </a:r>
          </a:p>
          <a:p>
            <a:r>
              <a:rPr lang="en-US" sz="5600" dirty="0" smtClean="0"/>
              <a:t>     </a:t>
            </a:r>
          </a:p>
        </p:txBody>
      </p:sp>
      <p:pic>
        <p:nvPicPr>
          <p:cNvPr id="345" name="Picture 2"/>
          <p:cNvPicPr>
            <a:picLocks noChangeAspect="1" noChangeArrowheads="1"/>
          </p:cNvPicPr>
          <p:nvPr/>
        </p:nvPicPr>
        <p:blipFill>
          <a:blip r:embed="rId49" cstate="print"/>
          <a:srcRect l="25400" b="12217"/>
          <a:stretch>
            <a:fillRect/>
          </a:stretch>
        </p:blipFill>
        <p:spPr bwMode="auto">
          <a:xfrm>
            <a:off x="38004750" y="8678863"/>
            <a:ext cx="61341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" name="Picture 6" descr="D:\repositories\parametricgrabcut\MDL\multilabel\35010.bmp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4405550" y="10901363"/>
            <a:ext cx="2100000" cy="1401455"/>
          </a:xfrm>
          <a:prstGeom prst="rect">
            <a:avLst/>
          </a:prstGeom>
          <a:noFill/>
        </p:spPr>
      </p:pic>
      <p:sp>
        <p:nvSpPr>
          <p:cNvPr id="541" name="TextBox 540"/>
          <p:cNvSpPr txBox="1"/>
          <p:nvPr/>
        </p:nvSpPr>
        <p:spPr>
          <a:xfrm>
            <a:off x="31781751" y="19346863"/>
            <a:ext cx="10427586" cy="538603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2800" dirty="0" smtClean="0"/>
              <a:t>Comparison of Auxiliary Cuts, FTR, </a:t>
            </a:r>
            <a:r>
              <a:rPr lang="en-US" sz="2800" dirty="0" err="1" smtClean="0"/>
              <a:t>pPBC</a:t>
            </a:r>
            <a:r>
              <a:rPr lang="en-US" sz="2800" dirty="0" smtClean="0"/>
              <a:t> and its limited version (</a:t>
            </a:r>
            <a:r>
              <a:rPr lang="el-GR" sz="2800" dirty="0" smtClean="0"/>
              <a:t>λ</a:t>
            </a:r>
            <a:r>
              <a:rPr lang="en-US" sz="2800" dirty="0" smtClean="0"/>
              <a:t> </a:t>
            </a:r>
            <a:r>
              <a:rPr lang="el-GR" sz="2800" dirty="0" smtClean="0"/>
              <a:t>≤</a:t>
            </a:r>
            <a:r>
              <a:rPr lang="en-US" sz="2800" dirty="0" smtClean="0"/>
              <a:t> 0).</a:t>
            </a:r>
            <a:endParaRPr lang="en-US" sz="2800" dirty="0"/>
          </a:p>
        </p:txBody>
      </p:sp>
      <p:sp>
        <p:nvSpPr>
          <p:cNvPr id="543" name="TextBox 542"/>
          <p:cNvSpPr txBox="1"/>
          <p:nvPr/>
        </p:nvSpPr>
        <p:spPr>
          <a:xfrm>
            <a:off x="42671342" y="27703463"/>
            <a:ext cx="6110571" cy="461659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2300" dirty="0" smtClean="0"/>
              <a:t>noisy image     LSA-AUX [4]    LSA-TR [4]      </a:t>
            </a:r>
            <a:r>
              <a:rPr lang="en-US" sz="2300" dirty="0" err="1" smtClean="0"/>
              <a:t>pPBC</a:t>
            </a:r>
            <a:r>
              <a:rPr lang="en-US" sz="2300" dirty="0" smtClean="0"/>
              <a:t>-T</a:t>
            </a:r>
            <a:endParaRPr lang="en-US" sz="2300" dirty="0"/>
          </a:p>
        </p:txBody>
      </p:sp>
      <p:sp>
        <p:nvSpPr>
          <p:cNvPr id="544" name="TextBox 543"/>
          <p:cNvSpPr txBox="1"/>
          <p:nvPr/>
        </p:nvSpPr>
        <p:spPr>
          <a:xfrm>
            <a:off x="43444697" y="28147963"/>
            <a:ext cx="5139153" cy="466795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2300" dirty="0" smtClean="0"/>
              <a:t>Top (bottom) row: nose sigma = 0.1 (0.2)</a:t>
            </a:r>
            <a:endParaRPr lang="en-US" sz="2300" dirty="0"/>
          </a:p>
        </p:txBody>
      </p:sp>
      <p:pic>
        <p:nvPicPr>
          <p:cNvPr id="326" name="Picture 2" descr="D:\repositories\parametricgrabcut\MDL\113044_init2_grid_1402622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426650" y="12679363"/>
            <a:ext cx="2940000" cy="19620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75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31603950" y="16768763"/>
            <a:ext cx="110458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" name="TextBox 455"/>
          <p:cNvSpPr txBox="1"/>
          <p:nvPr/>
        </p:nvSpPr>
        <p:spPr>
          <a:xfrm>
            <a:off x="38155901" y="36691601"/>
            <a:ext cx="10976391" cy="1123378"/>
          </a:xfrm>
          <a:prstGeom prst="rect">
            <a:avLst/>
          </a:prstGeom>
          <a:noFill/>
        </p:spPr>
        <p:txBody>
          <a:bodyPr wrap="none" lIns="106674" tIns="53337" rIns="106674" bIns="53337" rtlCol="0">
            <a:spAutoFit/>
          </a:bodyPr>
          <a:lstStyle/>
          <a:p>
            <a:r>
              <a:rPr lang="en-US" sz="3300" dirty="0" smtClean="0"/>
              <a:t> [4] L. </a:t>
            </a:r>
            <a:r>
              <a:rPr lang="en-US" sz="3300" dirty="0" err="1" smtClean="0"/>
              <a:t>Gorelick</a:t>
            </a:r>
            <a:r>
              <a:rPr lang="en-US" sz="3300" dirty="0" smtClean="0"/>
              <a:t>, Y. </a:t>
            </a:r>
            <a:r>
              <a:rPr lang="en-US" sz="3300" dirty="0" err="1" smtClean="0"/>
              <a:t>Boykov</a:t>
            </a:r>
            <a:r>
              <a:rPr lang="en-US" sz="3300" dirty="0" smtClean="0"/>
              <a:t>, O. </a:t>
            </a:r>
            <a:r>
              <a:rPr lang="en-US" sz="3300" dirty="0" err="1" smtClean="0"/>
              <a:t>Veksler</a:t>
            </a:r>
            <a:r>
              <a:rPr lang="en-US" sz="3300" dirty="0" smtClean="0"/>
              <a:t>, I. </a:t>
            </a:r>
            <a:r>
              <a:rPr lang="en-US" sz="3300" dirty="0" err="1" smtClean="0"/>
              <a:t>Ayed</a:t>
            </a:r>
            <a:r>
              <a:rPr lang="en-US" sz="3300" dirty="0" smtClean="0"/>
              <a:t> and A. Delong, </a:t>
            </a:r>
          </a:p>
          <a:p>
            <a:r>
              <a:rPr lang="en-US" sz="3300" dirty="0" smtClean="0"/>
              <a:t> </a:t>
            </a:r>
            <a:r>
              <a:rPr lang="en-US" sz="3300" dirty="0" err="1" smtClean="0"/>
              <a:t>Submodularization</a:t>
            </a:r>
            <a:r>
              <a:rPr lang="en-US" sz="3300" dirty="0" smtClean="0"/>
              <a:t> for Binary Pairwise Energies, in </a:t>
            </a:r>
            <a:r>
              <a:rPr lang="en-US" sz="3300" i="1" dirty="0" smtClean="0"/>
              <a:t>CVPR 2014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457" name="Rectangle 32"/>
          <p:cNvSpPr/>
          <p:nvPr/>
        </p:nvSpPr>
        <p:spPr>
          <a:xfrm>
            <a:off x="15011822" y="11434763"/>
            <a:ext cx="2032276" cy="615547"/>
          </a:xfrm>
          <a:prstGeom prst="rect">
            <a:avLst/>
          </a:prstGeom>
        </p:spPr>
        <p:txBody>
          <a:bodyPr wrap="none" lIns="106674" tIns="53337" rIns="106674" bIns="53337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</a:rPr>
              <a:t>high-order</a:t>
            </a:r>
            <a:endParaRPr lang="en-US" sz="3300" dirty="0"/>
          </a:p>
        </p:txBody>
      </p:sp>
      <p:pic>
        <p:nvPicPr>
          <p:cNvPr id="3" name="Picture 76" descr="C:\Users\mtang73\Desktop\Untitled.pn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7185705" y="10901362"/>
            <a:ext cx="2096645" cy="1400400"/>
          </a:xfrm>
          <a:prstGeom prst="rect">
            <a:avLst/>
          </a:prstGeom>
          <a:noFill/>
        </p:spPr>
      </p:pic>
      <p:pic>
        <p:nvPicPr>
          <p:cNvPr id="1101" name="Picture 77" descr="C:\Users\mtang73\Desktop\Untitled2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47431965" y="12501562"/>
            <a:ext cx="1697985" cy="256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633</Words>
  <Application>Microsoft Office PowerPoint</Application>
  <PresentationFormat>Custom</PresentationFormat>
  <Paragraphs>141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公式</vt:lpstr>
      <vt:lpstr>Equation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mtang73</cp:lastModifiedBy>
  <cp:revision>488</cp:revision>
  <dcterms:created xsi:type="dcterms:W3CDTF">2006-08-16T00:00:00Z</dcterms:created>
  <dcterms:modified xsi:type="dcterms:W3CDTF">2014-09-04T15:03:23Z</dcterms:modified>
</cp:coreProperties>
</file>