
<file path=[Content_Types].xml><?xml version="1.0" encoding="utf-8"?>
<Types xmlns="http://schemas.openxmlformats.org/package/2006/content-types">
  <Default Extension="jpeg" ContentType="image/jpeg"/>
  <Default Extension="jpg" ContentType="image/jpeg"/>
  <Default Extension="org&amp;utm_campaign=index&amp;utm_content=original" ContentType="image/png"/>
  <Default Extension="org&amp;utm_campaign=index&amp;utm_content=thumbnail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25" d="100"/>
          <a:sy n="25" d="100"/>
        </p:scale>
        <p:origin x="9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1B0F-A271-744E-9CC8-1D776610B1B3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66DB-DE7A-DD43-B026-DA54C6FAA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861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1B0F-A271-744E-9CC8-1D776610B1B3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66DB-DE7A-DD43-B026-DA54C6FAA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1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1B0F-A271-744E-9CC8-1D776610B1B3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66DB-DE7A-DD43-B026-DA54C6FAA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12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1B0F-A271-744E-9CC8-1D776610B1B3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66DB-DE7A-DD43-B026-DA54C6FAA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02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1B0F-A271-744E-9CC8-1D776610B1B3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66DB-DE7A-DD43-B026-DA54C6FAA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29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1B0F-A271-744E-9CC8-1D776610B1B3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66DB-DE7A-DD43-B026-DA54C6FAA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78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1B0F-A271-744E-9CC8-1D776610B1B3}" type="datetimeFigureOut">
              <a:rPr lang="en-US" smtClean="0"/>
              <a:t>8/31/26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66DB-DE7A-DD43-B026-DA54C6FAA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964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1B0F-A271-744E-9CC8-1D776610B1B3}" type="datetimeFigureOut">
              <a:rPr lang="en-US" smtClean="0"/>
              <a:t>8/31/26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66DB-DE7A-DD43-B026-DA54C6FAA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2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1B0F-A271-744E-9CC8-1D776610B1B3}" type="datetimeFigureOut">
              <a:rPr lang="en-US" smtClean="0"/>
              <a:t>8/31/26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66DB-DE7A-DD43-B026-DA54C6FAA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47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1B0F-A271-744E-9CC8-1D776610B1B3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66DB-DE7A-DD43-B026-DA54C6FAA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889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1B0F-A271-744E-9CC8-1D776610B1B3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66DB-DE7A-DD43-B026-DA54C6FAA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067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DB1B0F-A271-744E-9CC8-1D776610B1B3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5566DB-DE7A-DD43-B026-DA54C6FAA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391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org&amp;utm_campaign=index&amp;utm_content=original"/><Relationship Id="rId11" Type="http://schemas.openxmlformats.org/officeDocument/2006/relationships/image" Target="../media/image10.jpe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jpg"/><Relationship Id="rId10" Type="http://schemas.openxmlformats.org/officeDocument/2006/relationships/image" Target="../media/image9.jpeg"/><Relationship Id="rId19" Type="http://schemas.openxmlformats.org/officeDocument/2006/relationships/image" Target="../media/image18.png"/><Relationship Id="rId4" Type="http://schemas.openxmlformats.org/officeDocument/2006/relationships/image" Target="../media/image3.org&amp;utm_campaign=index&amp;utm_content=thumbnail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66">
            <a:extLst>
              <a:ext uri="{FF2B5EF4-FFF2-40B4-BE49-F238E27FC236}">
                <a16:creationId xmlns:a16="http://schemas.microsoft.com/office/drawing/2014/main" id="{CB5BBA80-9521-283D-208E-B86778AB2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181" y="25672482"/>
            <a:ext cx="4958368" cy="3697404"/>
          </a:xfrm>
          <a:prstGeom prst="rect">
            <a:avLst/>
          </a:prstGeom>
        </p:spPr>
      </p:pic>
      <p:sp>
        <p:nvSpPr>
          <p:cNvPr id="4" name="Rounded Rectangle 174">
            <a:extLst>
              <a:ext uri="{FF2B5EF4-FFF2-40B4-BE49-F238E27FC236}">
                <a16:creationId xmlns:a16="http://schemas.microsoft.com/office/drawing/2014/main" id="{9B063EAD-D033-A220-CEC5-F96B6481C182}"/>
              </a:ext>
            </a:extLst>
          </p:cNvPr>
          <p:cNvSpPr/>
          <p:nvPr/>
        </p:nvSpPr>
        <p:spPr>
          <a:xfrm>
            <a:off x="671049" y="825361"/>
            <a:ext cx="42549101" cy="4748124"/>
          </a:xfrm>
          <a:prstGeom prst="roundRect">
            <a:avLst>
              <a:gd name="adj" fmla="val 10898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913" tIns="47454" rIns="94913" bIns="47454" rtlCol="0" anchor="ctr"/>
          <a:lstStyle/>
          <a:p>
            <a:pPr algn="ctr"/>
            <a:endParaRPr lang="en-CA" sz="1602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775546-52FD-31E8-1459-C63250E79F9D}"/>
              </a:ext>
            </a:extLst>
          </p:cNvPr>
          <p:cNvSpPr txBox="1"/>
          <p:nvPr/>
        </p:nvSpPr>
        <p:spPr>
          <a:xfrm>
            <a:off x="10073759" y="1222840"/>
            <a:ext cx="2374367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dirty="0"/>
              <a:t>Contrastive Conditional–Unconditional Alignment for </a:t>
            </a:r>
            <a:br>
              <a:rPr lang="en-US" sz="8000" dirty="0"/>
            </a:br>
            <a:r>
              <a:rPr lang="en-US" sz="8000" dirty="0"/>
              <a:t>Long-tailed Diffusion Model</a:t>
            </a:r>
          </a:p>
        </p:txBody>
      </p:sp>
      <p:pic>
        <p:nvPicPr>
          <p:cNvPr id="10" name="Picture 9" descr="Oregon State University Logo and symbol, meaning, history, PNG, brand">
            <a:extLst>
              <a:ext uri="{FF2B5EF4-FFF2-40B4-BE49-F238E27FC236}">
                <a16:creationId xmlns:a16="http://schemas.microsoft.com/office/drawing/2014/main" id="{6119F1B2-6EB0-4CEC-C32B-F2D1FC353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2217" y="1487611"/>
            <a:ext cx="6304760" cy="3546427"/>
          </a:xfrm>
          <a:prstGeom prst="rect">
            <a:avLst/>
          </a:prstGeom>
        </p:spPr>
      </p:pic>
      <p:pic>
        <p:nvPicPr>
          <p:cNvPr id="11" name="Picture 10" descr="University of Florida Athletic Association - Wikipedia">
            <a:extLst>
              <a:ext uri="{FF2B5EF4-FFF2-40B4-BE49-F238E27FC236}">
                <a16:creationId xmlns:a16="http://schemas.microsoft.com/office/drawing/2014/main" id="{7559ED73-515B-A423-7561-38E2A2B0FF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96760" y="1983552"/>
            <a:ext cx="2574660" cy="25545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0EB2B6A-81B8-98CE-A96D-09D428A807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999" y="1277913"/>
            <a:ext cx="5948733" cy="3965822"/>
          </a:xfrm>
          <a:prstGeom prst="rect">
            <a:avLst/>
          </a:prstGeom>
        </p:spPr>
      </p:pic>
      <p:pic>
        <p:nvPicPr>
          <p:cNvPr id="13" name="Picture 12" descr="File:Uc merced logo.png - Wikimedia Commons">
            <a:extLst>
              <a:ext uri="{FF2B5EF4-FFF2-40B4-BE49-F238E27FC236}">
                <a16:creationId xmlns:a16="http://schemas.microsoft.com/office/drawing/2014/main" id="{1CEE85FE-BF79-600F-04CE-36217CFA4C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54167" y="1840092"/>
            <a:ext cx="2574660" cy="284146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4306826-0934-0B51-717E-54E4B1AFDEBD}"/>
              </a:ext>
            </a:extLst>
          </p:cNvPr>
          <p:cNvSpPr txBox="1"/>
          <p:nvPr/>
        </p:nvSpPr>
        <p:spPr>
          <a:xfrm>
            <a:off x="10699773" y="3661917"/>
            <a:ext cx="32389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Fang Chen</a:t>
            </a:r>
            <a:r>
              <a:rPr lang="en-US" sz="4800" baseline="30000" dirty="0"/>
              <a:t>1</a:t>
            </a:r>
            <a:endParaRPr lang="en-US" sz="4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959A26-021E-BBBB-0C79-4E74EB0D526A}"/>
              </a:ext>
            </a:extLst>
          </p:cNvPr>
          <p:cNvSpPr txBox="1"/>
          <p:nvPr/>
        </p:nvSpPr>
        <p:spPr>
          <a:xfrm>
            <a:off x="14816017" y="3661917"/>
            <a:ext cx="27946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Alex Villa</a:t>
            </a:r>
            <a:r>
              <a:rPr lang="en-US" sz="4800" baseline="30000" dirty="0"/>
              <a:t>1</a:t>
            </a:r>
            <a:endParaRPr lang="en-US" sz="4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A66D6E-FD51-4324-9033-513D012250FE}"/>
              </a:ext>
            </a:extLst>
          </p:cNvPr>
          <p:cNvSpPr txBox="1"/>
          <p:nvPr/>
        </p:nvSpPr>
        <p:spPr>
          <a:xfrm>
            <a:off x="23506964" y="3661917"/>
            <a:ext cx="24082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Fuxin Li</a:t>
            </a:r>
            <a:r>
              <a:rPr lang="en-US" sz="4800" baseline="30000" dirty="0"/>
              <a:t>3</a:t>
            </a:r>
            <a:endParaRPr lang="en-US" sz="4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E2ED89-9021-EDB3-F196-CDC7C74BD782}"/>
              </a:ext>
            </a:extLst>
          </p:cNvPr>
          <p:cNvSpPr txBox="1"/>
          <p:nvPr/>
        </p:nvSpPr>
        <p:spPr>
          <a:xfrm>
            <a:off x="26650504" y="3661917"/>
            <a:ext cx="27568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Xiaoyi Lu</a:t>
            </a:r>
            <a:r>
              <a:rPr lang="en-US" sz="4800" baseline="30000" dirty="0"/>
              <a:t>4</a:t>
            </a:r>
            <a:endParaRPr lang="en-US" sz="4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05600C-2204-5360-B46B-ED1E43FE952A}"/>
              </a:ext>
            </a:extLst>
          </p:cNvPr>
          <p:cNvSpPr txBox="1"/>
          <p:nvPr/>
        </p:nvSpPr>
        <p:spPr>
          <a:xfrm>
            <a:off x="18451098" y="3661917"/>
            <a:ext cx="40479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/>
              <a:t>Gongbo</a:t>
            </a:r>
            <a:r>
              <a:rPr lang="en-US" sz="4800" dirty="0"/>
              <a:t> Liang</a:t>
            </a:r>
            <a:r>
              <a:rPr lang="en-US" sz="4800" baseline="30000" dirty="0"/>
              <a:t>2</a:t>
            </a:r>
            <a:endParaRPr lang="en-US" sz="4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D910E6-9E5A-AA2B-875B-498594DB85B8}"/>
              </a:ext>
            </a:extLst>
          </p:cNvPr>
          <p:cNvSpPr txBox="1"/>
          <p:nvPr/>
        </p:nvSpPr>
        <p:spPr>
          <a:xfrm>
            <a:off x="29947007" y="3661917"/>
            <a:ext cx="4846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Meng Tang</a:t>
            </a:r>
            <a:r>
              <a:rPr lang="en-US" sz="4800" baseline="30000" dirty="0"/>
              <a:t>1</a:t>
            </a:r>
            <a:endParaRPr lang="en-US" sz="4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715602-BEBF-F22C-16AC-B0E95B0D9384}"/>
              </a:ext>
            </a:extLst>
          </p:cNvPr>
          <p:cNvSpPr txBox="1"/>
          <p:nvPr/>
        </p:nvSpPr>
        <p:spPr>
          <a:xfrm>
            <a:off x="12715758" y="4573417"/>
            <a:ext cx="28450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aseline="30000" dirty="0"/>
              <a:t>1</a:t>
            </a:r>
            <a:r>
              <a:rPr lang="en-US" sz="4000" dirty="0"/>
              <a:t>UC Merced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54B2C18-B7E1-FD26-9147-1AA28B7BE07F}"/>
              </a:ext>
            </a:extLst>
          </p:cNvPr>
          <p:cNvSpPr txBox="1"/>
          <p:nvPr/>
        </p:nvSpPr>
        <p:spPr>
          <a:xfrm>
            <a:off x="16732095" y="4573417"/>
            <a:ext cx="44912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aseline="30000" dirty="0"/>
              <a:t>2</a:t>
            </a:r>
            <a:r>
              <a:rPr lang="en-US" sz="4000" dirty="0"/>
              <a:t>TAMU-San Antonio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D31498-3D6A-D872-35AD-F043C8E16E26}"/>
              </a:ext>
            </a:extLst>
          </p:cNvPr>
          <p:cNvSpPr txBox="1"/>
          <p:nvPr/>
        </p:nvSpPr>
        <p:spPr>
          <a:xfrm>
            <a:off x="21880791" y="4573417"/>
            <a:ext cx="55377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aseline="30000" dirty="0"/>
              <a:t>3</a:t>
            </a:r>
            <a:r>
              <a:rPr lang="en-US" sz="4000" dirty="0"/>
              <a:t>Oregon State University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782393-8502-C0A9-EA9E-7D8A73916EF5}"/>
              </a:ext>
            </a:extLst>
          </p:cNvPr>
          <p:cNvSpPr txBox="1"/>
          <p:nvPr/>
        </p:nvSpPr>
        <p:spPr>
          <a:xfrm>
            <a:off x="27961735" y="4573417"/>
            <a:ext cx="47384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aseline="30000" dirty="0"/>
              <a:t>4</a:t>
            </a:r>
            <a:r>
              <a:rPr lang="en-US" sz="4000" dirty="0"/>
              <a:t>University of Florida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D0EC3CC-6B4E-A31C-9948-6E840EB36983}"/>
              </a:ext>
            </a:extLst>
          </p:cNvPr>
          <p:cNvGrpSpPr/>
          <p:nvPr/>
        </p:nvGrpSpPr>
        <p:grpSpPr>
          <a:xfrm>
            <a:off x="671049" y="6154627"/>
            <a:ext cx="8429408" cy="11019212"/>
            <a:chOff x="671049" y="6154627"/>
            <a:chExt cx="8429408" cy="11019212"/>
          </a:xfrm>
        </p:grpSpPr>
        <p:sp>
          <p:nvSpPr>
            <p:cNvPr id="5" name="Rounded Rectangle 175 1">
              <a:extLst>
                <a:ext uri="{FF2B5EF4-FFF2-40B4-BE49-F238E27FC236}">
                  <a16:creationId xmlns:a16="http://schemas.microsoft.com/office/drawing/2014/main" id="{6ACB8F69-05FB-DBCA-3841-6FCE33FE68E7}"/>
                </a:ext>
              </a:extLst>
            </p:cNvPr>
            <p:cNvSpPr/>
            <p:nvPr/>
          </p:nvSpPr>
          <p:spPr>
            <a:xfrm>
              <a:off x="671051" y="6154627"/>
              <a:ext cx="8429406" cy="11019208"/>
            </a:xfrm>
            <a:prstGeom prst="roundRect">
              <a:avLst>
                <a:gd name="adj" fmla="val 3356"/>
              </a:avLst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1359" tIns="40678" rIns="81359" bIns="40678" rtlCol="0" anchor="ctr"/>
            <a:lstStyle/>
            <a:p>
              <a:pPr algn="ctr"/>
              <a:endParaRPr lang="en-CA" sz="1602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B2110C9-4C63-7674-FCA9-63A91CCEE5DB}"/>
                </a:ext>
              </a:extLst>
            </p:cNvPr>
            <p:cNvCxnSpPr>
              <a:cxnSpLocks/>
            </p:cNvCxnSpPr>
            <p:nvPr/>
          </p:nvCxnSpPr>
          <p:spPr>
            <a:xfrm>
              <a:off x="671049" y="7325590"/>
              <a:ext cx="8429408" cy="0"/>
            </a:xfrm>
            <a:prstGeom prst="line">
              <a:avLst/>
            </a:prstGeom>
            <a:ln w="38100">
              <a:solidFill>
                <a:srgbClr val="0070C0"/>
              </a:solidFill>
              <a:prstDash val="sys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4A80756-8B1B-1BFB-0DE0-EAAA77295B38}"/>
                </a:ext>
              </a:extLst>
            </p:cNvPr>
            <p:cNvSpPr txBox="1"/>
            <p:nvPr/>
          </p:nvSpPr>
          <p:spPr>
            <a:xfrm>
              <a:off x="866032" y="6372492"/>
              <a:ext cx="690432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/>
                <a:t>Introduction and Motivation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D5F5717-4D7A-95B1-3C3A-BE2C0CB9A9ED}"/>
                </a:ext>
              </a:extLst>
            </p:cNvPr>
            <p:cNvSpPr txBox="1"/>
            <p:nvPr/>
          </p:nvSpPr>
          <p:spPr>
            <a:xfrm>
              <a:off x="827314" y="7663543"/>
              <a:ext cx="8158131" cy="9510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571500" indent="-571500">
                <a:buFont typeface="Wingdings" pitchFamily="2" charset="2"/>
                <a:buChar char="q"/>
              </a:pPr>
              <a:r>
                <a:rPr lang="en-US" sz="3600" dirty="0"/>
                <a:t>Training  class-conditional diffusion </a:t>
              </a:r>
              <a:br>
                <a:rPr lang="en-US" sz="3600" dirty="0"/>
              </a:br>
              <a:r>
                <a:rPr lang="en-US" sz="3600" dirty="0"/>
                <a:t>models with long-tailed data.</a:t>
              </a:r>
            </a:p>
            <a:p>
              <a:pPr marL="571500" indent="-571500">
                <a:buFont typeface="Wingdings" pitchFamily="2" charset="2"/>
                <a:buChar char="q"/>
              </a:pPr>
              <a:endParaRPr lang="en-US" sz="3600" dirty="0"/>
            </a:p>
            <a:p>
              <a:pPr marL="571500" indent="-571500">
                <a:buFont typeface="Wingdings" pitchFamily="2" charset="2"/>
                <a:buChar char="q"/>
              </a:pPr>
              <a:endParaRPr lang="en-US" sz="3600" dirty="0"/>
            </a:p>
            <a:p>
              <a:pPr marL="571500" indent="-571500">
                <a:buFont typeface="Wingdings" pitchFamily="2" charset="2"/>
                <a:buChar char="q"/>
              </a:pPr>
              <a:endParaRPr lang="en-US" sz="3600" dirty="0"/>
            </a:p>
            <a:p>
              <a:pPr marL="571500" indent="-571500">
                <a:buFont typeface="Wingdings" pitchFamily="2" charset="2"/>
                <a:buChar char="q"/>
              </a:pPr>
              <a:endParaRPr lang="en-US" sz="3600" dirty="0"/>
            </a:p>
            <a:p>
              <a:endParaRPr lang="en-US" sz="3600" dirty="0"/>
            </a:p>
            <a:p>
              <a:pPr marL="571500" indent="-571500">
                <a:buFont typeface="Wingdings" pitchFamily="2" charset="2"/>
                <a:buChar char="q"/>
              </a:pPr>
              <a:r>
                <a:rPr lang="en-US" sz="3600" dirty="0"/>
                <a:t>How to improve quality for tail class?</a:t>
              </a:r>
            </a:p>
            <a:p>
              <a:pPr marL="571500" indent="-571500">
                <a:buFont typeface="Wingdings" pitchFamily="2" charset="2"/>
                <a:buChar char="q"/>
              </a:pPr>
              <a:r>
                <a:rPr lang="en-US" sz="3600" dirty="0"/>
                <a:t>A Simple baseline: Batch Resampling</a:t>
              </a:r>
            </a:p>
            <a:p>
              <a:pPr marL="571500" indent="-571500">
                <a:buFont typeface="Wingdings" pitchFamily="2" charset="2"/>
                <a:buChar char="q"/>
              </a:pPr>
              <a:r>
                <a:rPr lang="en-US" sz="3600" dirty="0"/>
                <a:t>Resampled data:</a:t>
              </a:r>
            </a:p>
            <a:p>
              <a:pPr marL="571500" indent="-571500">
                <a:buFont typeface="Wingdings" pitchFamily="2" charset="2"/>
                <a:buChar char="q"/>
              </a:pPr>
              <a:endParaRPr lang="en-US" sz="3600" dirty="0"/>
            </a:p>
            <a:p>
              <a:pPr marL="571500" indent="-571500">
                <a:buFont typeface="Wingdings" pitchFamily="2" charset="2"/>
                <a:buChar char="q"/>
              </a:pPr>
              <a:endParaRPr lang="en-US" sz="3600" dirty="0"/>
            </a:p>
            <a:p>
              <a:pPr marL="571500" indent="-571500">
                <a:buFont typeface="Wingdings" pitchFamily="2" charset="2"/>
                <a:buChar char="q"/>
              </a:pPr>
              <a:endParaRPr lang="en-US" sz="3600" dirty="0"/>
            </a:p>
            <a:p>
              <a:pPr marL="571500" indent="-571500">
                <a:buFont typeface="Wingdings" pitchFamily="2" charset="2"/>
                <a:buChar char="q"/>
              </a:pPr>
              <a:endParaRPr lang="en-US" sz="3600" dirty="0"/>
            </a:p>
            <a:p>
              <a:pPr marL="571500" indent="-571500">
                <a:buFont typeface="Wingdings" pitchFamily="2" charset="2"/>
                <a:buChar char="q"/>
              </a:pPr>
              <a:endParaRPr lang="en-US" sz="3600" dirty="0"/>
            </a:p>
            <a:p>
              <a:pPr marL="571500" indent="-571500">
                <a:buFont typeface="Wingdings" pitchFamily="2" charset="2"/>
                <a:buChar char="q"/>
              </a:pPr>
              <a:r>
                <a:rPr lang="en-US" sz="3600" dirty="0"/>
                <a:t>Problem: Overfitting/Mode Collapse</a:t>
              </a:r>
            </a:p>
            <a:p>
              <a:pPr marL="571500" indent="-571500">
                <a:buFont typeface="Wingdings" pitchFamily="2" charset="2"/>
                <a:buChar char="q"/>
              </a:pPr>
              <a:r>
                <a:rPr lang="en-US" sz="3600" dirty="0"/>
                <a:t>Our method: “make” </a:t>
              </a:r>
              <a:r>
                <a:rPr lang="en-US" sz="3600" dirty="0" err="1"/>
                <a:t>latents</a:t>
              </a:r>
              <a:r>
                <a:rPr lang="en-US" sz="3600" dirty="0"/>
                <a:t> diverse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6C71C2C-C3A9-4642-D0BB-AA58E98F49C9}"/>
              </a:ext>
            </a:extLst>
          </p:cNvPr>
          <p:cNvGrpSpPr/>
          <p:nvPr/>
        </p:nvGrpSpPr>
        <p:grpSpPr>
          <a:xfrm>
            <a:off x="1077069" y="8973552"/>
            <a:ext cx="7783205" cy="2262642"/>
            <a:chOff x="1178247" y="1763238"/>
            <a:chExt cx="5693051" cy="1655017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5F013EF-89E0-0437-76D6-372B55596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78247" y="1763238"/>
              <a:ext cx="830873" cy="830873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15C8DD02-81B9-130A-BA58-A7B9E81CE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113313" y="1763238"/>
              <a:ext cx="830874" cy="830873"/>
            </a:xfrm>
            <a:prstGeom prst="rect">
              <a:avLst/>
            </a:prstGeom>
          </p:spPr>
        </p:pic>
        <p:pic>
          <p:nvPicPr>
            <p:cNvPr id="36" name="Picture 35" descr="Most Popular Dog Breeds: America's 50 Favorite Dogs">
              <a:extLst>
                <a:ext uri="{FF2B5EF4-FFF2-40B4-BE49-F238E27FC236}">
                  <a16:creationId xmlns:a16="http://schemas.microsoft.com/office/drawing/2014/main" id="{3B966719-5FB4-B043-8848-1A70FDD74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048379" y="1763238"/>
              <a:ext cx="830874" cy="828533"/>
            </a:xfrm>
            <a:prstGeom prst="rect">
              <a:avLst/>
            </a:prstGeom>
          </p:spPr>
        </p:pic>
        <p:pic>
          <p:nvPicPr>
            <p:cNvPr id="37" name="Picture 36" descr="40 Cutest Dog Breeds That Will Melt Your Heart">
              <a:extLst>
                <a:ext uri="{FF2B5EF4-FFF2-40B4-BE49-F238E27FC236}">
                  <a16:creationId xmlns:a16="http://schemas.microsoft.com/office/drawing/2014/main" id="{BEAC840E-BCD1-B533-E9EA-CE03D275C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983445" y="1763238"/>
              <a:ext cx="831304" cy="828533"/>
            </a:xfrm>
            <a:prstGeom prst="rect">
              <a:avLst/>
            </a:prstGeom>
          </p:spPr>
        </p:pic>
        <p:pic>
          <p:nvPicPr>
            <p:cNvPr id="38" name="Picture 37" descr="Scientists solve the mystery of ginger cats – helped by hundreds of cat  owners | US news | The Guardian">
              <a:extLst>
                <a:ext uri="{FF2B5EF4-FFF2-40B4-BE49-F238E27FC236}">
                  <a16:creationId xmlns:a16="http://schemas.microsoft.com/office/drawing/2014/main" id="{921C85F0-BE8B-357D-EAA1-B7B9C71AC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178247" y="2747264"/>
              <a:ext cx="830873" cy="664698"/>
            </a:xfrm>
            <a:prstGeom prst="rect">
              <a:avLst/>
            </a:prstGeom>
          </p:spPr>
        </p:pic>
        <p:pic>
          <p:nvPicPr>
            <p:cNvPr id="39" name="Picture 38" descr="How long are dogs in season for? - Advice from the Scottish SPCA">
              <a:extLst>
                <a:ext uri="{FF2B5EF4-FFF2-40B4-BE49-F238E27FC236}">
                  <a16:creationId xmlns:a16="http://schemas.microsoft.com/office/drawing/2014/main" id="{A280B54D-05F7-BCA4-8CFD-41ACD6BE3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l="20408" r="12702"/>
            <a:stretch>
              <a:fillRect/>
            </a:stretch>
          </p:blipFill>
          <p:spPr>
            <a:xfrm>
              <a:off x="4918943" y="1763239"/>
              <a:ext cx="831304" cy="828532"/>
            </a:xfrm>
            <a:prstGeom prst="rect">
              <a:avLst/>
            </a:prstGeom>
          </p:spPr>
        </p:pic>
        <p:pic>
          <p:nvPicPr>
            <p:cNvPr id="40" name="Picture 39" descr="Best Breed of House Cat | Greensboro Vets">
              <a:extLst>
                <a:ext uri="{FF2B5EF4-FFF2-40B4-BE49-F238E27FC236}">
                  <a16:creationId xmlns:a16="http://schemas.microsoft.com/office/drawing/2014/main" id="{45161687-9F4F-E635-A1EB-C2B293E8C4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113313" y="2747264"/>
              <a:ext cx="670991" cy="670991"/>
            </a:xfrm>
            <a:prstGeom prst="rect">
              <a:avLst/>
            </a:prstGeom>
          </p:spPr>
        </p:pic>
        <p:pic>
          <p:nvPicPr>
            <p:cNvPr id="41" name="Picture 40" descr="Five things all small dog owners should know | Hartz">
              <a:extLst>
                <a:ext uri="{FF2B5EF4-FFF2-40B4-BE49-F238E27FC236}">
                  <a16:creationId xmlns:a16="http://schemas.microsoft.com/office/drawing/2014/main" id="{FF33CBD8-FC6A-A58B-471C-3F30ED256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877060" y="1763238"/>
              <a:ext cx="994238" cy="828532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12E4EFF-1497-FB3A-699D-2C62D2286B3F}"/>
              </a:ext>
            </a:extLst>
          </p:cNvPr>
          <p:cNvGrpSpPr/>
          <p:nvPr/>
        </p:nvGrpSpPr>
        <p:grpSpPr>
          <a:xfrm>
            <a:off x="1056712" y="13389008"/>
            <a:ext cx="7803562" cy="2277968"/>
            <a:chOff x="1178247" y="3979939"/>
            <a:chExt cx="5603020" cy="1635599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C71D6709-7E89-7857-B6F1-D7FCBA1C8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78247" y="3979939"/>
              <a:ext cx="818971" cy="818970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CA051978-1CDF-B494-5FAF-4408061A2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99918" y="3979939"/>
              <a:ext cx="818971" cy="818971"/>
            </a:xfrm>
            <a:prstGeom prst="rect">
              <a:avLst/>
            </a:prstGeom>
          </p:spPr>
        </p:pic>
        <p:pic>
          <p:nvPicPr>
            <p:cNvPr id="45" name="Picture 44" descr="Most Popular Dog Breeds: America's 50 Favorite Dogs">
              <a:extLst>
                <a:ext uri="{FF2B5EF4-FFF2-40B4-BE49-F238E27FC236}">
                  <a16:creationId xmlns:a16="http://schemas.microsoft.com/office/drawing/2014/main" id="{E9DB21B5-A9D4-EC4E-2C73-62CAEAE74FE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021590" y="3979939"/>
              <a:ext cx="818971" cy="816664"/>
            </a:xfrm>
            <a:prstGeom prst="rect">
              <a:avLst/>
            </a:prstGeom>
          </p:spPr>
        </p:pic>
        <p:pic>
          <p:nvPicPr>
            <p:cNvPr id="46" name="Picture 45" descr="40 Cutest Dog Breeds That Will Melt Your Heart">
              <a:extLst>
                <a:ext uri="{FF2B5EF4-FFF2-40B4-BE49-F238E27FC236}">
                  <a16:creationId xmlns:a16="http://schemas.microsoft.com/office/drawing/2014/main" id="{9478DA4A-6D51-9FE4-4490-AED66A8D2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943261" y="3979939"/>
              <a:ext cx="819396" cy="816664"/>
            </a:xfrm>
            <a:prstGeom prst="rect">
              <a:avLst/>
            </a:prstGeom>
          </p:spPr>
        </p:pic>
        <p:pic>
          <p:nvPicPr>
            <p:cNvPr id="47" name="Picture 46" descr="Scientists solve the mystery of ginger cats – helped by hundreds of cat  owners | US news | The Guardian">
              <a:extLst>
                <a:ext uri="{FF2B5EF4-FFF2-40B4-BE49-F238E27FC236}">
                  <a16:creationId xmlns:a16="http://schemas.microsoft.com/office/drawing/2014/main" id="{B97EBA51-E17D-4C7C-D14D-380D59138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178247" y="4949868"/>
              <a:ext cx="818971" cy="655177"/>
            </a:xfrm>
            <a:prstGeom prst="rect">
              <a:avLst/>
            </a:prstGeom>
          </p:spPr>
        </p:pic>
        <p:pic>
          <p:nvPicPr>
            <p:cNvPr id="48" name="Picture 47" descr="How long are dogs in season for? - Advice from the Scottish SPCA">
              <a:extLst>
                <a:ext uri="{FF2B5EF4-FFF2-40B4-BE49-F238E27FC236}">
                  <a16:creationId xmlns:a16="http://schemas.microsoft.com/office/drawing/2014/main" id="{4249A5DA-6764-2E70-26DC-C73C6AB67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l="20408" r="12702"/>
            <a:stretch>
              <a:fillRect/>
            </a:stretch>
          </p:blipFill>
          <p:spPr>
            <a:xfrm>
              <a:off x="4865357" y="3979940"/>
              <a:ext cx="819396" cy="816664"/>
            </a:xfrm>
            <a:prstGeom prst="rect">
              <a:avLst/>
            </a:prstGeom>
          </p:spPr>
        </p:pic>
        <p:pic>
          <p:nvPicPr>
            <p:cNvPr id="49" name="Picture 48" descr="Scientists solve the mystery of ginger cats – helped by hundreds of cat  owners | US news | The Guardian">
              <a:extLst>
                <a:ext uri="{FF2B5EF4-FFF2-40B4-BE49-F238E27FC236}">
                  <a16:creationId xmlns:a16="http://schemas.microsoft.com/office/drawing/2014/main" id="{F6F8BADB-F587-CEA2-DADD-9B8A9BAF8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099919" y="4944548"/>
              <a:ext cx="818971" cy="655177"/>
            </a:xfrm>
            <a:prstGeom prst="rect">
              <a:avLst/>
            </a:prstGeom>
          </p:spPr>
        </p:pic>
        <p:pic>
          <p:nvPicPr>
            <p:cNvPr id="50" name="Picture 49" descr="Scientists solve the mystery of ginger cats – helped by hundreds of cat  owners | US news | The Guardian">
              <a:extLst>
                <a:ext uri="{FF2B5EF4-FFF2-40B4-BE49-F238E27FC236}">
                  <a16:creationId xmlns:a16="http://schemas.microsoft.com/office/drawing/2014/main" id="{1FD4CDAA-CEC9-9806-0AEA-4EC161CCB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883394" y="4944547"/>
              <a:ext cx="818971" cy="655177"/>
            </a:xfrm>
            <a:prstGeom prst="rect">
              <a:avLst/>
            </a:prstGeom>
          </p:spPr>
        </p:pic>
        <p:pic>
          <p:nvPicPr>
            <p:cNvPr id="51" name="Picture 50" descr="Scientists solve the mystery of ginger cats – helped by hundreds of cat  owners | US news | The Guardian">
              <a:extLst>
                <a:ext uri="{FF2B5EF4-FFF2-40B4-BE49-F238E27FC236}">
                  <a16:creationId xmlns:a16="http://schemas.microsoft.com/office/drawing/2014/main" id="{CFA76A1F-E012-48BA-F42A-21BF6B82E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955486" y="4944548"/>
              <a:ext cx="818971" cy="655177"/>
            </a:xfrm>
            <a:prstGeom prst="rect">
              <a:avLst/>
            </a:prstGeom>
          </p:spPr>
        </p:pic>
        <p:pic>
          <p:nvPicPr>
            <p:cNvPr id="52" name="Picture 51" descr="Five things all small dog owners should know | Hartz">
              <a:extLst>
                <a:ext uri="{FF2B5EF4-FFF2-40B4-BE49-F238E27FC236}">
                  <a16:creationId xmlns:a16="http://schemas.microsoft.com/office/drawing/2014/main" id="{4F8A7A76-3CAD-ADAF-2708-D0DFE4C32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787029" y="3979939"/>
              <a:ext cx="994238" cy="828532"/>
            </a:xfrm>
            <a:prstGeom prst="rect">
              <a:avLst/>
            </a:prstGeom>
          </p:spPr>
        </p:pic>
        <p:pic>
          <p:nvPicPr>
            <p:cNvPr id="53" name="Picture 52" descr="Best Breed of House Cat | Greensboro Vets">
              <a:extLst>
                <a:ext uri="{FF2B5EF4-FFF2-40B4-BE49-F238E27FC236}">
                  <a16:creationId xmlns:a16="http://schemas.microsoft.com/office/drawing/2014/main" id="{FCEACB5B-4687-5E05-A5FE-F4CE0700C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095579" y="4944547"/>
              <a:ext cx="670991" cy="670991"/>
            </a:xfrm>
            <a:prstGeom prst="rect">
              <a:avLst/>
            </a:prstGeom>
          </p:spPr>
        </p:pic>
        <p:pic>
          <p:nvPicPr>
            <p:cNvPr id="54" name="Picture 53" descr="Best Breed of House Cat | Greensboro Vets">
              <a:extLst>
                <a:ext uri="{FF2B5EF4-FFF2-40B4-BE49-F238E27FC236}">
                  <a16:creationId xmlns:a16="http://schemas.microsoft.com/office/drawing/2014/main" id="{4BB17AC4-9D73-FC35-C791-2B60BFFD46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993430" y="4936141"/>
              <a:ext cx="670991" cy="670991"/>
            </a:xfrm>
            <a:prstGeom prst="rect">
              <a:avLst/>
            </a:prstGeom>
          </p:spPr>
        </p:pic>
      </p:grpSp>
      <p:sp>
        <p:nvSpPr>
          <p:cNvPr id="57" name="Rounded Rectangle 175 1">
            <a:extLst>
              <a:ext uri="{FF2B5EF4-FFF2-40B4-BE49-F238E27FC236}">
                <a16:creationId xmlns:a16="http://schemas.microsoft.com/office/drawing/2014/main" id="{499AEE01-5D9A-1A32-CC85-077FF364B1B3}"/>
              </a:ext>
            </a:extLst>
          </p:cNvPr>
          <p:cNvSpPr/>
          <p:nvPr/>
        </p:nvSpPr>
        <p:spPr>
          <a:xfrm>
            <a:off x="624025" y="17874247"/>
            <a:ext cx="8429406" cy="13374377"/>
          </a:xfrm>
          <a:prstGeom prst="roundRect">
            <a:avLst>
              <a:gd name="adj" fmla="val 3356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359" tIns="40678" rIns="81359" bIns="40678" rtlCol="0" anchor="ctr"/>
          <a:lstStyle/>
          <a:p>
            <a:pPr algn="ctr"/>
            <a:endParaRPr lang="en-CA" sz="1602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925C634-DEC7-BFB3-FF4D-1B5B38A5DF5A}"/>
              </a:ext>
            </a:extLst>
          </p:cNvPr>
          <p:cNvCxnSpPr>
            <a:cxnSpLocks/>
          </p:cNvCxnSpPr>
          <p:nvPr/>
        </p:nvCxnSpPr>
        <p:spPr>
          <a:xfrm>
            <a:off x="624023" y="19045211"/>
            <a:ext cx="8429408" cy="0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80139701-83BA-BDEE-E07B-78D5458F3F12}"/>
              </a:ext>
            </a:extLst>
          </p:cNvPr>
          <p:cNvSpPr txBox="1"/>
          <p:nvPr/>
        </p:nvSpPr>
        <p:spPr>
          <a:xfrm>
            <a:off x="819006" y="18092113"/>
            <a:ext cx="788061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Contrastive Learning on </a:t>
            </a:r>
            <a:r>
              <a:rPr lang="en-US" sz="4400" dirty="0" err="1"/>
              <a:t>Latents</a:t>
            </a:r>
            <a:endParaRPr lang="en-US" sz="44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5681C6C-C29D-4B1D-5898-79018314A809}"/>
              </a:ext>
            </a:extLst>
          </p:cNvPr>
          <p:cNvSpPr txBox="1"/>
          <p:nvPr/>
        </p:nvSpPr>
        <p:spPr>
          <a:xfrm>
            <a:off x="780288" y="19383164"/>
            <a:ext cx="8322984" cy="122802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en-US" sz="3600" dirty="0"/>
              <a:t>Supervised Contrastive Learning:</a:t>
            </a:r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r>
              <a:rPr lang="en-US" sz="3600" dirty="0"/>
              <a:t>Does not increase intra-class diversity</a:t>
            </a:r>
          </a:p>
          <a:p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r>
              <a:rPr lang="en-US" sz="3600" dirty="0"/>
              <a:t>Unsupervised Contrastive Learning</a:t>
            </a:r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r>
              <a:rPr lang="en-US" sz="3600" dirty="0"/>
              <a:t>Repulsive force only</a:t>
            </a:r>
          </a:p>
          <a:p>
            <a:pPr marL="571500" indent="-571500">
              <a:buFont typeface="Wingdings" pitchFamily="2" charset="2"/>
              <a:buChar char="q"/>
            </a:pPr>
            <a:r>
              <a:rPr lang="en-US" sz="3600" dirty="0"/>
              <a:t>Admits a “lazy” solution by </a:t>
            </a:r>
            <a:br>
              <a:rPr lang="en-US" sz="3600" dirty="0"/>
            </a:br>
            <a:r>
              <a:rPr lang="en-US" sz="3600" dirty="0"/>
              <a:t>increasing inter-class diversity</a:t>
            </a:r>
          </a:p>
          <a:p>
            <a:r>
              <a:rPr lang="en-US" sz="3600" dirty="0"/>
              <a:t> 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2BECAC7-AB55-8E7C-443F-525DA132C5FD}"/>
              </a:ext>
            </a:extLst>
          </p:cNvPr>
          <p:cNvGrpSpPr/>
          <p:nvPr/>
        </p:nvGrpSpPr>
        <p:grpSpPr>
          <a:xfrm>
            <a:off x="836958" y="20216176"/>
            <a:ext cx="6040874" cy="3733596"/>
            <a:chOff x="913989" y="20283936"/>
            <a:chExt cx="4783935" cy="2956738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DBCA3724-35E8-AA71-5E9E-7ADBD1F6F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13989" y="20283936"/>
              <a:ext cx="4783935" cy="2956738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F32B7DB-9E9C-482C-F346-143D78FB8B42}"/>
                </a:ext>
              </a:extLst>
            </p:cNvPr>
            <p:cNvSpPr txBox="1"/>
            <p:nvPr/>
          </p:nvSpPr>
          <p:spPr>
            <a:xfrm>
              <a:off x="1192140" y="20817500"/>
              <a:ext cx="6767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dog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7F6BC1E-988E-850A-82D9-A095AB3D33D6}"/>
                </a:ext>
              </a:extLst>
            </p:cNvPr>
            <p:cNvSpPr txBox="1"/>
            <p:nvPr/>
          </p:nvSpPr>
          <p:spPr>
            <a:xfrm>
              <a:off x="4866562" y="21978485"/>
              <a:ext cx="6049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4B8BCB"/>
                  </a:solidFill>
                </a:rPr>
                <a:t>cat</a:t>
              </a:r>
            </a:p>
          </p:txBody>
        </p:sp>
      </p:grpSp>
      <p:pic>
        <p:nvPicPr>
          <p:cNvPr id="63" name="Picture 62">
            <a:extLst>
              <a:ext uri="{FF2B5EF4-FFF2-40B4-BE49-F238E27FC236}">
                <a16:creationId xmlns:a16="http://schemas.microsoft.com/office/drawing/2014/main" id="{27C506F9-86DE-B343-5277-ABF665FC3F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28149" y="20031345"/>
            <a:ext cx="4147744" cy="1392785"/>
          </a:xfrm>
          <a:prstGeom prst="rect">
            <a:avLst/>
          </a:prstGeom>
        </p:spPr>
      </p:pic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4659364-2259-A4E9-FF5C-AA7ABDC4E5A7}"/>
              </a:ext>
            </a:extLst>
          </p:cNvPr>
          <p:cNvCxnSpPr>
            <a:cxnSpLocks/>
          </p:cNvCxnSpPr>
          <p:nvPr/>
        </p:nvCxnSpPr>
        <p:spPr>
          <a:xfrm>
            <a:off x="652035" y="25081577"/>
            <a:ext cx="8429408" cy="0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9BE724FC-CE6D-0485-C785-F32BEB1CE852}"/>
              </a:ext>
            </a:extLst>
          </p:cNvPr>
          <p:cNvSpPr txBox="1"/>
          <p:nvPr/>
        </p:nvSpPr>
        <p:spPr>
          <a:xfrm>
            <a:off x="1102050" y="26568495"/>
            <a:ext cx="854608" cy="582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dog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BFE136F-8F94-091B-9ED0-A854A426D280}"/>
              </a:ext>
            </a:extLst>
          </p:cNvPr>
          <p:cNvSpPr txBox="1"/>
          <p:nvPr/>
        </p:nvSpPr>
        <p:spPr>
          <a:xfrm>
            <a:off x="5741896" y="28034519"/>
            <a:ext cx="763926" cy="582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4B8BCB"/>
                </a:solidFill>
              </a:rPr>
              <a:t>cat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288A072-7385-457C-C399-15AF89833E2E}"/>
              </a:ext>
            </a:extLst>
          </p:cNvPr>
          <p:cNvGrpSpPr/>
          <p:nvPr/>
        </p:nvGrpSpPr>
        <p:grpSpPr>
          <a:xfrm>
            <a:off x="9826325" y="6154623"/>
            <a:ext cx="19227218" cy="18406812"/>
            <a:chOff x="671049" y="6154627"/>
            <a:chExt cx="8947036" cy="18406812"/>
          </a:xfrm>
        </p:grpSpPr>
        <p:sp>
          <p:nvSpPr>
            <p:cNvPr id="75" name="Rounded Rectangle 175 1">
              <a:extLst>
                <a:ext uri="{FF2B5EF4-FFF2-40B4-BE49-F238E27FC236}">
                  <a16:creationId xmlns:a16="http://schemas.microsoft.com/office/drawing/2014/main" id="{1C3989FF-FAA4-6AAA-62AA-532EA266033F}"/>
                </a:ext>
              </a:extLst>
            </p:cNvPr>
            <p:cNvSpPr/>
            <p:nvPr/>
          </p:nvSpPr>
          <p:spPr>
            <a:xfrm>
              <a:off x="671051" y="6154627"/>
              <a:ext cx="8947034" cy="18406812"/>
            </a:xfrm>
            <a:prstGeom prst="roundRect">
              <a:avLst>
                <a:gd name="adj" fmla="val 3356"/>
              </a:avLst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1359" tIns="40678" rIns="81359" bIns="40678" rtlCol="0" anchor="ctr"/>
            <a:lstStyle/>
            <a:p>
              <a:pPr algn="ctr"/>
              <a:endParaRPr lang="en-CA" sz="1602"/>
            </a:p>
          </p:txBody>
        </p: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05F3F58C-3F35-ECC6-4955-3361EC8B3F55}"/>
                </a:ext>
              </a:extLst>
            </p:cNvPr>
            <p:cNvCxnSpPr>
              <a:cxnSpLocks/>
            </p:cNvCxnSpPr>
            <p:nvPr/>
          </p:nvCxnSpPr>
          <p:spPr>
            <a:xfrm>
              <a:off x="671049" y="7325590"/>
              <a:ext cx="8943388" cy="0"/>
            </a:xfrm>
            <a:prstGeom prst="line">
              <a:avLst/>
            </a:prstGeom>
            <a:ln w="38100">
              <a:solidFill>
                <a:srgbClr val="0070C0"/>
              </a:solidFill>
              <a:prstDash val="sys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8133E0AB-F09F-C44D-B37A-A0790D7EBD13}"/>
                </a:ext>
              </a:extLst>
            </p:cNvPr>
            <p:cNvSpPr txBox="1"/>
            <p:nvPr/>
          </p:nvSpPr>
          <p:spPr>
            <a:xfrm>
              <a:off x="866032" y="6372492"/>
              <a:ext cx="806109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/>
                <a:t>Our Method: Contrastive Conditional-Unconditional Alignment (CCUA)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F08E17C-92BA-2E73-F3D2-7E0090267A3B}"/>
                </a:ext>
              </a:extLst>
            </p:cNvPr>
            <p:cNvSpPr txBox="1"/>
            <p:nvPr/>
          </p:nvSpPr>
          <p:spPr>
            <a:xfrm>
              <a:off x="827314" y="7663543"/>
              <a:ext cx="6255623" cy="9510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571500" indent="-571500">
                <a:buFont typeface="Wingdings" pitchFamily="2" charset="2"/>
                <a:buChar char="q"/>
              </a:pPr>
              <a:r>
                <a:rPr lang="en-US" sz="3600" b="1" dirty="0"/>
                <a:t>Key synergetic ideas: </a:t>
              </a:r>
            </a:p>
            <a:p>
              <a:pPr marL="1028700" lvl="1" indent="-571500">
                <a:buFont typeface="Wingdings" pitchFamily="2" charset="2"/>
                <a:buChar char="q"/>
              </a:pPr>
              <a:r>
                <a:rPr lang="en-US" sz="3600" b="1" dirty="0"/>
                <a:t>Diversify unconditional generation </a:t>
              </a:r>
            </a:p>
            <a:p>
              <a:pPr marL="1028700" lvl="1" indent="-571500">
                <a:buFont typeface="Wingdings" pitchFamily="2" charset="2"/>
                <a:buChar char="q"/>
              </a:pPr>
              <a:r>
                <a:rPr lang="en-US" sz="3600" b="1" dirty="0"/>
                <a:t>Align conditional generation with unconditional generation</a:t>
              </a:r>
            </a:p>
            <a:p>
              <a:pPr marL="1028700" lvl="1" indent="-571500">
                <a:buFont typeface="Wingdings" pitchFamily="2" charset="2"/>
                <a:buChar char="q"/>
              </a:pPr>
              <a:endParaRPr lang="en-US" sz="3600" b="1" dirty="0"/>
            </a:p>
            <a:p>
              <a:pPr marL="1028700" lvl="1" indent="-571500">
                <a:buFont typeface="Wingdings" pitchFamily="2" charset="2"/>
                <a:buChar char="q"/>
              </a:pPr>
              <a:endParaRPr lang="en-US" sz="3600" b="1" dirty="0"/>
            </a:p>
            <a:p>
              <a:pPr marL="1028700" lvl="1" indent="-571500">
                <a:buFont typeface="Wingdings" pitchFamily="2" charset="2"/>
                <a:buChar char="q"/>
              </a:pPr>
              <a:endParaRPr lang="en-US" sz="3600" b="1" dirty="0"/>
            </a:p>
            <a:p>
              <a:pPr marL="1028700" lvl="1" indent="-571500">
                <a:buFont typeface="Wingdings" pitchFamily="2" charset="2"/>
                <a:buChar char="q"/>
              </a:pPr>
              <a:endParaRPr lang="en-US" sz="3600" b="1" dirty="0"/>
            </a:p>
            <a:p>
              <a:pPr marL="1028700" lvl="1" indent="-571500">
                <a:buFont typeface="Wingdings" pitchFamily="2" charset="2"/>
                <a:buChar char="q"/>
              </a:pPr>
              <a:endParaRPr lang="en-US" sz="3600" b="1" dirty="0"/>
            </a:p>
            <a:p>
              <a:pPr marL="1028700" lvl="1" indent="-571500">
                <a:buFont typeface="Wingdings" pitchFamily="2" charset="2"/>
                <a:buChar char="q"/>
              </a:pPr>
              <a:endParaRPr lang="en-US" sz="3600" b="1" dirty="0"/>
            </a:p>
            <a:p>
              <a:pPr marL="1028700" lvl="1" indent="-571500">
                <a:buFont typeface="Wingdings" pitchFamily="2" charset="2"/>
                <a:buChar char="q"/>
              </a:pPr>
              <a:endParaRPr lang="en-US" sz="3600" b="1" dirty="0"/>
            </a:p>
            <a:p>
              <a:pPr marL="1028700" lvl="1" indent="-571500">
                <a:buFont typeface="Wingdings" pitchFamily="2" charset="2"/>
                <a:buChar char="q"/>
              </a:pPr>
              <a:endParaRPr lang="en-US" sz="3600" b="1" dirty="0"/>
            </a:p>
            <a:p>
              <a:pPr marL="1028700" lvl="1" indent="-571500">
                <a:buFont typeface="Wingdings" pitchFamily="2" charset="2"/>
                <a:buChar char="q"/>
              </a:pPr>
              <a:endParaRPr lang="en-US" sz="3600" b="1" dirty="0"/>
            </a:p>
            <a:p>
              <a:pPr marL="1028700" lvl="1" indent="-571500">
                <a:buFont typeface="Wingdings" pitchFamily="2" charset="2"/>
                <a:buChar char="q"/>
              </a:pPr>
              <a:endParaRPr lang="en-US" sz="3600" b="1" dirty="0"/>
            </a:p>
            <a:p>
              <a:pPr marL="571500" indent="-571500">
                <a:buFont typeface="Wingdings" pitchFamily="2" charset="2"/>
                <a:buChar char="q"/>
              </a:pPr>
              <a:r>
                <a:rPr lang="en-US" sz="3600" dirty="0"/>
                <a:t>Consider both conditional </a:t>
              </a:r>
              <a:r>
                <a:rPr lang="en-US" sz="3600" dirty="0" err="1"/>
                <a:t>latents</a:t>
              </a:r>
              <a:r>
                <a:rPr lang="en-US" sz="3600" dirty="0"/>
                <a:t> and unconditional </a:t>
              </a:r>
              <a:r>
                <a:rPr lang="en-US" sz="3600" dirty="0" err="1"/>
                <a:t>latents</a:t>
              </a:r>
              <a:endParaRPr lang="en-US" sz="3600" dirty="0"/>
            </a:p>
            <a:p>
              <a:pPr marL="571500" indent="-571500">
                <a:buFont typeface="Wingdings" pitchFamily="2" charset="2"/>
                <a:buChar char="q"/>
              </a:pPr>
              <a:endParaRPr lang="en-US" sz="3600" dirty="0"/>
            </a:p>
            <a:p>
              <a:pPr marL="571500" indent="-571500">
                <a:buFont typeface="Wingdings" pitchFamily="2" charset="2"/>
                <a:buChar char="q"/>
              </a:pPr>
              <a:endParaRPr lang="en-US" sz="3600" dirty="0"/>
            </a:p>
            <a:p>
              <a:pPr marL="571500" indent="-571500">
                <a:buFont typeface="Wingdings" pitchFamily="2" charset="2"/>
                <a:buChar char="q"/>
              </a:pPr>
              <a:r>
                <a:rPr lang="en-US" sz="3600" dirty="0"/>
                <a:t>We propose two simple regularization losses for the two ideas</a:t>
              </a:r>
            </a:p>
          </p:txBody>
        </p:sp>
      </p:grpSp>
      <p:pic>
        <p:nvPicPr>
          <p:cNvPr id="79" name="Picture 78">
            <a:extLst>
              <a:ext uri="{FF2B5EF4-FFF2-40B4-BE49-F238E27FC236}">
                <a16:creationId xmlns:a16="http://schemas.microsoft.com/office/drawing/2014/main" id="{232311E9-3132-5131-F2E9-DDC4E6ADB27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999255" y="9404440"/>
            <a:ext cx="16651806" cy="5276675"/>
          </a:xfrm>
          <a:prstGeom prst="rect">
            <a:avLst/>
          </a:prstGeom>
        </p:spPr>
      </p:pic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084AF76A-F309-8DE4-2927-414E455EE215}"/>
              </a:ext>
            </a:extLst>
          </p:cNvPr>
          <p:cNvCxnSpPr>
            <a:cxnSpLocks/>
          </p:cNvCxnSpPr>
          <p:nvPr/>
        </p:nvCxnSpPr>
        <p:spPr>
          <a:xfrm>
            <a:off x="9819697" y="18371289"/>
            <a:ext cx="19202564" cy="0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F9B0C64-0564-BED4-97CF-E045D0C8873F}"/>
              </a:ext>
            </a:extLst>
          </p:cNvPr>
          <p:cNvCxnSpPr>
            <a:cxnSpLocks/>
          </p:cNvCxnSpPr>
          <p:nvPr/>
        </p:nvCxnSpPr>
        <p:spPr>
          <a:xfrm>
            <a:off x="18554387" y="18371289"/>
            <a:ext cx="0" cy="6226878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86F4B010-ED36-79F5-1C34-99EC77AD1E0F}"/>
              </a:ext>
            </a:extLst>
          </p:cNvPr>
          <p:cNvSpPr txBox="1"/>
          <p:nvPr/>
        </p:nvSpPr>
        <p:spPr>
          <a:xfrm>
            <a:off x="9963076" y="18546494"/>
            <a:ext cx="81870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Diversify unconditional generation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CFD8FD8-95A5-4A90-8285-581ECE67E19A}"/>
              </a:ext>
            </a:extLst>
          </p:cNvPr>
          <p:cNvSpPr txBox="1"/>
          <p:nvPr/>
        </p:nvSpPr>
        <p:spPr>
          <a:xfrm>
            <a:off x="18963332" y="18546494"/>
            <a:ext cx="98042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Align Conditional and Unconditional Gen.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A1331C7C-26E5-B057-04C0-7283C07D8A36}"/>
              </a:ext>
            </a:extLst>
          </p:cNvPr>
          <p:cNvCxnSpPr>
            <a:cxnSpLocks/>
          </p:cNvCxnSpPr>
          <p:nvPr/>
        </p:nvCxnSpPr>
        <p:spPr>
          <a:xfrm flipV="1">
            <a:off x="9779939" y="19383164"/>
            <a:ext cx="19242322" cy="48603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83231A0-D25C-F821-7DE4-3ACB41C58479}"/>
              </a:ext>
            </a:extLst>
          </p:cNvPr>
          <p:cNvGrpSpPr/>
          <p:nvPr/>
        </p:nvGrpSpPr>
        <p:grpSpPr>
          <a:xfrm>
            <a:off x="17413453" y="17201514"/>
            <a:ext cx="7619741" cy="1057082"/>
            <a:chOff x="1178247" y="1714837"/>
            <a:chExt cx="6171598" cy="856182"/>
          </a:xfrm>
        </p:grpSpPr>
        <p:pic>
          <p:nvPicPr>
            <p:cNvPr id="88" name="Picture 87" descr="Most Popular Dog Breeds: America's 50 Favorite Dogs">
              <a:extLst>
                <a:ext uri="{FF2B5EF4-FFF2-40B4-BE49-F238E27FC236}">
                  <a16:creationId xmlns:a16="http://schemas.microsoft.com/office/drawing/2014/main" id="{D777ABE6-305F-4E67-2F39-250CC157E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78247" y="1742486"/>
              <a:ext cx="830874" cy="828533"/>
            </a:xfrm>
            <a:prstGeom prst="rect">
              <a:avLst/>
            </a:prstGeom>
          </p:spPr>
        </p:pic>
        <p:pic>
          <p:nvPicPr>
            <p:cNvPr id="89" name="Picture 88" descr="40 Cutest Dog Breeds That Will Melt Your Heart">
              <a:extLst>
                <a:ext uri="{FF2B5EF4-FFF2-40B4-BE49-F238E27FC236}">
                  <a16:creationId xmlns:a16="http://schemas.microsoft.com/office/drawing/2014/main" id="{AED99DE9-3128-E58E-B1A5-CFCD43F507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201191" y="1730971"/>
              <a:ext cx="831304" cy="828533"/>
            </a:xfrm>
            <a:prstGeom prst="rect">
              <a:avLst/>
            </a:prstGeom>
          </p:spPr>
        </p:pic>
        <p:pic>
          <p:nvPicPr>
            <p:cNvPr id="90" name="Picture 89" descr="Scientists solve the mystery of ginger cats – helped by hundreds of cat  owners | US news | The Guardian">
              <a:extLst>
                <a:ext uri="{FF2B5EF4-FFF2-40B4-BE49-F238E27FC236}">
                  <a16:creationId xmlns:a16="http://schemas.microsoft.com/office/drawing/2014/main" id="{C363277D-07C2-E990-288B-F63C17964C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355607" y="1742486"/>
              <a:ext cx="994238" cy="795390"/>
            </a:xfrm>
            <a:prstGeom prst="rect">
              <a:avLst/>
            </a:prstGeom>
          </p:spPr>
        </p:pic>
        <p:pic>
          <p:nvPicPr>
            <p:cNvPr id="91" name="Picture 90" descr="How long are dogs in season for? - Advice from the Scottish SPCA">
              <a:extLst>
                <a:ext uri="{FF2B5EF4-FFF2-40B4-BE49-F238E27FC236}">
                  <a16:creationId xmlns:a16="http://schemas.microsoft.com/office/drawing/2014/main" id="{F543F524-81A6-7EAB-D14D-6FB32C94BC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l="20408" r="12702"/>
            <a:stretch>
              <a:fillRect/>
            </a:stretch>
          </p:blipFill>
          <p:spPr>
            <a:xfrm>
              <a:off x="3295319" y="1730971"/>
              <a:ext cx="831304" cy="828532"/>
            </a:xfrm>
            <a:prstGeom prst="rect">
              <a:avLst/>
            </a:prstGeom>
          </p:spPr>
        </p:pic>
        <p:pic>
          <p:nvPicPr>
            <p:cNvPr id="92" name="Picture 91" descr="Best Breed of House Cat | Greensboro Vets">
              <a:extLst>
                <a:ext uri="{FF2B5EF4-FFF2-40B4-BE49-F238E27FC236}">
                  <a16:creationId xmlns:a16="http://schemas.microsoft.com/office/drawing/2014/main" id="{7A4DE109-2EAD-DD0C-BF71-9ADE6554B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295811" y="1730971"/>
              <a:ext cx="796265" cy="796265"/>
            </a:xfrm>
            <a:prstGeom prst="rect">
              <a:avLst/>
            </a:prstGeom>
          </p:spPr>
        </p:pic>
        <p:pic>
          <p:nvPicPr>
            <p:cNvPr id="93" name="Picture 92" descr="Five things all small dog owners should know | Hartz">
              <a:extLst>
                <a:ext uri="{FF2B5EF4-FFF2-40B4-BE49-F238E27FC236}">
                  <a16:creationId xmlns:a16="http://schemas.microsoft.com/office/drawing/2014/main" id="{B64FEA33-2C5A-B020-457F-5BC2B8BA3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261264" y="1714837"/>
              <a:ext cx="994238" cy="828532"/>
            </a:xfrm>
            <a:prstGeom prst="rect">
              <a:avLst/>
            </a:prstGeom>
          </p:spPr>
        </p:pic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C42325D7-D1D1-9777-A039-40920BABCED7}"/>
              </a:ext>
            </a:extLst>
          </p:cNvPr>
          <p:cNvSpPr txBox="1"/>
          <p:nvPr/>
        </p:nvSpPr>
        <p:spPr>
          <a:xfrm>
            <a:off x="11764569" y="17397797"/>
            <a:ext cx="56448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For a resampled batch B</a:t>
            </a: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B1AC9E2E-80F8-6855-3501-AF6B4532A92C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t="-1" r="35911" b="44902"/>
          <a:stretch>
            <a:fillRect/>
          </a:stretch>
        </p:blipFill>
        <p:spPr>
          <a:xfrm>
            <a:off x="9911635" y="21230183"/>
            <a:ext cx="8210103" cy="1435395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6A6BD6F4-BB3C-9A81-1E77-EFCC9E84280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114302" y="15580323"/>
            <a:ext cx="4176508" cy="733436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7A0E469B-91DF-044E-F8F9-C05DF0AC6811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t="-3987" b="15051"/>
          <a:stretch>
            <a:fillRect/>
          </a:stretch>
        </p:blipFill>
        <p:spPr>
          <a:xfrm>
            <a:off x="12009778" y="15404481"/>
            <a:ext cx="4444513" cy="858431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C2B956A9-B590-5481-AE3F-543F087C4BE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110983" y="21241164"/>
            <a:ext cx="9208548" cy="1618751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A436F34A-912A-2BD7-4350-0E367F64909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3517045" y="27859870"/>
            <a:ext cx="8489443" cy="2214637"/>
          </a:xfrm>
          <a:prstGeom prst="rect">
            <a:avLst/>
          </a:prstGeom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D1E41B39-A746-1E68-9FC2-AC936E13162D}"/>
              </a:ext>
            </a:extLst>
          </p:cNvPr>
          <p:cNvSpPr txBox="1"/>
          <p:nvPr/>
        </p:nvSpPr>
        <p:spPr>
          <a:xfrm>
            <a:off x="10245344" y="19897791"/>
            <a:ext cx="779412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en-US" sz="3600" dirty="0" err="1"/>
              <a:t>InfoNCE</a:t>
            </a:r>
            <a:r>
              <a:rPr lang="en-US" sz="3600" dirty="0"/>
              <a:t> loss with negative only</a:t>
            </a:r>
          </a:p>
          <a:p>
            <a:pPr marL="571500" indent="-571500">
              <a:buFont typeface="Wingdings" pitchFamily="2" charset="2"/>
              <a:buChar char="q"/>
            </a:pPr>
            <a:r>
              <a:rPr lang="en-US" sz="3600" dirty="0"/>
              <a:t>Each pair is a negative pair</a:t>
            </a:r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r>
              <a:rPr lang="en-US" sz="3600" dirty="0"/>
              <a:t>Minimizing </a:t>
            </a:r>
            <a:r>
              <a:rPr lang="en-US" sz="3600" dirty="0" err="1"/>
              <a:t>InfoNCE</a:t>
            </a:r>
            <a:r>
              <a:rPr lang="en-US" sz="3600" dirty="0"/>
              <a:t> loss maximizes</a:t>
            </a:r>
            <a:br>
              <a:rPr lang="en-US" sz="3600" dirty="0"/>
            </a:br>
            <a:r>
              <a:rPr lang="en-US" sz="3600" dirty="0"/>
              <a:t>mutual information</a:t>
            </a:r>
          </a:p>
        </p:txBody>
      </p:sp>
      <p:pic>
        <p:nvPicPr>
          <p:cNvPr id="119" name="Picture 118">
            <a:extLst>
              <a:ext uri="{FF2B5EF4-FFF2-40B4-BE49-F238E27FC236}">
                <a16:creationId xmlns:a16="http://schemas.microsoft.com/office/drawing/2014/main" id="{CAB59E9E-AB19-A17E-E140-3F919F1A1FC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8554387" y="26137682"/>
            <a:ext cx="2308467" cy="1065446"/>
          </a:xfrm>
          <a:prstGeom prst="rect">
            <a:avLst/>
          </a:prstGeom>
        </p:spPr>
      </p:pic>
      <p:sp>
        <p:nvSpPr>
          <p:cNvPr id="106" name="Rounded Rectangle 175 1">
            <a:extLst>
              <a:ext uri="{FF2B5EF4-FFF2-40B4-BE49-F238E27FC236}">
                <a16:creationId xmlns:a16="http://schemas.microsoft.com/office/drawing/2014/main" id="{2B2B58DA-5A59-C91F-5DE3-F86F1241AFA5}"/>
              </a:ext>
            </a:extLst>
          </p:cNvPr>
          <p:cNvSpPr/>
          <p:nvPr/>
        </p:nvSpPr>
        <p:spPr>
          <a:xfrm>
            <a:off x="9803381" y="25167679"/>
            <a:ext cx="19242322" cy="6001416"/>
          </a:xfrm>
          <a:prstGeom prst="roundRect">
            <a:avLst>
              <a:gd name="adj" fmla="val 3356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359" tIns="40678" rIns="81359" bIns="40678" rtlCol="0" anchor="ctr"/>
          <a:lstStyle/>
          <a:p>
            <a:pPr algn="ctr"/>
            <a:endParaRPr lang="en-CA" sz="1602"/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03CC6E80-FAD1-30A5-5024-3C5C94B48AFB}"/>
              </a:ext>
            </a:extLst>
          </p:cNvPr>
          <p:cNvCxnSpPr>
            <a:cxnSpLocks/>
          </p:cNvCxnSpPr>
          <p:nvPr/>
        </p:nvCxnSpPr>
        <p:spPr>
          <a:xfrm>
            <a:off x="9803380" y="26338642"/>
            <a:ext cx="19218881" cy="0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9B4E22A0-F96E-2418-8DE1-B5A92261C4C1}"/>
              </a:ext>
            </a:extLst>
          </p:cNvPr>
          <p:cNvSpPr txBox="1"/>
          <p:nvPr/>
        </p:nvSpPr>
        <p:spPr>
          <a:xfrm>
            <a:off x="9998363" y="25385544"/>
            <a:ext cx="83279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Theoretical Justification for CCUA</a:t>
            </a:r>
          </a:p>
        </p:txBody>
      </p:sp>
      <p:pic>
        <p:nvPicPr>
          <p:cNvPr id="120" name="Picture 119">
            <a:extLst>
              <a:ext uri="{FF2B5EF4-FFF2-40B4-BE49-F238E27FC236}">
                <a16:creationId xmlns:a16="http://schemas.microsoft.com/office/drawing/2014/main" id="{CEA4C70F-4239-65F9-BD0F-C49358D59AF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4659306" y="27117870"/>
            <a:ext cx="6162319" cy="838200"/>
          </a:xfrm>
          <a:prstGeom prst="rect">
            <a:avLst/>
          </a:prstGeom>
        </p:spPr>
      </p:pic>
      <p:sp>
        <p:nvSpPr>
          <p:cNvPr id="139" name="Rounded Rectangle 175 1">
            <a:extLst>
              <a:ext uri="{FF2B5EF4-FFF2-40B4-BE49-F238E27FC236}">
                <a16:creationId xmlns:a16="http://schemas.microsoft.com/office/drawing/2014/main" id="{F59DFE44-81A6-D1A3-83A9-2268A473D09C}"/>
              </a:ext>
            </a:extLst>
          </p:cNvPr>
          <p:cNvSpPr/>
          <p:nvPr/>
        </p:nvSpPr>
        <p:spPr>
          <a:xfrm>
            <a:off x="29924191" y="6216461"/>
            <a:ext cx="13295960" cy="24952633"/>
          </a:xfrm>
          <a:prstGeom prst="roundRect">
            <a:avLst>
              <a:gd name="adj" fmla="val 3356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359" tIns="40678" rIns="81359" bIns="40678" rtlCol="0" anchor="ctr"/>
          <a:lstStyle/>
          <a:p>
            <a:pPr algn="ctr"/>
            <a:endParaRPr lang="en-CA" sz="1602"/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D1B95740-32F2-7ED9-9C72-7A372B53312C}"/>
              </a:ext>
            </a:extLst>
          </p:cNvPr>
          <p:cNvCxnSpPr>
            <a:cxnSpLocks/>
          </p:cNvCxnSpPr>
          <p:nvPr/>
        </p:nvCxnSpPr>
        <p:spPr>
          <a:xfrm>
            <a:off x="29924187" y="7387425"/>
            <a:ext cx="13295963" cy="0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1" name="TextBox 140">
            <a:extLst>
              <a:ext uri="{FF2B5EF4-FFF2-40B4-BE49-F238E27FC236}">
                <a16:creationId xmlns:a16="http://schemas.microsoft.com/office/drawing/2014/main" id="{5561CD92-658F-25CD-0B02-E15BDC3BB266}"/>
              </a:ext>
            </a:extLst>
          </p:cNvPr>
          <p:cNvSpPr txBox="1"/>
          <p:nvPr/>
        </p:nvSpPr>
        <p:spPr>
          <a:xfrm>
            <a:off x="30357706" y="6434327"/>
            <a:ext cx="3228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Experiments</a:t>
            </a:r>
          </a:p>
        </p:txBody>
      </p:sp>
      <p:pic>
        <p:nvPicPr>
          <p:cNvPr id="144" name="Picture 143">
            <a:extLst>
              <a:ext uri="{FF2B5EF4-FFF2-40B4-BE49-F238E27FC236}">
                <a16:creationId xmlns:a16="http://schemas.microsoft.com/office/drawing/2014/main" id="{657926B2-B80D-4DCE-A20E-AC4A0E20D1A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0369062" y="9070224"/>
            <a:ext cx="11830760" cy="8327573"/>
          </a:xfrm>
          <a:prstGeom prst="rect">
            <a:avLst/>
          </a:prstGeom>
        </p:spPr>
      </p:pic>
      <p:sp>
        <p:nvSpPr>
          <p:cNvPr id="147" name="TextBox 146">
            <a:extLst>
              <a:ext uri="{FF2B5EF4-FFF2-40B4-BE49-F238E27FC236}">
                <a16:creationId xmlns:a16="http://schemas.microsoft.com/office/drawing/2014/main" id="{A040E158-EAF9-89C6-13E5-C39FFD3F38B0}"/>
              </a:ext>
            </a:extLst>
          </p:cNvPr>
          <p:cNvSpPr txBox="1"/>
          <p:nvPr/>
        </p:nvSpPr>
        <p:spPr>
          <a:xfrm>
            <a:off x="19223225" y="19813519"/>
            <a:ext cx="947765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en-US" sz="3600" dirty="0"/>
              <a:t>The same batch goes through network twice</a:t>
            </a:r>
          </a:p>
          <a:p>
            <a:pPr marL="1028700" lvl="1" indent="-571500">
              <a:buFont typeface="Wingdings" pitchFamily="2" charset="2"/>
              <a:buChar char="q"/>
            </a:pPr>
            <a:r>
              <a:rPr lang="en-US" sz="3600" dirty="0"/>
              <a:t>Unconditional gen.</a:t>
            </a:r>
          </a:p>
          <a:p>
            <a:pPr marL="1028700" lvl="1" indent="-571500">
              <a:buFont typeface="Wingdings" pitchFamily="2" charset="2"/>
              <a:buChar char="q"/>
            </a:pPr>
            <a:r>
              <a:rPr lang="en-US" sz="3600" dirty="0"/>
              <a:t>Conditional gen.</a:t>
            </a:r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r>
              <a:rPr lang="en-US" sz="3600" dirty="0"/>
              <a:t>Loss weighted linearly by timestamp t</a:t>
            </a:r>
          </a:p>
          <a:p>
            <a:pPr marL="571500" indent="-571500">
              <a:buFont typeface="Wingdings" pitchFamily="2" charset="2"/>
              <a:buChar char="q"/>
            </a:pPr>
            <a:r>
              <a:rPr lang="en-US" sz="3600" dirty="0"/>
              <a:t>Similar to alignment in long-tailed GAN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8D5F954D-0EF7-A4C6-198F-315C251B632E}"/>
              </a:ext>
            </a:extLst>
          </p:cNvPr>
          <p:cNvSpPr txBox="1"/>
          <p:nvPr/>
        </p:nvSpPr>
        <p:spPr>
          <a:xfrm>
            <a:off x="9959645" y="26438053"/>
            <a:ext cx="15220642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en-US" sz="3600" dirty="0"/>
              <a:t>Quantize diversity as mutual information                        , and decompose as:</a:t>
            </a:r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r>
              <a:rPr lang="en-US" sz="3600" dirty="0"/>
              <a:t>Our two losses combined maximizes a lower bound</a:t>
            </a:r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304C4A32-7901-9B62-E2F1-9629458E34D6}"/>
              </a:ext>
            </a:extLst>
          </p:cNvPr>
          <p:cNvSpPr txBox="1"/>
          <p:nvPr/>
        </p:nvSpPr>
        <p:spPr>
          <a:xfrm>
            <a:off x="30330941" y="7801046"/>
            <a:ext cx="11431784" cy="17266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en-US" sz="3600" dirty="0"/>
              <a:t>We improved the diversity and fidelity of tail class for </a:t>
            </a:r>
            <a:br>
              <a:rPr lang="en-US" sz="3600" dirty="0"/>
            </a:br>
            <a:r>
              <a:rPr lang="en-US" sz="3600" dirty="0"/>
              <a:t>ImageNet-LT with 256x256 resolution.</a:t>
            </a:r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r>
              <a:rPr lang="en-US" sz="3600" dirty="0"/>
              <a:t>Outperform representation learning based methods</a:t>
            </a:r>
            <a:br>
              <a:rPr lang="en-US" sz="3600" dirty="0"/>
            </a:br>
            <a:r>
              <a:rPr lang="en-US" sz="3600" dirty="0"/>
              <a:t>including REPA [1] and Dispersive Loss [2]</a:t>
            </a:r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r>
              <a:rPr lang="en-US" sz="3600" dirty="0"/>
              <a:t>Our method maintains or even improves head classes</a:t>
            </a:r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endParaRPr lang="en-US" sz="3600" dirty="0"/>
          </a:p>
          <a:p>
            <a:pPr marL="571500" indent="-571500">
              <a:buFont typeface="Wingdings" pitchFamily="2" charset="2"/>
              <a:buChar char="q"/>
            </a:pPr>
            <a:r>
              <a:rPr lang="en-US" sz="3600" dirty="0"/>
              <a:t>Qualitative results on tail classes:</a:t>
            </a:r>
          </a:p>
        </p:txBody>
      </p: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795C2535-74A2-E559-70C4-1E28399DBD11}"/>
              </a:ext>
            </a:extLst>
          </p:cNvPr>
          <p:cNvCxnSpPr>
            <a:cxnSpLocks/>
          </p:cNvCxnSpPr>
          <p:nvPr/>
        </p:nvCxnSpPr>
        <p:spPr>
          <a:xfrm>
            <a:off x="29924186" y="19045211"/>
            <a:ext cx="13295963" cy="0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7" name="Picture 156">
            <a:extLst>
              <a:ext uri="{FF2B5EF4-FFF2-40B4-BE49-F238E27FC236}">
                <a16:creationId xmlns:a16="http://schemas.microsoft.com/office/drawing/2014/main" id="{86CE41ED-FF25-C7BA-C869-049CB30A7ED6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1529482" y="19989295"/>
            <a:ext cx="10085369" cy="4122487"/>
          </a:xfrm>
          <a:prstGeom prst="rect">
            <a:avLst/>
          </a:prstGeom>
        </p:spPr>
      </p:pic>
      <p:pic>
        <p:nvPicPr>
          <p:cNvPr id="158" name="Picture 157">
            <a:extLst>
              <a:ext uri="{FF2B5EF4-FFF2-40B4-BE49-F238E27FC236}">
                <a16:creationId xmlns:a16="http://schemas.microsoft.com/office/drawing/2014/main" id="{84AF525A-3EAE-2DF6-D1EE-4BED24B646A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1607016" y="24998422"/>
            <a:ext cx="10085369" cy="6096045"/>
          </a:xfrm>
          <a:prstGeom prst="rect">
            <a:avLst/>
          </a:prstGeom>
        </p:spPr>
      </p:pic>
      <p:sp>
        <p:nvSpPr>
          <p:cNvPr id="159" name="TextBox 158">
            <a:extLst>
              <a:ext uri="{FF2B5EF4-FFF2-40B4-BE49-F238E27FC236}">
                <a16:creationId xmlns:a16="http://schemas.microsoft.com/office/drawing/2014/main" id="{92861742-B96C-5AEC-FA0B-E541E404A45F}"/>
              </a:ext>
            </a:extLst>
          </p:cNvPr>
          <p:cNvSpPr txBox="1"/>
          <p:nvPr/>
        </p:nvSpPr>
        <p:spPr>
          <a:xfrm>
            <a:off x="710723" y="32006137"/>
            <a:ext cx="21141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[1] Yu </a:t>
            </a:r>
            <a:r>
              <a:rPr lang="en-US" sz="3200" dirty="0" err="1"/>
              <a:t>et.al</a:t>
            </a:r>
            <a:r>
              <a:rPr lang="en-US" sz="3200" dirty="0"/>
              <a:t>., Representation alignment for generation: Training diffusion transformers is easier than you think, </a:t>
            </a:r>
            <a:r>
              <a:rPr lang="en-US" sz="3200" dirty="0" err="1"/>
              <a:t>Arxiv</a:t>
            </a:r>
            <a:r>
              <a:rPr lang="en-US" sz="3200" dirty="0"/>
              <a:t> 2024.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19EE9DDC-0564-BE0D-8C00-9FA5D2AE21EA}"/>
              </a:ext>
            </a:extLst>
          </p:cNvPr>
          <p:cNvSpPr txBox="1"/>
          <p:nvPr/>
        </p:nvSpPr>
        <p:spPr>
          <a:xfrm>
            <a:off x="23255855" y="32006137"/>
            <a:ext cx="20470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[2] Wang </a:t>
            </a:r>
            <a:r>
              <a:rPr lang="en-US" sz="3200" dirty="0" err="1"/>
              <a:t>et.al</a:t>
            </a:r>
            <a:r>
              <a:rPr lang="en-US" sz="3200" dirty="0"/>
              <a:t>., Diffuse and Disperse: Image Generation with Representation Regularization, </a:t>
            </a:r>
            <a:r>
              <a:rPr lang="en-US" sz="3200" dirty="0" err="1"/>
              <a:t>Arxiv</a:t>
            </a:r>
            <a:r>
              <a:rPr lang="en-US" sz="3200" dirty="0"/>
              <a:t> 2026.</a:t>
            </a:r>
          </a:p>
        </p:txBody>
      </p:sp>
      <p:pic>
        <p:nvPicPr>
          <p:cNvPr id="2" name="Picture 1" descr="24,500+ Smiley Face Sad Face Stock Photos, Pictures &amp; Royalty-Free Images -  iStock">
            <a:extLst>
              <a:ext uri="{FF2B5EF4-FFF2-40B4-BE49-F238E27FC236}">
                <a16:creationId xmlns:a16="http://schemas.microsoft.com/office/drawing/2014/main" id="{A08DFE32-3FCB-54A1-A00E-548EFD7F7CA3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 l="51361" t="3510"/>
          <a:stretch>
            <a:fillRect/>
          </a:stretch>
        </p:blipFill>
        <p:spPr>
          <a:xfrm>
            <a:off x="7569200" y="22261171"/>
            <a:ext cx="1319603" cy="1398567"/>
          </a:xfrm>
          <a:prstGeom prst="rect">
            <a:avLst/>
          </a:prstGeom>
        </p:spPr>
      </p:pic>
      <p:pic>
        <p:nvPicPr>
          <p:cNvPr id="3" name="Picture 2" descr="24,500+ Smiley Face Sad Face Stock Photos, Pictures &amp; Royalty-Free Images -  iStock">
            <a:extLst>
              <a:ext uri="{FF2B5EF4-FFF2-40B4-BE49-F238E27FC236}">
                <a16:creationId xmlns:a16="http://schemas.microsoft.com/office/drawing/2014/main" id="{17937D77-AE7E-426D-3160-A48EFA2ECD2D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 l="51361" t="3510"/>
          <a:stretch>
            <a:fillRect/>
          </a:stretch>
        </p:blipFill>
        <p:spPr>
          <a:xfrm>
            <a:off x="7521144" y="28658867"/>
            <a:ext cx="1319603" cy="1398567"/>
          </a:xfrm>
          <a:prstGeom prst="rect">
            <a:avLst/>
          </a:prstGeom>
        </p:spPr>
      </p:pic>
      <p:pic>
        <p:nvPicPr>
          <p:cNvPr id="7" name="Picture 6" descr="24,500+ Smiley Face Sad Face Stock Photos, Pictures &amp; Royalty-Free Images -  iStock">
            <a:extLst>
              <a:ext uri="{FF2B5EF4-FFF2-40B4-BE49-F238E27FC236}">
                <a16:creationId xmlns:a16="http://schemas.microsoft.com/office/drawing/2014/main" id="{575D5068-5D78-781E-FC89-E47CC898B341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 l="-20126" t="-6331" r="52110" b="-634"/>
          <a:stretch>
            <a:fillRect/>
          </a:stretch>
        </p:blipFill>
        <p:spPr>
          <a:xfrm>
            <a:off x="26474218" y="7738962"/>
            <a:ext cx="1845313" cy="155040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897D64F-23C6-BD3C-5E81-FF6F6CB084E9}"/>
              </a:ext>
            </a:extLst>
          </p:cNvPr>
          <p:cNvCxnSpPr>
            <a:cxnSpLocks/>
          </p:cNvCxnSpPr>
          <p:nvPr/>
        </p:nvCxnSpPr>
        <p:spPr>
          <a:xfrm>
            <a:off x="29950918" y="24208593"/>
            <a:ext cx="13295963" cy="0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57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</TotalTime>
  <Words>322</Words>
  <Application>Microsoft Macintosh PowerPoint</Application>
  <PresentationFormat>Custom</PresentationFormat>
  <Paragraphs>131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Meng Tang</dc:creator>
  <cp:lastModifiedBy>Meng Tang</cp:lastModifiedBy>
  <cp:revision>41</cp:revision>
  <dcterms:created xsi:type="dcterms:W3CDTF">2026-08-31T05:21:17Z</dcterms:created>
  <dcterms:modified xsi:type="dcterms:W3CDTF">2026-08-31T07:47:50Z</dcterms:modified>
</cp:coreProperties>
</file>