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80" r:id="rId3"/>
    <p:sldId id="281" r:id="rId4"/>
    <p:sldId id="257" r:id="rId5"/>
    <p:sldId id="329" r:id="rId6"/>
    <p:sldId id="345" r:id="rId7"/>
    <p:sldId id="330" r:id="rId8"/>
    <p:sldId id="323" r:id="rId9"/>
    <p:sldId id="258" r:id="rId10"/>
    <p:sldId id="344" r:id="rId11"/>
    <p:sldId id="320" r:id="rId12"/>
    <p:sldId id="346" r:id="rId13"/>
    <p:sldId id="347" r:id="rId14"/>
    <p:sldId id="343" r:id="rId15"/>
    <p:sldId id="262" r:id="rId16"/>
    <p:sldId id="277" r:id="rId17"/>
    <p:sldId id="324" r:id="rId18"/>
    <p:sldId id="276" r:id="rId19"/>
    <p:sldId id="278" r:id="rId20"/>
    <p:sldId id="328" r:id="rId21"/>
    <p:sldId id="267" r:id="rId22"/>
    <p:sldId id="279" r:id="rId23"/>
    <p:sldId id="299" r:id="rId24"/>
    <p:sldId id="337" r:id="rId25"/>
    <p:sldId id="338" r:id="rId26"/>
    <p:sldId id="268" r:id="rId27"/>
    <p:sldId id="270" r:id="rId28"/>
  </p:sldIdLst>
  <p:sldSz cx="9144000" cy="6858000" type="screen4x3"/>
  <p:notesSz cx="6858000" cy="9144000"/>
  <p:defaultTextStyle>
    <a:defPPr>
      <a:defRPr lang="en-US"/>
    </a:defPPr>
    <a:lvl1pPr marL="0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3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6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1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5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8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70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23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143" autoAdjust="0"/>
  </p:normalViewPr>
  <p:slideViewPr>
    <p:cSldViewPr>
      <p:cViewPr>
        <p:scale>
          <a:sx n="66" d="100"/>
          <a:sy n="66" d="100"/>
        </p:scale>
        <p:origin x="-1506" y="6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98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51564-DB2A-4495-ABAE-7E411772B970}" type="datetimeFigureOut">
              <a:rPr lang="en-CA" smtClean="0"/>
              <a:pPr/>
              <a:t>08/09/2014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C9F30-13C0-41DB-A498-72419642978E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3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6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1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5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8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70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3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C9F30-13C0-41DB-A498-72419642978E}" type="slidenum">
              <a:rPr lang="en-CA" smtClean="0"/>
              <a:pPr/>
              <a:t>1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C9F30-13C0-41DB-A498-72419642978E}" type="slidenum">
              <a:rPr lang="en-CA" smtClean="0"/>
              <a:pPr/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Transition:</a:t>
            </a:r>
            <a:r>
              <a:rPr lang="en-CA" sz="2400" baseline="0" dirty="0" smtClean="0"/>
              <a:t> model-fitting, high-order energy</a:t>
            </a:r>
            <a:endParaRPr lang="en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C9F30-13C0-41DB-A498-72419642978E}" type="slidenum">
              <a:rPr lang="en-CA" smtClean="0"/>
              <a:pPr/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How to minimize entropy? General framework, entropy is just an example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C9F30-13C0-41DB-A498-72419642978E}" type="slidenum">
              <a:rPr lang="en-CA" smtClean="0"/>
              <a:pPr/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In this work, we invented pseudo-bound optimization framework. At each step, instead of minimizing a particular</a:t>
            </a:r>
            <a:r>
              <a:rPr lang="en-CA" baseline="0" dirty="0" smtClean="0"/>
              <a:t> bound, we propose to minimize a family of pseudo-bounds. At least one member function in the family is a proper bound. Other member functions may not necessarily bound the original energy across the entire solution space. For example, a, b, c denoted by purple curves here. We call these functions pseudo bounds. Pseudo-bounds may better approximate original energy. The optima of pseudo-bounds may also decrease original energy and may be even better than that of the bound. So those pseudo-bounds also worth being optimized. As long as we can efficiently optimize the family of pseudo-bounds, we can update current solution to one of the candidate solutions with minimum original energy. Compared to standard bound optimization, our pseudo-bound optimization makes larger move at each step.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C9F30-13C0-41DB-A498-72419642978E}" type="slidenum">
              <a:rPr lang="en-CA" smtClean="0"/>
              <a:pPr/>
              <a:t>15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2E63-E142-46C1-B7FA-37364B817E8F}" type="datetime1">
              <a:rPr lang="en-US" smtClean="0"/>
              <a:pPr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r>
              <a:rPr lang="en-US" dirty="0" smtClean="0"/>
              <a:t> / 27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1391B-4811-4B08-AA59-4BDB0CE733A7}" type="datetime1">
              <a:rPr lang="en-US" smtClean="0"/>
              <a:pPr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B341-32AE-4C4E-8ABC-76008A8347AF}" type="datetime1">
              <a:rPr lang="en-US" smtClean="0"/>
              <a:pPr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0FE89-096B-4AB0-A53A-E30E257A41E3}" type="datetime1">
              <a:rPr lang="en-US" smtClean="0"/>
              <a:pPr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r>
              <a:rPr lang="en-US" dirty="0" smtClean="0"/>
              <a:t> / 27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3CAB6-46CE-4F2F-A69A-D0DCE29A6F4F}" type="datetime1">
              <a:rPr lang="en-US" smtClean="0"/>
              <a:pPr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r>
              <a:rPr lang="en-US" dirty="0" smtClean="0"/>
              <a:t> / 27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6E63-06CB-403B-AA5F-DBC2733CFA97}" type="datetime1">
              <a:rPr lang="en-US" smtClean="0"/>
              <a:pPr/>
              <a:t>9/8/2014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r>
              <a:rPr lang="en-US" dirty="0" smtClean="0"/>
              <a:t> / 27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1" indent="0">
              <a:buNone/>
              <a:defRPr sz="1600" b="1"/>
            </a:lvl5pPr>
            <a:lvl6pPr marL="2285765" indent="0">
              <a:buNone/>
              <a:defRPr sz="1600" b="1"/>
            </a:lvl6pPr>
            <a:lvl7pPr marL="2742918" indent="0">
              <a:buNone/>
              <a:defRPr sz="1600" b="1"/>
            </a:lvl7pPr>
            <a:lvl8pPr marL="3200070" indent="0">
              <a:buNone/>
              <a:defRPr sz="1600" b="1"/>
            </a:lvl8pPr>
            <a:lvl9pPr marL="365722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1" indent="0">
              <a:buNone/>
              <a:defRPr sz="1600" b="1"/>
            </a:lvl5pPr>
            <a:lvl6pPr marL="2285765" indent="0">
              <a:buNone/>
              <a:defRPr sz="1600" b="1"/>
            </a:lvl6pPr>
            <a:lvl7pPr marL="2742918" indent="0">
              <a:buNone/>
              <a:defRPr sz="1600" b="1"/>
            </a:lvl7pPr>
            <a:lvl8pPr marL="3200070" indent="0">
              <a:buNone/>
              <a:defRPr sz="1600" b="1"/>
            </a:lvl8pPr>
            <a:lvl9pPr marL="365722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F7715-36BD-4328-AAE1-BF7EC867FCA3}" type="datetime1">
              <a:rPr lang="en-US" smtClean="0"/>
              <a:pPr/>
              <a:t>9/8/2014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r>
              <a:rPr lang="en-US" dirty="0" smtClean="0"/>
              <a:t> / 27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63A2-3D48-44A4-BFE1-4C1427761CFE}" type="datetime1">
              <a:rPr lang="en-US" smtClean="0"/>
              <a:pPr/>
              <a:t>9/8/2014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r>
              <a:rPr lang="en-US" dirty="0" smtClean="0"/>
              <a:t> / 27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3B317-C74C-4196-99E7-CE7C13B4E8F1}" type="datetime1">
              <a:rPr lang="en-US" smtClean="0"/>
              <a:pPr/>
              <a:t>9/8/2014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r>
              <a:rPr lang="en-US" dirty="0" smtClean="0"/>
              <a:t> / 27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6" indent="0">
              <a:buNone/>
              <a:defRPr sz="1000"/>
            </a:lvl3pPr>
            <a:lvl4pPr marL="1371458" indent="0">
              <a:buNone/>
              <a:defRPr sz="900"/>
            </a:lvl4pPr>
            <a:lvl5pPr marL="1828611" indent="0">
              <a:buNone/>
              <a:defRPr sz="900"/>
            </a:lvl5pPr>
            <a:lvl6pPr marL="2285765" indent="0">
              <a:buNone/>
              <a:defRPr sz="900"/>
            </a:lvl6pPr>
            <a:lvl7pPr marL="2742918" indent="0">
              <a:buNone/>
              <a:defRPr sz="900"/>
            </a:lvl7pPr>
            <a:lvl8pPr marL="3200070" indent="0">
              <a:buNone/>
              <a:defRPr sz="900"/>
            </a:lvl8pPr>
            <a:lvl9pPr marL="365722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61558-58DD-4162-9909-83A3201909B8}" type="datetime1">
              <a:rPr lang="en-US" smtClean="0"/>
              <a:pPr/>
              <a:t>9/8/2014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6" indent="0">
              <a:buNone/>
              <a:defRPr sz="2400"/>
            </a:lvl3pPr>
            <a:lvl4pPr marL="1371458" indent="0">
              <a:buNone/>
              <a:defRPr sz="2000"/>
            </a:lvl4pPr>
            <a:lvl5pPr marL="1828611" indent="0">
              <a:buNone/>
              <a:defRPr sz="2000"/>
            </a:lvl5pPr>
            <a:lvl6pPr marL="2285765" indent="0">
              <a:buNone/>
              <a:defRPr sz="2000"/>
            </a:lvl6pPr>
            <a:lvl7pPr marL="2742918" indent="0">
              <a:buNone/>
              <a:defRPr sz="2000"/>
            </a:lvl7pPr>
            <a:lvl8pPr marL="3200070" indent="0">
              <a:buNone/>
              <a:defRPr sz="2000"/>
            </a:lvl8pPr>
            <a:lvl9pPr marL="365722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6" indent="0">
              <a:buNone/>
              <a:defRPr sz="1000"/>
            </a:lvl3pPr>
            <a:lvl4pPr marL="1371458" indent="0">
              <a:buNone/>
              <a:defRPr sz="900"/>
            </a:lvl4pPr>
            <a:lvl5pPr marL="1828611" indent="0">
              <a:buNone/>
              <a:defRPr sz="900"/>
            </a:lvl5pPr>
            <a:lvl6pPr marL="2285765" indent="0">
              <a:buNone/>
              <a:defRPr sz="900"/>
            </a:lvl6pPr>
            <a:lvl7pPr marL="2742918" indent="0">
              <a:buNone/>
              <a:defRPr sz="900"/>
            </a:lvl7pPr>
            <a:lvl8pPr marL="3200070" indent="0">
              <a:buNone/>
              <a:defRPr sz="900"/>
            </a:lvl8pPr>
            <a:lvl9pPr marL="365722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85F0-3A56-4378-AC6D-030265094B87}" type="datetime1">
              <a:rPr lang="en-US" smtClean="0"/>
              <a:pPr/>
              <a:t>9/8/2014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1" tIns="45715" rIns="91431" bIns="45715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F894B-0300-45ED-BEEB-F7289AA9B59F}" type="datetime1">
              <a:rPr lang="en-US" smtClean="0"/>
              <a:pPr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r>
              <a:rPr lang="en-US" dirty="0" smtClean="0"/>
              <a:t> / 27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306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5" indent="-342865" algn="l" defTabSz="91430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3" indent="-285720" algn="l" defTabSz="91430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2" indent="-228576" algn="l" defTabSz="91430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35" indent="-228576" algn="l" defTabSz="91430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88" indent="-228576" algn="l" defTabSz="91430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1" indent="-228576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4" indent="-228576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7" indent="-228576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99" indent="-228576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1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5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8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8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2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oleObject" Target="../embeddings/oleObject25.bin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8.bin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8.png"/><Relationship Id="rId11" Type="http://schemas.openxmlformats.org/officeDocument/2006/relationships/image" Target="../media/image62.png"/><Relationship Id="rId5" Type="http://schemas.openxmlformats.org/officeDocument/2006/relationships/image" Target="../media/image57.png"/><Relationship Id="rId15" Type="http://schemas.openxmlformats.org/officeDocument/2006/relationships/oleObject" Target="../embeddings/oleObject27.bin"/><Relationship Id="rId10" Type="http://schemas.openxmlformats.org/officeDocument/2006/relationships/image" Target="../media/image45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oleObject" Target="../embeddings/oleObject26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image" Target="../media/image63.jpeg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d.uwo.ca/~mtang73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2.bin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8.bin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oleObject" Target="../embeddings/oleObject1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33400"/>
            <a:ext cx="9144000" cy="2232025"/>
          </a:xfrm>
        </p:spPr>
        <p:txBody>
          <a:bodyPr>
            <a:normAutofit/>
          </a:bodyPr>
          <a:lstStyle/>
          <a:p>
            <a:r>
              <a:rPr lang="en-CA" dirty="0" smtClean="0"/>
              <a:t>Pseudo-Bound Optimization </a:t>
            </a:r>
            <a:br>
              <a:rPr lang="en-CA" dirty="0" smtClean="0"/>
            </a:br>
            <a:r>
              <a:rPr lang="en-CA" dirty="0" smtClean="0"/>
              <a:t>for Binary Energies</a:t>
            </a:r>
            <a:endParaRPr lang="en-CA" dirty="0"/>
          </a:p>
        </p:txBody>
      </p:sp>
      <p:pic>
        <p:nvPicPr>
          <p:cNvPr id="18435" name="Picture 3" descr="http://www.csd.uwo.ca/~ibenayed/Sub-images/photo_Ismail_Ben_Ay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361618"/>
            <a:ext cx="1872000" cy="2734382"/>
          </a:xfrm>
          <a:prstGeom prst="rect">
            <a:avLst/>
          </a:prstGeom>
          <a:noFill/>
        </p:spPr>
      </p:pic>
      <p:pic>
        <p:nvPicPr>
          <p:cNvPr id="18437" name="Picture 5" descr="@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360000"/>
            <a:ext cx="1824000" cy="2736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971800" y="2514600"/>
            <a:ext cx="270894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Presenter:   </a:t>
            </a:r>
            <a:r>
              <a:rPr lang="en-US" sz="2400" b="1" dirty="0" smtClean="0"/>
              <a:t>Meng Tang</a:t>
            </a:r>
            <a:endParaRPr lang="en-US" b="1" dirty="0" smtClean="0"/>
          </a:p>
          <a:p>
            <a:pPr algn="ctr"/>
            <a:r>
              <a:rPr lang="en-US" dirty="0" smtClean="0"/>
              <a:t>Joint work with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2209800" y="6107668"/>
            <a:ext cx="1668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Ismail Ben </a:t>
            </a:r>
            <a:r>
              <a:rPr lang="en-US" dirty="0" err="1" smtClean="0"/>
              <a:t>Ayed</a:t>
            </a:r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5105400" y="6107668"/>
            <a:ext cx="1265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Yuri Boykov</a:t>
            </a:r>
            <a:endParaRPr lang="en-CA" dirty="0"/>
          </a:p>
        </p:txBody>
      </p:sp>
      <p:pic>
        <p:nvPicPr>
          <p:cNvPr id="11" name="Picture 27" descr="D:\repositories\tommy\iccvposter\Horizontal_Ful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81000"/>
            <a:ext cx="2438400" cy="583205"/>
          </a:xfrm>
          <a:prstGeom prst="rect">
            <a:avLst/>
          </a:prstGeom>
          <a:noFill/>
        </p:spPr>
      </p:pic>
      <p:pic>
        <p:nvPicPr>
          <p:cNvPr id="12" name="Picture 52" descr="C:\Users\Tang\Downloads\GE_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3800" y="228600"/>
            <a:ext cx="1045778" cy="974253"/>
          </a:xfrm>
          <a:prstGeom prst="rect">
            <a:avLst/>
          </a:prstGeom>
          <a:noFill/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r>
              <a:rPr lang="en-US" dirty="0" smtClean="0"/>
              <a:t> / 27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733800"/>
            <a:ext cx="8763000" cy="99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CA" dirty="0" smtClean="0"/>
              <a:t>Pseudo-bound optimization example:</a:t>
            </a:r>
          </a:p>
          <a:p>
            <a:pPr>
              <a:buNone/>
            </a:pPr>
            <a:r>
              <a:rPr lang="en-CA" dirty="0" smtClean="0"/>
              <a:t>minimize our </a:t>
            </a:r>
            <a:r>
              <a:rPr lang="en-CA" b="1" dirty="0" smtClean="0"/>
              <a:t>entropy</a:t>
            </a:r>
            <a:r>
              <a:rPr lang="en-CA" dirty="0" smtClean="0"/>
              <a:t>-based energy E(S)</a:t>
            </a:r>
            <a:endParaRPr lang="en-CA" dirty="0"/>
          </a:p>
        </p:txBody>
      </p:sp>
      <p:grpSp>
        <p:nvGrpSpPr>
          <p:cNvPr id="4" name="Group 99"/>
          <p:cNvGrpSpPr/>
          <p:nvPr/>
        </p:nvGrpSpPr>
        <p:grpSpPr>
          <a:xfrm>
            <a:off x="450850" y="5410200"/>
            <a:ext cx="8540750" cy="990600"/>
            <a:chOff x="450850" y="5410200"/>
            <a:chExt cx="8540750" cy="990600"/>
          </a:xfrm>
        </p:grpSpPr>
        <p:sp>
          <p:nvSpPr>
            <p:cNvPr id="5" name="Rectangle 4"/>
            <p:cNvSpPr/>
            <p:nvPr/>
          </p:nvSpPr>
          <p:spPr bwMode="auto">
            <a:xfrm>
              <a:off x="457200" y="5410200"/>
              <a:ext cx="8534400" cy="9906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graphicFrame>
          <p:nvGraphicFramePr>
            <p:cNvPr id="6" name="Object 7"/>
            <p:cNvGraphicFramePr>
              <a:graphicFrameLocks noChangeAspect="1"/>
            </p:cNvGraphicFramePr>
            <p:nvPr/>
          </p:nvGraphicFramePr>
          <p:xfrm>
            <a:off x="450850" y="5599113"/>
            <a:ext cx="8526463" cy="649287"/>
          </p:xfrm>
          <a:graphic>
            <a:graphicData uri="http://schemas.openxmlformats.org/presentationml/2006/ole">
              <p:oleObj spid="_x0000_s101378" name="Equation" r:id="rId4" imgW="5092560" imgH="355320" progId="Equation.3">
                <p:embed/>
              </p:oleObj>
            </a:graphicData>
          </a:graphic>
        </p:graphicFrame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r>
              <a:rPr lang="en-US" smtClean="0"/>
              <a:t> / 27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itle 1"/>
          <p:cNvSpPr txBox="1">
            <a:spLocks/>
          </p:cNvSpPr>
          <p:nvPr/>
        </p:nvSpPr>
        <p:spPr>
          <a:xfrm>
            <a:off x="5715000" y="5105400"/>
            <a:ext cx="3352800" cy="1524000"/>
          </a:xfrm>
          <a:prstGeom prst="rect">
            <a:avLst/>
          </a:prstGeom>
        </p:spPr>
        <p:txBody>
          <a:bodyPr vert="horz" lIns="91431" tIns="45715" rIns="91431" bIns="45715" rtlCol="0" anchor="ctr">
            <a:noAutofit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BCD could be seen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as </a:t>
            </a:r>
          </a:p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bound optimization </a:t>
            </a:r>
          </a:p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entropy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r>
              <a:rPr lang="en-US" smtClean="0"/>
              <a:t> / 27</a:t>
            </a:r>
            <a:endParaRPr lang="en-US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0"/>
            <a:ext cx="5105400" cy="1143000"/>
          </a:xfrm>
          <a:prstGeom prst="rect">
            <a:avLst/>
          </a:prstGeom>
        </p:spPr>
        <p:txBody>
          <a:bodyPr vert="horz" lIns="91431" tIns="45715" rIns="91431" bIns="45715" rtlCol="0" anchor="ctr">
            <a:normAutofit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one standard approach:      </a:t>
            </a:r>
            <a:b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Block-Coordinate Descent (BCD)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Arc 21"/>
          <p:cNvSpPr/>
          <p:nvPr/>
        </p:nvSpPr>
        <p:spPr bwMode="auto">
          <a:xfrm rot="5576060" flipH="1" flipV="1">
            <a:off x="2287141" y="1481843"/>
            <a:ext cx="722262" cy="688472"/>
          </a:xfrm>
          <a:prstGeom prst="arc">
            <a:avLst>
              <a:gd name="adj1" fmla="val 16927014"/>
              <a:gd name="adj2" fmla="val 4575823"/>
            </a:avLst>
          </a:prstGeom>
          <a:noFill/>
          <a:ln w="34925" cap="flat" cmpd="sng" algn="ctr">
            <a:solidFill>
              <a:schemeClr val="tx1"/>
            </a:solidFill>
            <a:prstDash val="solid"/>
            <a:miter lim="800000"/>
            <a:headEnd type="arrow" w="med" len="med"/>
            <a:tailEnd type="arrow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aphicFrame>
        <p:nvGraphicFramePr>
          <p:cNvPr id="23" name="Object 10"/>
          <p:cNvGraphicFramePr>
            <a:graphicFrameLocks noChangeAspect="1"/>
          </p:cNvGraphicFramePr>
          <p:nvPr/>
        </p:nvGraphicFramePr>
        <p:xfrm>
          <a:off x="1752600" y="1752600"/>
          <a:ext cx="1754311" cy="617537"/>
        </p:xfrm>
        <a:graphic>
          <a:graphicData uri="http://schemas.openxmlformats.org/presentationml/2006/ole">
            <p:oleObj spid="_x0000_s58379" name="Equation" r:id="rId4" imgW="711000" imgH="228600" progId="Equation.3">
              <p:embed/>
            </p:oleObj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447800" y="914400"/>
            <a:ext cx="2286000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GrabCut [</a:t>
            </a:r>
            <a:r>
              <a:rPr lang="en-CA" sz="1400" dirty="0" err="1" smtClean="0"/>
              <a:t>Rother</a:t>
            </a:r>
            <a:r>
              <a:rPr lang="en-CA" sz="1400" dirty="0" smtClean="0"/>
              <a:t> et al. 2004] </a:t>
            </a:r>
            <a:endParaRPr lang="en-CA" sz="1400" dirty="0"/>
          </a:p>
        </p:txBody>
      </p:sp>
      <p:graphicFrame>
        <p:nvGraphicFramePr>
          <p:cNvPr id="26" name="Object 7"/>
          <p:cNvGraphicFramePr>
            <a:graphicFrameLocks noChangeAspect="1"/>
          </p:cNvGraphicFramePr>
          <p:nvPr/>
        </p:nvGraphicFramePr>
        <p:xfrm>
          <a:off x="6019800" y="1905000"/>
          <a:ext cx="816648" cy="509588"/>
        </p:xfrm>
        <a:graphic>
          <a:graphicData uri="http://schemas.openxmlformats.org/presentationml/2006/ole">
            <p:oleObj spid="_x0000_s58380" name="Equation" r:id="rId5" imgW="355320" imgH="203040" progId="Equation.3">
              <p:embed/>
            </p:oleObj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4495800" y="1752600"/>
            <a:ext cx="6395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dirty="0" smtClean="0"/>
              <a:t>≥</a:t>
            </a:r>
            <a:endParaRPr lang="en-CA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5486400" y="2362200"/>
            <a:ext cx="202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our entropy energy</a:t>
            </a:r>
            <a:endParaRPr lang="en-CA" dirty="0"/>
          </a:p>
        </p:txBody>
      </p:sp>
      <p:sp>
        <p:nvSpPr>
          <p:cNvPr id="29" name="TextBox 28"/>
          <p:cNvSpPr txBox="1"/>
          <p:nvPr/>
        </p:nvSpPr>
        <p:spPr>
          <a:xfrm>
            <a:off x="1752600" y="2373868"/>
            <a:ext cx="1827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mixed var. energy</a:t>
            </a:r>
            <a:endParaRPr lang="en-CA" dirty="0"/>
          </a:p>
        </p:txBody>
      </p:sp>
      <p:sp>
        <p:nvSpPr>
          <p:cNvPr id="30" name="Rectangle 29"/>
          <p:cNvSpPr/>
          <p:nvPr/>
        </p:nvSpPr>
        <p:spPr>
          <a:xfrm>
            <a:off x="2533650" y="1809749"/>
            <a:ext cx="819150" cy="46672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Rectangle 30"/>
          <p:cNvSpPr/>
          <p:nvPr/>
        </p:nvSpPr>
        <p:spPr>
          <a:xfrm>
            <a:off x="2219325" y="1809750"/>
            <a:ext cx="228600" cy="46672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22" grpId="0" animBg="1"/>
      <p:bldP spid="27" grpId="0"/>
      <p:bldP spid="28" grpId="0"/>
      <p:bldP spid="30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1054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one standard approach:      </a:t>
            </a:r>
            <a:br>
              <a:rPr lang="en-US" sz="2400" dirty="0" smtClean="0"/>
            </a:br>
            <a:r>
              <a:rPr lang="en-US" sz="2400" dirty="0" smtClean="0"/>
              <a:t>Block-Coordinate Descent (BCD)</a:t>
            </a:r>
            <a:endParaRPr lang="en-US" sz="2400" dirty="0"/>
          </a:p>
        </p:txBody>
      </p:sp>
      <p:sp>
        <p:nvSpPr>
          <p:cNvPr id="20" name="Arc 19"/>
          <p:cNvSpPr/>
          <p:nvPr/>
        </p:nvSpPr>
        <p:spPr bwMode="auto">
          <a:xfrm rot="5576060" flipH="1" flipV="1">
            <a:off x="2287141" y="1481843"/>
            <a:ext cx="722262" cy="688472"/>
          </a:xfrm>
          <a:prstGeom prst="arc">
            <a:avLst>
              <a:gd name="adj1" fmla="val 16927014"/>
              <a:gd name="adj2" fmla="val 4575823"/>
            </a:avLst>
          </a:prstGeom>
          <a:noFill/>
          <a:ln w="34925" cap="flat" cmpd="sng" algn="ctr">
            <a:solidFill>
              <a:schemeClr val="tx1"/>
            </a:solidFill>
            <a:prstDash val="solid"/>
            <a:miter lim="800000"/>
            <a:headEnd type="arrow" w="med" len="med"/>
            <a:tailEnd type="arrow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aphicFrame>
        <p:nvGraphicFramePr>
          <p:cNvPr id="1030154" name="Object 10"/>
          <p:cNvGraphicFramePr>
            <a:graphicFrameLocks noChangeAspect="1"/>
          </p:cNvGraphicFramePr>
          <p:nvPr/>
        </p:nvGraphicFramePr>
        <p:xfrm>
          <a:off x="1752600" y="1752600"/>
          <a:ext cx="1754311" cy="617537"/>
        </p:xfrm>
        <a:graphic>
          <a:graphicData uri="http://schemas.openxmlformats.org/presentationml/2006/ole">
            <p:oleObj spid="_x0000_s112642" name="Equation" r:id="rId3" imgW="711000" imgH="228600" progId="Equation.3">
              <p:embed/>
            </p:oleObj>
          </a:graphicData>
        </a:graphic>
      </p:graphicFrame>
      <p:sp>
        <p:nvSpPr>
          <p:cNvPr id="82" name="TextBox 81"/>
          <p:cNvSpPr txBox="1"/>
          <p:nvPr/>
        </p:nvSpPr>
        <p:spPr>
          <a:xfrm>
            <a:off x="1447800" y="914400"/>
            <a:ext cx="2286000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GrabCut [</a:t>
            </a:r>
            <a:r>
              <a:rPr lang="en-CA" sz="1400" dirty="0" err="1" smtClean="0"/>
              <a:t>Rother</a:t>
            </a:r>
            <a:r>
              <a:rPr lang="en-CA" sz="1400" dirty="0" smtClean="0"/>
              <a:t> et al. 2004] </a:t>
            </a:r>
            <a:endParaRPr lang="en-CA" sz="1400" dirty="0"/>
          </a:p>
        </p:txBody>
      </p:sp>
      <p:sp>
        <p:nvSpPr>
          <p:cNvPr id="87" name="Title 1"/>
          <p:cNvSpPr txBox="1">
            <a:spLocks/>
          </p:cNvSpPr>
          <p:nvPr/>
        </p:nvSpPr>
        <p:spPr>
          <a:xfrm>
            <a:off x="5715000" y="5105400"/>
            <a:ext cx="3352800" cy="1524000"/>
          </a:xfrm>
          <a:prstGeom prst="rect">
            <a:avLst/>
          </a:prstGeom>
        </p:spPr>
        <p:txBody>
          <a:bodyPr vert="horz" lIns="91431" tIns="45715" rIns="91431" bIns="45715" rtlCol="0" anchor="ctr">
            <a:noAutofit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BCD could be seen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as </a:t>
            </a:r>
          </a:p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bound optimization </a:t>
            </a:r>
          </a:p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entropy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" name="Group 90"/>
          <p:cNvGrpSpPr/>
          <p:nvPr/>
        </p:nvGrpSpPr>
        <p:grpSpPr>
          <a:xfrm>
            <a:off x="1752600" y="1752600"/>
            <a:ext cx="5756598" cy="990600"/>
            <a:chOff x="1752600" y="1905000"/>
            <a:chExt cx="5756598" cy="990600"/>
          </a:xfrm>
        </p:grpSpPr>
        <p:graphicFrame>
          <p:nvGraphicFramePr>
            <p:cNvPr id="88" name="Object 7"/>
            <p:cNvGraphicFramePr>
              <a:graphicFrameLocks noChangeAspect="1"/>
            </p:cNvGraphicFramePr>
            <p:nvPr/>
          </p:nvGraphicFramePr>
          <p:xfrm>
            <a:off x="6019800" y="2057400"/>
            <a:ext cx="816648" cy="509588"/>
          </p:xfrm>
          <a:graphic>
            <a:graphicData uri="http://schemas.openxmlformats.org/presentationml/2006/ole">
              <p:oleObj spid="_x0000_s112643" name="Equation" r:id="rId4" imgW="355320" imgH="203040" progId="Equation.3">
                <p:embed/>
              </p:oleObj>
            </a:graphicData>
          </a:graphic>
        </p:graphicFrame>
        <p:sp>
          <p:nvSpPr>
            <p:cNvPr id="89" name="TextBox 88"/>
            <p:cNvSpPr txBox="1"/>
            <p:nvPr/>
          </p:nvSpPr>
          <p:spPr>
            <a:xfrm>
              <a:off x="4495800" y="1905000"/>
              <a:ext cx="63950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4400" dirty="0" smtClean="0"/>
                <a:t>≥</a:t>
              </a:r>
              <a:endParaRPr lang="en-CA" sz="4400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5486400" y="2514600"/>
              <a:ext cx="2022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/>
                <a:t>our entropy energy</a:t>
              </a:r>
              <a:endParaRPr lang="en-CA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752600" y="2526268"/>
              <a:ext cx="18271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/>
                <a:t>mixed var. energy</a:t>
              </a:r>
              <a:endParaRPr lang="en-CA" dirty="0"/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762000" y="3429000"/>
            <a:ext cx="889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dirty="0" smtClean="0"/>
              <a:t>(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dirty="0" smtClean="0"/>
              <a:t>)</a:t>
            </a:r>
            <a:endParaRPr lang="en-CA" sz="3200" dirty="0"/>
          </a:p>
        </p:txBody>
      </p:sp>
      <p:sp>
        <p:nvSpPr>
          <p:cNvPr id="94" name="Freeform 93"/>
          <p:cNvSpPr/>
          <p:nvPr/>
        </p:nvSpPr>
        <p:spPr>
          <a:xfrm>
            <a:off x="1728187" y="3641481"/>
            <a:ext cx="3962400" cy="2296524"/>
          </a:xfrm>
          <a:custGeom>
            <a:avLst/>
            <a:gdLst>
              <a:gd name="connsiteX0" fmla="*/ 0 w 3875964"/>
              <a:gd name="connsiteY0" fmla="*/ 0 h 2681785"/>
              <a:gd name="connsiteX1" fmla="*/ 382137 w 3875964"/>
              <a:gd name="connsiteY1" fmla="*/ 1419367 h 2681785"/>
              <a:gd name="connsiteX2" fmla="*/ 900752 w 3875964"/>
              <a:gd name="connsiteY2" fmla="*/ 1023582 h 2681785"/>
              <a:gd name="connsiteX3" fmla="*/ 1487606 w 3875964"/>
              <a:gd name="connsiteY3" fmla="*/ 2238233 h 2681785"/>
              <a:gd name="connsiteX4" fmla="*/ 1978926 w 3875964"/>
              <a:gd name="connsiteY4" fmla="*/ 614149 h 2681785"/>
              <a:gd name="connsiteX5" fmla="*/ 2934269 w 3875964"/>
              <a:gd name="connsiteY5" fmla="*/ 2674961 h 2681785"/>
              <a:gd name="connsiteX6" fmla="*/ 3875964 w 3875964"/>
              <a:gd name="connsiteY6" fmla="*/ 573206 h 2681785"/>
              <a:gd name="connsiteX0" fmla="*/ 0 w 3875964"/>
              <a:gd name="connsiteY0" fmla="*/ 0 h 2884227"/>
              <a:gd name="connsiteX1" fmla="*/ 382137 w 3875964"/>
              <a:gd name="connsiteY1" fmla="*/ 1419367 h 2884227"/>
              <a:gd name="connsiteX2" fmla="*/ 900752 w 3875964"/>
              <a:gd name="connsiteY2" fmla="*/ 1023582 h 2884227"/>
              <a:gd name="connsiteX3" fmla="*/ 1487606 w 3875964"/>
              <a:gd name="connsiteY3" fmla="*/ 2238233 h 2884227"/>
              <a:gd name="connsiteX4" fmla="*/ 2057400 w 3875964"/>
              <a:gd name="connsiteY4" fmla="*/ 1828800 h 2884227"/>
              <a:gd name="connsiteX5" fmla="*/ 2934269 w 3875964"/>
              <a:gd name="connsiteY5" fmla="*/ 2674961 h 2884227"/>
              <a:gd name="connsiteX6" fmla="*/ 3875964 w 3875964"/>
              <a:gd name="connsiteY6" fmla="*/ 573206 h 2884227"/>
              <a:gd name="connsiteX0" fmla="*/ 0 w 3875964"/>
              <a:gd name="connsiteY0" fmla="*/ 0 h 2896927"/>
              <a:gd name="connsiteX1" fmla="*/ 382137 w 3875964"/>
              <a:gd name="connsiteY1" fmla="*/ 1419367 h 2896927"/>
              <a:gd name="connsiteX2" fmla="*/ 900752 w 3875964"/>
              <a:gd name="connsiteY2" fmla="*/ 1023582 h 2896927"/>
              <a:gd name="connsiteX3" fmla="*/ 1487606 w 3875964"/>
              <a:gd name="connsiteY3" fmla="*/ 2238233 h 2896927"/>
              <a:gd name="connsiteX4" fmla="*/ 1981200 w 3875964"/>
              <a:gd name="connsiteY4" fmla="*/ 1905000 h 2896927"/>
              <a:gd name="connsiteX5" fmla="*/ 2934269 w 3875964"/>
              <a:gd name="connsiteY5" fmla="*/ 2674961 h 2896927"/>
              <a:gd name="connsiteX6" fmla="*/ 3875964 w 3875964"/>
              <a:gd name="connsiteY6" fmla="*/ 573206 h 2896927"/>
              <a:gd name="connsiteX0" fmla="*/ 0 w 4114800"/>
              <a:gd name="connsiteY0" fmla="*/ 0 h 2827361"/>
              <a:gd name="connsiteX1" fmla="*/ 382137 w 4114800"/>
              <a:gd name="connsiteY1" fmla="*/ 1419367 h 2827361"/>
              <a:gd name="connsiteX2" fmla="*/ 900752 w 4114800"/>
              <a:gd name="connsiteY2" fmla="*/ 1023582 h 2827361"/>
              <a:gd name="connsiteX3" fmla="*/ 1487606 w 4114800"/>
              <a:gd name="connsiteY3" fmla="*/ 2238233 h 2827361"/>
              <a:gd name="connsiteX4" fmla="*/ 1981200 w 4114800"/>
              <a:gd name="connsiteY4" fmla="*/ 1905000 h 2827361"/>
              <a:gd name="connsiteX5" fmla="*/ 2934269 w 4114800"/>
              <a:gd name="connsiteY5" fmla="*/ 2674961 h 2827361"/>
              <a:gd name="connsiteX6" fmla="*/ 4114800 w 4114800"/>
              <a:gd name="connsiteY6" fmla="*/ 990600 h 2827361"/>
              <a:gd name="connsiteX0" fmla="*/ 0 w 4038600"/>
              <a:gd name="connsiteY0" fmla="*/ 0 h 2217761"/>
              <a:gd name="connsiteX1" fmla="*/ 305937 w 4038600"/>
              <a:gd name="connsiteY1" fmla="*/ 809767 h 2217761"/>
              <a:gd name="connsiteX2" fmla="*/ 824552 w 4038600"/>
              <a:gd name="connsiteY2" fmla="*/ 413982 h 2217761"/>
              <a:gd name="connsiteX3" fmla="*/ 1411406 w 4038600"/>
              <a:gd name="connsiteY3" fmla="*/ 1628633 h 2217761"/>
              <a:gd name="connsiteX4" fmla="*/ 1905000 w 4038600"/>
              <a:gd name="connsiteY4" fmla="*/ 1295400 h 2217761"/>
              <a:gd name="connsiteX5" fmla="*/ 2858069 w 4038600"/>
              <a:gd name="connsiteY5" fmla="*/ 2065361 h 2217761"/>
              <a:gd name="connsiteX6" fmla="*/ 4038600 w 4038600"/>
              <a:gd name="connsiteY6" fmla="*/ 381000 h 2217761"/>
              <a:gd name="connsiteX0" fmla="*/ 0 w 3962400"/>
              <a:gd name="connsiteY0" fmla="*/ 0 h 2155783"/>
              <a:gd name="connsiteX1" fmla="*/ 305937 w 3962400"/>
              <a:gd name="connsiteY1" fmla="*/ 809767 h 2155783"/>
              <a:gd name="connsiteX2" fmla="*/ 824552 w 3962400"/>
              <a:gd name="connsiteY2" fmla="*/ 413982 h 2155783"/>
              <a:gd name="connsiteX3" fmla="*/ 1411406 w 3962400"/>
              <a:gd name="connsiteY3" fmla="*/ 1628633 h 2155783"/>
              <a:gd name="connsiteX4" fmla="*/ 1905000 w 3962400"/>
              <a:gd name="connsiteY4" fmla="*/ 1295400 h 2155783"/>
              <a:gd name="connsiteX5" fmla="*/ 2858069 w 3962400"/>
              <a:gd name="connsiteY5" fmla="*/ 2065361 h 2155783"/>
              <a:gd name="connsiteX6" fmla="*/ 3962400 w 3962400"/>
              <a:gd name="connsiteY6" fmla="*/ 752868 h 2155783"/>
              <a:gd name="connsiteX0" fmla="*/ 0 w 3962400"/>
              <a:gd name="connsiteY0" fmla="*/ 0 h 2155783"/>
              <a:gd name="connsiteX1" fmla="*/ 305937 w 3962400"/>
              <a:gd name="connsiteY1" fmla="*/ 809767 h 2155783"/>
              <a:gd name="connsiteX2" fmla="*/ 824552 w 3962400"/>
              <a:gd name="connsiteY2" fmla="*/ 413982 h 2155783"/>
              <a:gd name="connsiteX3" fmla="*/ 1411406 w 3962400"/>
              <a:gd name="connsiteY3" fmla="*/ 1628633 h 2155783"/>
              <a:gd name="connsiteX4" fmla="*/ 1905000 w 3962400"/>
              <a:gd name="connsiteY4" fmla="*/ 1295400 h 2155783"/>
              <a:gd name="connsiteX5" fmla="*/ 2858069 w 3962400"/>
              <a:gd name="connsiteY5" fmla="*/ 2065361 h 2155783"/>
              <a:gd name="connsiteX6" fmla="*/ 3962400 w 3962400"/>
              <a:gd name="connsiteY6" fmla="*/ 752868 h 2155783"/>
              <a:gd name="connsiteX0" fmla="*/ 0 w 3962400"/>
              <a:gd name="connsiteY0" fmla="*/ 0 h 2088723"/>
              <a:gd name="connsiteX1" fmla="*/ 305937 w 3962400"/>
              <a:gd name="connsiteY1" fmla="*/ 809767 h 2088723"/>
              <a:gd name="connsiteX2" fmla="*/ 824552 w 3962400"/>
              <a:gd name="connsiteY2" fmla="*/ 413982 h 2088723"/>
              <a:gd name="connsiteX3" fmla="*/ 1411406 w 3962400"/>
              <a:gd name="connsiteY3" fmla="*/ 1628633 h 2088723"/>
              <a:gd name="connsiteX4" fmla="*/ 1905000 w 3962400"/>
              <a:gd name="connsiteY4" fmla="*/ 1295400 h 2088723"/>
              <a:gd name="connsiteX5" fmla="*/ 2858069 w 3962400"/>
              <a:gd name="connsiteY5" fmla="*/ 2065361 h 2088723"/>
              <a:gd name="connsiteX6" fmla="*/ 3962400 w 3962400"/>
              <a:gd name="connsiteY6" fmla="*/ 752868 h 2088723"/>
              <a:gd name="connsiteX0" fmla="*/ 0 w 3733800"/>
              <a:gd name="connsiteY0" fmla="*/ 0 h 2354774"/>
              <a:gd name="connsiteX1" fmla="*/ 305937 w 3733800"/>
              <a:gd name="connsiteY1" fmla="*/ 809767 h 2354774"/>
              <a:gd name="connsiteX2" fmla="*/ 824552 w 3733800"/>
              <a:gd name="connsiteY2" fmla="*/ 413982 h 2354774"/>
              <a:gd name="connsiteX3" fmla="*/ 1411406 w 3733800"/>
              <a:gd name="connsiteY3" fmla="*/ 1628633 h 2354774"/>
              <a:gd name="connsiteX4" fmla="*/ 1905000 w 3733800"/>
              <a:gd name="connsiteY4" fmla="*/ 1295400 h 2354774"/>
              <a:gd name="connsiteX5" fmla="*/ 2858069 w 3733800"/>
              <a:gd name="connsiteY5" fmla="*/ 2065361 h 2354774"/>
              <a:gd name="connsiteX6" fmla="*/ 3733800 w 3733800"/>
              <a:gd name="connsiteY6" fmla="*/ 1307309 h 2354774"/>
              <a:gd name="connsiteX0" fmla="*/ 0 w 3733800"/>
              <a:gd name="connsiteY0" fmla="*/ 0 h 2088723"/>
              <a:gd name="connsiteX1" fmla="*/ 305937 w 3733800"/>
              <a:gd name="connsiteY1" fmla="*/ 809767 h 2088723"/>
              <a:gd name="connsiteX2" fmla="*/ 824552 w 3733800"/>
              <a:gd name="connsiteY2" fmla="*/ 413982 h 2088723"/>
              <a:gd name="connsiteX3" fmla="*/ 1411406 w 3733800"/>
              <a:gd name="connsiteY3" fmla="*/ 1628633 h 2088723"/>
              <a:gd name="connsiteX4" fmla="*/ 1905000 w 3733800"/>
              <a:gd name="connsiteY4" fmla="*/ 1295400 h 2088723"/>
              <a:gd name="connsiteX5" fmla="*/ 2858069 w 3733800"/>
              <a:gd name="connsiteY5" fmla="*/ 2065361 h 2088723"/>
              <a:gd name="connsiteX6" fmla="*/ 3733800 w 3733800"/>
              <a:gd name="connsiteY6" fmla="*/ 1307309 h 2088723"/>
              <a:gd name="connsiteX0" fmla="*/ 0 w 3962400"/>
              <a:gd name="connsiteY0" fmla="*/ 0 h 2088723"/>
              <a:gd name="connsiteX1" fmla="*/ 305937 w 3962400"/>
              <a:gd name="connsiteY1" fmla="*/ 809767 h 2088723"/>
              <a:gd name="connsiteX2" fmla="*/ 824552 w 3962400"/>
              <a:gd name="connsiteY2" fmla="*/ 413982 h 2088723"/>
              <a:gd name="connsiteX3" fmla="*/ 1411406 w 3962400"/>
              <a:gd name="connsiteY3" fmla="*/ 1628633 h 2088723"/>
              <a:gd name="connsiteX4" fmla="*/ 1905000 w 3962400"/>
              <a:gd name="connsiteY4" fmla="*/ 1295400 h 2088723"/>
              <a:gd name="connsiteX5" fmla="*/ 2858069 w 3962400"/>
              <a:gd name="connsiteY5" fmla="*/ 2065361 h 2088723"/>
              <a:gd name="connsiteX6" fmla="*/ 3962400 w 3962400"/>
              <a:gd name="connsiteY6" fmla="*/ 1307309 h 208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2400" h="2088723">
                <a:moveTo>
                  <a:pt x="0" y="0"/>
                </a:moveTo>
                <a:cubicBezTo>
                  <a:pt x="116006" y="624385"/>
                  <a:pt x="168512" y="740770"/>
                  <a:pt x="305937" y="809767"/>
                </a:cubicBezTo>
                <a:cubicBezTo>
                  <a:pt x="443362" y="878764"/>
                  <a:pt x="640307" y="277504"/>
                  <a:pt x="824552" y="413982"/>
                </a:cubicBezTo>
                <a:cubicBezTo>
                  <a:pt x="1008797" y="550460"/>
                  <a:pt x="1231331" y="1481730"/>
                  <a:pt x="1411406" y="1628633"/>
                </a:cubicBezTo>
                <a:cubicBezTo>
                  <a:pt x="1591481" y="1775536"/>
                  <a:pt x="1663890" y="1222612"/>
                  <a:pt x="1905000" y="1295400"/>
                </a:cubicBezTo>
                <a:cubicBezTo>
                  <a:pt x="2146110" y="1368188"/>
                  <a:pt x="2400300" y="2074065"/>
                  <a:pt x="2858069" y="2065361"/>
                </a:cubicBezTo>
                <a:cubicBezTo>
                  <a:pt x="3191870" y="2088723"/>
                  <a:pt x="3616657" y="1878949"/>
                  <a:pt x="3962400" y="1307309"/>
                </a:cubicBezTo>
              </a:path>
            </a:pathLst>
          </a:cu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5" name="Group 10"/>
          <p:cNvGrpSpPr/>
          <p:nvPr/>
        </p:nvGrpSpPr>
        <p:grpSpPr>
          <a:xfrm>
            <a:off x="3328387" y="3241085"/>
            <a:ext cx="2362200" cy="618565"/>
            <a:chOff x="3526808" y="728210"/>
            <a:chExt cx="2362200" cy="618565"/>
          </a:xfrm>
        </p:grpSpPr>
        <p:sp>
          <p:nvSpPr>
            <p:cNvPr id="96" name="TextBox 95"/>
            <p:cNvSpPr txBox="1"/>
            <p:nvPr/>
          </p:nvSpPr>
          <p:spPr>
            <a:xfrm>
              <a:off x="3526808" y="762000"/>
              <a:ext cx="236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3200" dirty="0" smtClean="0">
                  <a:solidFill>
                    <a:srgbClr val="FF0000"/>
                  </a:solidFill>
                </a:rPr>
                <a:t>(</a:t>
              </a:r>
              <a:r>
                <a:rPr lang="en-US" sz="32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S|</a:t>
              </a:r>
              <a:r>
                <a:rPr lang="el-GR" sz="32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θ</a:t>
              </a:r>
              <a:r>
                <a:rPr lang="en-US" sz="3200" i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 </a:t>
              </a:r>
              <a:r>
                <a:rPr lang="en-US" sz="32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lang="el-GR" sz="32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θ</a:t>
              </a:r>
              <a:r>
                <a:rPr lang="en-US" sz="3200" i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  </a:t>
              </a:r>
              <a:r>
                <a:rPr lang="en-US" sz="3200" dirty="0" smtClean="0">
                  <a:solidFill>
                    <a:srgbClr val="FF0000"/>
                  </a:solidFill>
                </a:rPr>
                <a:t>)</a:t>
              </a:r>
              <a:endParaRPr lang="en-CA" sz="3200" dirty="0">
                <a:solidFill>
                  <a:srgbClr val="FF0000"/>
                </a:solidFill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4486033" y="728210"/>
              <a:ext cx="74892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i="1" baseline="30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      </a:t>
              </a:r>
              <a:r>
                <a:rPr lang="en-US" sz="3200" i="1" baseline="30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en-CA" sz="3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2405995" y="6120825"/>
            <a:ext cx="465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i="1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CA" sz="3200" dirty="0"/>
          </a:p>
        </p:txBody>
      </p:sp>
      <p:cxnSp>
        <p:nvCxnSpPr>
          <p:cNvPr id="99" name="Straight Arrow Connector 98"/>
          <p:cNvCxnSpPr>
            <a:stCxn id="98" idx="0"/>
          </p:cNvCxnSpPr>
          <p:nvPr/>
        </p:nvCxnSpPr>
        <p:spPr>
          <a:xfrm flipH="1" flipV="1">
            <a:off x="2634627" y="4188529"/>
            <a:ext cx="3964" cy="193229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556987" y="6120825"/>
            <a:ext cx="785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i="1" baseline="-25000" dirty="0" smtClean="0">
                <a:latin typeface="Times New Roman" pitchFamily="18" charset="0"/>
                <a:cs typeface="Times New Roman" pitchFamily="18" charset="0"/>
              </a:rPr>
              <a:t>t+1</a:t>
            </a:r>
            <a:endParaRPr lang="en-CA" sz="3200" dirty="0"/>
          </a:p>
        </p:txBody>
      </p:sp>
      <p:sp>
        <p:nvSpPr>
          <p:cNvPr id="101" name="Freeform 100"/>
          <p:cNvSpPr/>
          <p:nvPr/>
        </p:nvSpPr>
        <p:spPr>
          <a:xfrm>
            <a:off x="2642587" y="4139626"/>
            <a:ext cx="1219200" cy="609599"/>
          </a:xfrm>
          <a:custGeom>
            <a:avLst/>
            <a:gdLst>
              <a:gd name="connsiteX0" fmla="*/ 0 w 1173707"/>
              <a:gd name="connsiteY0" fmla="*/ 0 h 532263"/>
              <a:gd name="connsiteX1" fmla="*/ 491319 w 1173707"/>
              <a:gd name="connsiteY1" fmla="*/ 395785 h 532263"/>
              <a:gd name="connsiteX2" fmla="*/ 1173707 w 1173707"/>
              <a:gd name="connsiteY2" fmla="*/ 532263 h 532263"/>
              <a:gd name="connsiteX0" fmla="*/ 0 w 1173707"/>
              <a:gd name="connsiteY0" fmla="*/ 0 h 545910"/>
              <a:gd name="connsiteX1" fmla="*/ 440140 w 1173707"/>
              <a:gd name="connsiteY1" fmla="*/ 457200 h 545910"/>
              <a:gd name="connsiteX2" fmla="*/ 1173707 w 1173707"/>
              <a:gd name="connsiteY2" fmla="*/ 532263 h 545910"/>
              <a:gd name="connsiteX0" fmla="*/ 0 w 1173707"/>
              <a:gd name="connsiteY0" fmla="*/ 0 h 609599"/>
              <a:gd name="connsiteX1" fmla="*/ 440140 w 1173707"/>
              <a:gd name="connsiteY1" fmla="*/ 457200 h 609599"/>
              <a:gd name="connsiteX2" fmla="*/ 1173707 w 1173707"/>
              <a:gd name="connsiteY2" fmla="*/ 609599 h 609599"/>
              <a:gd name="connsiteX0" fmla="*/ 0 w 1173707"/>
              <a:gd name="connsiteY0" fmla="*/ 0 h 609599"/>
              <a:gd name="connsiteX1" fmla="*/ 366783 w 1173707"/>
              <a:gd name="connsiteY1" fmla="*/ 380999 h 609599"/>
              <a:gd name="connsiteX2" fmla="*/ 1173707 w 1173707"/>
              <a:gd name="connsiteY2" fmla="*/ 609599 h 609599"/>
              <a:gd name="connsiteX0" fmla="*/ 0 w 1173707"/>
              <a:gd name="connsiteY0" fmla="*/ 0 h 609599"/>
              <a:gd name="connsiteX1" fmla="*/ 366783 w 1173707"/>
              <a:gd name="connsiteY1" fmla="*/ 380999 h 609599"/>
              <a:gd name="connsiteX2" fmla="*/ 1173707 w 1173707"/>
              <a:gd name="connsiteY2" fmla="*/ 609599 h 609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3707" h="609599">
                <a:moveTo>
                  <a:pt x="0" y="0"/>
                </a:moveTo>
                <a:cubicBezTo>
                  <a:pt x="147850" y="153537"/>
                  <a:pt x="171165" y="279399"/>
                  <a:pt x="366783" y="380999"/>
                </a:cubicBezTo>
                <a:cubicBezTo>
                  <a:pt x="677363" y="598605"/>
                  <a:pt x="930322" y="585715"/>
                  <a:pt x="1173707" y="609599"/>
                </a:cubicBezTo>
              </a:path>
            </a:pathLst>
          </a:custGeom>
          <a:ln w="76200">
            <a:solidFill>
              <a:srgbClr val="00B05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02" name="Straight Arrow Connector 101"/>
          <p:cNvCxnSpPr/>
          <p:nvPr/>
        </p:nvCxnSpPr>
        <p:spPr>
          <a:xfrm flipV="1">
            <a:off x="3861787" y="4749225"/>
            <a:ext cx="0" cy="533400"/>
          </a:xfrm>
          <a:prstGeom prst="straightConnector1">
            <a:avLst/>
          </a:prstGeom>
          <a:ln w="76200">
            <a:solidFill>
              <a:srgbClr val="0070C0"/>
            </a:solidFill>
            <a:prstDash val="solid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Freeform 104"/>
          <p:cNvSpPr/>
          <p:nvPr/>
        </p:nvSpPr>
        <p:spPr>
          <a:xfrm>
            <a:off x="2337787" y="3402450"/>
            <a:ext cx="2895600" cy="1423076"/>
          </a:xfrm>
          <a:custGeom>
            <a:avLst/>
            <a:gdLst>
              <a:gd name="connsiteX0" fmla="*/ 0 w 3125338"/>
              <a:gd name="connsiteY0" fmla="*/ 54591 h 1451212"/>
              <a:gd name="connsiteX1" fmla="*/ 423081 w 3125338"/>
              <a:gd name="connsiteY1" fmla="*/ 982639 h 1451212"/>
              <a:gd name="connsiteX2" fmla="*/ 832514 w 3125338"/>
              <a:gd name="connsiteY2" fmla="*/ 1187355 h 1451212"/>
              <a:gd name="connsiteX3" fmla="*/ 1460311 w 3125338"/>
              <a:gd name="connsiteY3" fmla="*/ 1351128 h 1451212"/>
              <a:gd name="connsiteX4" fmla="*/ 2674961 w 3125338"/>
              <a:gd name="connsiteY4" fmla="*/ 586854 h 1451212"/>
              <a:gd name="connsiteX5" fmla="*/ 3125338 w 3125338"/>
              <a:gd name="connsiteY5" fmla="*/ 0 h 1451212"/>
              <a:gd name="connsiteX0" fmla="*/ 0 w 3125338"/>
              <a:gd name="connsiteY0" fmla="*/ 54591 h 1481350"/>
              <a:gd name="connsiteX1" fmla="*/ 423081 w 3125338"/>
              <a:gd name="connsiteY1" fmla="*/ 982639 h 1481350"/>
              <a:gd name="connsiteX2" fmla="*/ 1058839 w 3125338"/>
              <a:gd name="connsiteY2" fmla="*/ 1368188 h 1481350"/>
              <a:gd name="connsiteX3" fmla="*/ 1460311 w 3125338"/>
              <a:gd name="connsiteY3" fmla="*/ 1351128 h 1481350"/>
              <a:gd name="connsiteX4" fmla="*/ 2674961 w 3125338"/>
              <a:gd name="connsiteY4" fmla="*/ 586854 h 1481350"/>
              <a:gd name="connsiteX5" fmla="*/ 3125338 w 3125338"/>
              <a:gd name="connsiteY5" fmla="*/ 0 h 1481350"/>
              <a:gd name="connsiteX0" fmla="*/ 0 w 3125338"/>
              <a:gd name="connsiteY0" fmla="*/ 54591 h 1498410"/>
              <a:gd name="connsiteX1" fmla="*/ 423081 w 3125338"/>
              <a:gd name="connsiteY1" fmla="*/ 982639 h 1498410"/>
              <a:gd name="connsiteX2" fmla="*/ 1058839 w 3125338"/>
              <a:gd name="connsiteY2" fmla="*/ 1368188 h 1498410"/>
              <a:gd name="connsiteX3" fmla="*/ 2049439 w 3125338"/>
              <a:gd name="connsiteY3" fmla="*/ 1368188 h 1498410"/>
              <a:gd name="connsiteX4" fmla="*/ 2674961 w 3125338"/>
              <a:gd name="connsiteY4" fmla="*/ 586854 h 1498410"/>
              <a:gd name="connsiteX5" fmla="*/ 3125338 w 3125338"/>
              <a:gd name="connsiteY5" fmla="*/ 0 h 1498410"/>
              <a:gd name="connsiteX0" fmla="*/ 0 w 3125338"/>
              <a:gd name="connsiteY0" fmla="*/ 54591 h 1495188"/>
              <a:gd name="connsiteX1" fmla="*/ 423081 w 3125338"/>
              <a:gd name="connsiteY1" fmla="*/ 982639 h 1495188"/>
              <a:gd name="connsiteX2" fmla="*/ 1058839 w 3125338"/>
              <a:gd name="connsiteY2" fmla="*/ 1368188 h 1495188"/>
              <a:gd name="connsiteX3" fmla="*/ 2049439 w 3125338"/>
              <a:gd name="connsiteY3" fmla="*/ 1368188 h 1495188"/>
              <a:gd name="connsiteX4" fmla="*/ 2811439 w 3125338"/>
              <a:gd name="connsiteY4" fmla="*/ 606188 h 1495188"/>
              <a:gd name="connsiteX5" fmla="*/ 3125338 w 3125338"/>
              <a:gd name="connsiteY5" fmla="*/ 0 h 1495188"/>
              <a:gd name="connsiteX0" fmla="*/ 0 w 3000234"/>
              <a:gd name="connsiteY0" fmla="*/ 282873 h 1495188"/>
              <a:gd name="connsiteX1" fmla="*/ 297977 w 3000234"/>
              <a:gd name="connsiteY1" fmla="*/ 982639 h 1495188"/>
              <a:gd name="connsiteX2" fmla="*/ 933735 w 3000234"/>
              <a:gd name="connsiteY2" fmla="*/ 1368188 h 1495188"/>
              <a:gd name="connsiteX3" fmla="*/ 1924335 w 3000234"/>
              <a:gd name="connsiteY3" fmla="*/ 1368188 h 1495188"/>
              <a:gd name="connsiteX4" fmla="*/ 2686335 w 3000234"/>
              <a:gd name="connsiteY4" fmla="*/ 606188 h 1495188"/>
              <a:gd name="connsiteX5" fmla="*/ 3000234 w 3000234"/>
              <a:gd name="connsiteY5" fmla="*/ 0 h 1495188"/>
              <a:gd name="connsiteX0" fmla="*/ 0 w 3000234"/>
              <a:gd name="connsiteY0" fmla="*/ 282873 h 1448048"/>
              <a:gd name="connsiteX1" fmla="*/ 297977 w 3000234"/>
              <a:gd name="connsiteY1" fmla="*/ 982639 h 1448048"/>
              <a:gd name="connsiteX2" fmla="*/ 933735 w 3000234"/>
              <a:gd name="connsiteY2" fmla="*/ 1368188 h 1448048"/>
              <a:gd name="connsiteX3" fmla="*/ 1924335 w 3000234"/>
              <a:gd name="connsiteY3" fmla="*/ 1368188 h 1448048"/>
              <a:gd name="connsiteX4" fmla="*/ 2590800 w 3000234"/>
              <a:gd name="connsiteY4" fmla="*/ 889031 h 1448048"/>
              <a:gd name="connsiteX5" fmla="*/ 3000234 w 3000234"/>
              <a:gd name="connsiteY5" fmla="*/ 0 h 1448048"/>
              <a:gd name="connsiteX0" fmla="*/ 0 w 2971800"/>
              <a:gd name="connsiteY0" fmla="*/ 0 h 1165175"/>
              <a:gd name="connsiteX1" fmla="*/ 297977 w 2971800"/>
              <a:gd name="connsiteY1" fmla="*/ 699766 h 1165175"/>
              <a:gd name="connsiteX2" fmla="*/ 933735 w 2971800"/>
              <a:gd name="connsiteY2" fmla="*/ 1085315 h 1165175"/>
              <a:gd name="connsiteX3" fmla="*/ 1924335 w 2971800"/>
              <a:gd name="connsiteY3" fmla="*/ 1085315 h 1165175"/>
              <a:gd name="connsiteX4" fmla="*/ 2590800 w 2971800"/>
              <a:gd name="connsiteY4" fmla="*/ 606158 h 1165175"/>
              <a:gd name="connsiteX5" fmla="*/ 2971800 w 2971800"/>
              <a:gd name="connsiteY5" fmla="*/ 60616 h 1165175"/>
              <a:gd name="connsiteX0" fmla="*/ 0 w 2819400"/>
              <a:gd name="connsiteY0" fmla="*/ 262211 h 1104559"/>
              <a:gd name="connsiteX1" fmla="*/ 145577 w 2819400"/>
              <a:gd name="connsiteY1" fmla="*/ 639150 h 1104559"/>
              <a:gd name="connsiteX2" fmla="*/ 781335 w 2819400"/>
              <a:gd name="connsiteY2" fmla="*/ 1024699 h 1104559"/>
              <a:gd name="connsiteX3" fmla="*/ 1771935 w 2819400"/>
              <a:gd name="connsiteY3" fmla="*/ 1024699 h 1104559"/>
              <a:gd name="connsiteX4" fmla="*/ 2438400 w 2819400"/>
              <a:gd name="connsiteY4" fmla="*/ 545542 h 1104559"/>
              <a:gd name="connsiteX5" fmla="*/ 2819400 w 2819400"/>
              <a:gd name="connsiteY5" fmla="*/ 0 h 1104559"/>
              <a:gd name="connsiteX0" fmla="*/ 0 w 2971800"/>
              <a:gd name="connsiteY0" fmla="*/ 19749 h 1104559"/>
              <a:gd name="connsiteX1" fmla="*/ 297977 w 2971800"/>
              <a:gd name="connsiteY1" fmla="*/ 639150 h 1104559"/>
              <a:gd name="connsiteX2" fmla="*/ 933735 w 2971800"/>
              <a:gd name="connsiteY2" fmla="*/ 1024699 h 1104559"/>
              <a:gd name="connsiteX3" fmla="*/ 1924335 w 2971800"/>
              <a:gd name="connsiteY3" fmla="*/ 1024699 h 1104559"/>
              <a:gd name="connsiteX4" fmla="*/ 2590800 w 2971800"/>
              <a:gd name="connsiteY4" fmla="*/ 545542 h 1104559"/>
              <a:gd name="connsiteX5" fmla="*/ 2971800 w 2971800"/>
              <a:gd name="connsiteY5" fmla="*/ 0 h 1104559"/>
              <a:gd name="connsiteX0" fmla="*/ 0 w 2895600"/>
              <a:gd name="connsiteY0" fmla="*/ 0 h 1084810"/>
              <a:gd name="connsiteX1" fmla="*/ 297977 w 2895600"/>
              <a:gd name="connsiteY1" fmla="*/ 619401 h 1084810"/>
              <a:gd name="connsiteX2" fmla="*/ 933735 w 2895600"/>
              <a:gd name="connsiteY2" fmla="*/ 1004950 h 1084810"/>
              <a:gd name="connsiteX3" fmla="*/ 1924335 w 2895600"/>
              <a:gd name="connsiteY3" fmla="*/ 1004950 h 1084810"/>
              <a:gd name="connsiteX4" fmla="*/ 2590800 w 2895600"/>
              <a:gd name="connsiteY4" fmla="*/ 525793 h 1084810"/>
              <a:gd name="connsiteX5" fmla="*/ 2895600 w 2895600"/>
              <a:gd name="connsiteY5" fmla="*/ 242462 h 1084810"/>
              <a:gd name="connsiteX0" fmla="*/ 0 w 2895600"/>
              <a:gd name="connsiteY0" fmla="*/ 0 h 1071415"/>
              <a:gd name="connsiteX1" fmla="*/ 297977 w 2895600"/>
              <a:gd name="connsiteY1" fmla="*/ 619401 h 1071415"/>
              <a:gd name="connsiteX2" fmla="*/ 933735 w 2895600"/>
              <a:gd name="connsiteY2" fmla="*/ 1004950 h 1071415"/>
              <a:gd name="connsiteX3" fmla="*/ 1924335 w 2895600"/>
              <a:gd name="connsiteY3" fmla="*/ 1004950 h 1071415"/>
              <a:gd name="connsiteX4" fmla="*/ 2590800 w 2895600"/>
              <a:gd name="connsiteY4" fmla="*/ 606157 h 1071415"/>
              <a:gd name="connsiteX5" fmla="*/ 2895600 w 2895600"/>
              <a:gd name="connsiteY5" fmla="*/ 242462 h 1071415"/>
              <a:gd name="connsiteX0" fmla="*/ 0 w 2895600"/>
              <a:gd name="connsiteY0" fmla="*/ 0 h 1071415"/>
              <a:gd name="connsiteX1" fmla="*/ 297977 w 2895600"/>
              <a:gd name="connsiteY1" fmla="*/ 619401 h 1071415"/>
              <a:gd name="connsiteX2" fmla="*/ 933735 w 2895600"/>
              <a:gd name="connsiteY2" fmla="*/ 1004950 h 1071415"/>
              <a:gd name="connsiteX3" fmla="*/ 1924335 w 2895600"/>
              <a:gd name="connsiteY3" fmla="*/ 1004950 h 1071415"/>
              <a:gd name="connsiteX4" fmla="*/ 2590800 w 2895600"/>
              <a:gd name="connsiteY4" fmla="*/ 606157 h 1071415"/>
              <a:gd name="connsiteX5" fmla="*/ 2895600 w 2895600"/>
              <a:gd name="connsiteY5" fmla="*/ 242462 h 1071415"/>
              <a:gd name="connsiteX0" fmla="*/ 0 w 2895600"/>
              <a:gd name="connsiteY0" fmla="*/ 0 h 1132031"/>
              <a:gd name="connsiteX1" fmla="*/ 297977 w 2895600"/>
              <a:gd name="connsiteY1" fmla="*/ 619401 h 1132031"/>
              <a:gd name="connsiteX2" fmla="*/ 933735 w 2895600"/>
              <a:gd name="connsiteY2" fmla="*/ 1004950 h 1132031"/>
              <a:gd name="connsiteX3" fmla="*/ 1924335 w 2895600"/>
              <a:gd name="connsiteY3" fmla="*/ 1004950 h 1132031"/>
              <a:gd name="connsiteX4" fmla="*/ 2895600 w 2895600"/>
              <a:gd name="connsiteY4" fmla="*/ 242462 h 1132031"/>
              <a:gd name="connsiteX0" fmla="*/ 0 w 2667000"/>
              <a:gd name="connsiteY0" fmla="*/ 0 h 1081518"/>
              <a:gd name="connsiteX1" fmla="*/ 297977 w 2667000"/>
              <a:gd name="connsiteY1" fmla="*/ 619401 h 1081518"/>
              <a:gd name="connsiteX2" fmla="*/ 933735 w 2667000"/>
              <a:gd name="connsiteY2" fmla="*/ 1004950 h 1081518"/>
              <a:gd name="connsiteX3" fmla="*/ 1924335 w 2667000"/>
              <a:gd name="connsiteY3" fmla="*/ 1004950 h 1081518"/>
              <a:gd name="connsiteX4" fmla="*/ 2667000 w 2667000"/>
              <a:gd name="connsiteY4" fmla="*/ 545541 h 1081518"/>
              <a:gd name="connsiteX0" fmla="*/ 0 w 2895600"/>
              <a:gd name="connsiteY0" fmla="*/ 0 h 1132031"/>
              <a:gd name="connsiteX1" fmla="*/ 297977 w 2895600"/>
              <a:gd name="connsiteY1" fmla="*/ 619401 h 1132031"/>
              <a:gd name="connsiteX2" fmla="*/ 933735 w 2895600"/>
              <a:gd name="connsiteY2" fmla="*/ 1004950 h 1132031"/>
              <a:gd name="connsiteX3" fmla="*/ 1924335 w 2895600"/>
              <a:gd name="connsiteY3" fmla="*/ 1004950 h 1132031"/>
              <a:gd name="connsiteX4" fmla="*/ 2895600 w 2895600"/>
              <a:gd name="connsiteY4" fmla="*/ 242463 h 1132031"/>
              <a:gd name="connsiteX0" fmla="*/ 0 w 2895600"/>
              <a:gd name="connsiteY0" fmla="*/ 0 h 1132031"/>
              <a:gd name="connsiteX1" fmla="*/ 297977 w 2895600"/>
              <a:gd name="connsiteY1" fmla="*/ 619401 h 1132031"/>
              <a:gd name="connsiteX2" fmla="*/ 933735 w 2895600"/>
              <a:gd name="connsiteY2" fmla="*/ 1004950 h 1132031"/>
              <a:gd name="connsiteX3" fmla="*/ 1924335 w 2895600"/>
              <a:gd name="connsiteY3" fmla="*/ 1004950 h 1132031"/>
              <a:gd name="connsiteX4" fmla="*/ 2895600 w 2895600"/>
              <a:gd name="connsiteY4" fmla="*/ 242463 h 113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5600" h="1132031">
                <a:moveTo>
                  <a:pt x="0" y="0"/>
                </a:moveTo>
                <a:cubicBezTo>
                  <a:pt x="142164" y="369627"/>
                  <a:pt x="142355" y="451909"/>
                  <a:pt x="297977" y="619401"/>
                </a:cubicBezTo>
                <a:cubicBezTo>
                  <a:pt x="453599" y="786893"/>
                  <a:pt x="662675" y="940692"/>
                  <a:pt x="933735" y="1004950"/>
                </a:cubicBezTo>
                <a:cubicBezTo>
                  <a:pt x="1204795" y="1069208"/>
                  <a:pt x="1597358" y="1132031"/>
                  <a:pt x="1924335" y="1004950"/>
                </a:cubicBezTo>
                <a:cubicBezTo>
                  <a:pt x="2251313" y="877869"/>
                  <a:pt x="2635250" y="598542"/>
                  <a:pt x="2895600" y="242463"/>
                </a:cubicBezTo>
              </a:path>
            </a:pathLst>
          </a:cu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7" name="Freeform 106"/>
          <p:cNvSpPr/>
          <p:nvPr/>
        </p:nvSpPr>
        <p:spPr>
          <a:xfrm>
            <a:off x="3342035" y="4088250"/>
            <a:ext cx="2514600" cy="1587567"/>
          </a:xfrm>
          <a:custGeom>
            <a:avLst/>
            <a:gdLst>
              <a:gd name="connsiteX0" fmla="*/ 0 w 3125338"/>
              <a:gd name="connsiteY0" fmla="*/ 54591 h 1451212"/>
              <a:gd name="connsiteX1" fmla="*/ 423081 w 3125338"/>
              <a:gd name="connsiteY1" fmla="*/ 982639 h 1451212"/>
              <a:gd name="connsiteX2" fmla="*/ 832514 w 3125338"/>
              <a:gd name="connsiteY2" fmla="*/ 1187355 h 1451212"/>
              <a:gd name="connsiteX3" fmla="*/ 1460311 w 3125338"/>
              <a:gd name="connsiteY3" fmla="*/ 1351128 h 1451212"/>
              <a:gd name="connsiteX4" fmla="*/ 2674961 w 3125338"/>
              <a:gd name="connsiteY4" fmla="*/ 586854 h 1451212"/>
              <a:gd name="connsiteX5" fmla="*/ 3125338 w 3125338"/>
              <a:gd name="connsiteY5" fmla="*/ 0 h 1451212"/>
              <a:gd name="connsiteX0" fmla="*/ 0 w 3125338"/>
              <a:gd name="connsiteY0" fmla="*/ 54591 h 1481350"/>
              <a:gd name="connsiteX1" fmla="*/ 423081 w 3125338"/>
              <a:gd name="connsiteY1" fmla="*/ 982639 h 1481350"/>
              <a:gd name="connsiteX2" fmla="*/ 1058839 w 3125338"/>
              <a:gd name="connsiteY2" fmla="*/ 1368188 h 1481350"/>
              <a:gd name="connsiteX3" fmla="*/ 1460311 w 3125338"/>
              <a:gd name="connsiteY3" fmla="*/ 1351128 h 1481350"/>
              <a:gd name="connsiteX4" fmla="*/ 2674961 w 3125338"/>
              <a:gd name="connsiteY4" fmla="*/ 586854 h 1481350"/>
              <a:gd name="connsiteX5" fmla="*/ 3125338 w 3125338"/>
              <a:gd name="connsiteY5" fmla="*/ 0 h 1481350"/>
              <a:gd name="connsiteX0" fmla="*/ 0 w 3125338"/>
              <a:gd name="connsiteY0" fmla="*/ 54591 h 1498410"/>
              <a:gd name="connsiteX1" fmla="*/ 423081 w 3125338"/>
              <a:gd name="connsiteY1" fmla="*/ 982639 h 1498410"/>
              <a:gd name="connsiteX2" fmla="*/ 1058839 w 3125338"/>
              <a:gd name="connsiteY2" fmla="*/ 1368188 h 1498410"/>
              <a:gd name="connsiteX3" fmla="*/ 2049439 w 3125338"/>
              <a:gd name="connsiteY3" fmla="*/ 1368188 h 1498410"/>
              <a:gd name="connsiteX4" fmla="*/ 2674961 w 3125338"/>
              <a:gd name="connsiteY4" fmla="*/ 586854 h 1498410"/>
              <a:gd name="connsiteX5" fmla="*/ 3125338 w 3125338"/>
              <a:gd name="connsiteY5" fmla="*/ 0 h 1498410"/>
              <a:gd name="connsiteX0" fmla="*/ 0 w 3125338"/>
              <a:gd name="connsiteY0" fmla="*/ 54591 h 1495188"/>
              <a:gd name="connsiteX1" fmla="*/ 423081 w 3125338"/>
              <a:gd name="connsiteY1" fmla="*/ 982639 h 1495188"/>
              <a:gd name="connsiteX2" fmla="*/ 1058839 w 3125338"/>
              <a:gd name="connsiteY2" fmla="*/ 1368188 h 1495188"/>
              <a:gd name="connsiteX3" fmla="*/ 2049439 w 3125338"/>
              <a:gd name="connsiteY3" fmla="*/ 1368188 h 1495188"/>
              <a:gd name="connsiteX4" fmla="*/ 2811439 w 3125338"/>
              <a:gd name="connsiteY4" fmla="*/ 606188 h 1495188"/>
              <a:gd name="connsiteX5" fmla="*/ 3125338 w 3125338"/>
              <a:gd name="connsiteY5" fmla="*/ 0 h 1495188"/>
              <a:gd name="connsiteX0" fmla="*/ 0 w 3000234"/>
              <a:gd name="connsiteY0" fmla="*/ 282873 h 1495188"/>
              <a:gd name="connsiteX1" fmla="*/ 297977 w 3000234"/>
              <a:gd name="connsiteY1" fmla="*/ 982639 h 1495188"/>
              <a:gd name="connsiteX2" fmla="*/ 933735 w 3000234"/>
              <a:gd name="connsiteY2" fmla="*/ 1368188 h 1495188"/>
              <a:gd name="connsiteX3" fmla="*/ 1924335 w 3000234"/>
              <a:gd name="connsiteY3" fmla="*/ 1368188 h 1495188"/>
              <a:gd name="connsiteX4" fmla="*/ 2686335 w 3000234"/>
              <a:gd name="connsiteY4" fmla="*/ 606188 h 1495188"/>
              <a:gd name="connsiteX5" fmla="*/ 3000234 w 3000234"/>
              <a:gd name="connsiteY5" fmla="*/ 0 h 1495188"/>
              <a:gd name="connsiteX0" fmla="*/ 0 w 3000234"/>
              <a:gd name="connsiteY0" fmla="*/ 282873 h 1448048"/>
              <a:gd name="connsiteX1" fmla="*/ 297977 w 3000234"/>
              <a:gd name="connsiteY1" fmla="*/ 982639 h 1448048"/>
              <a:gd name="connsiteX2" fmla="*/ 933735 w 3000234"/>
              <a:gd name="connsiteY2" fmla="*/ 1368188 h 1448048"/>
              <a:gd name="connsiteX3" fmla="*/ 1924335 w 3000234"/>
              <a:gd name="connsiteY3" fmla="*/ 1368188 h 1448048"/>
              <a:gd name="connsiteX4" fmla="*/ 2590800 w 3000234"/>
              <a:gd name="connsiteY4" fmla="*/ 889031 h 1448048"/>
              <a:gd name="connsiteX5" fmla="*/ 3000234 w 3000234"/>
              <a:gd name="connsiteY5" fmla="*/ 0 h 1448048"/>
              <a:gd name="connsiteX0" fmla="*/ 0 w 2971800"/>
              <a:gd name="connsiteY0" fmla="*/ 0 h 1165175"/>
              <a:gd name="connsiteX1" fmla="*/ 297977 w 2971800"/>
              <a:gd name="connsiteY1" fmla="*/ 699766 h 1165175"/>
              <a:gd name="connsiteX2" fmla="*/ 933735 w 2971800"/>
              <a:gd name="connsiteY2" fmla="*/ 1085315 h 1165175"/>
              <a:gd name="connsiteX3" fmla="*/ 1924335 w 2971800"/>
              <a:gd name="connsiteY3" fmla="*/ 1085315 h 1165175"/>
              <a:gd name="connsiteX4" fmla="*/ 2590800 w 2971800"/>
              <a:gd name="connsiteY4" fmla="*/ 606158 h 1165175"/>
              <a:gd name="connsiteX5" fmla="*/ 2971800 w 2971800"/>
              <a:gd name="connsiteY5" fmla="*/ 60616 h 1165175"/>
              <a:gd name="connsiteX0" fmla="*/ 0 w 2819400"/>
              <a:gd name="connsiteY0" fmla="*/ 262211 h 1104559"/>
              <a:gd name="connsiteX1" fmla="*/ 145577 w 2819400"/>
              <a:gd name="connsiteY1" fmla="*/ 639150 h 1104559"/>
              <a:gd name="connsiteX2" fmla="*/ 781335 w 2819400"/>
              <a:gd name="connsiteY2" fmla="*/ 1024699 h 1104559"/>
              <a:gd name="connsiteX3" fmla="*/ 1771935 w 2819400"/>
              <a:gd name="connsiteY3" fmla="*/ 1024699 h 1104559"/>
              <a:gd name="connsiteX4" fmla="*/ 2438400 w 2819400"/>
              <a:gd name="connsiteY4" fmla="*/ 545542 h 1104559"/>
              <a:gd name="connsiteX5" fmla="*/ 2819400 w 2819400"/>
              <a:gd name="connsiteY5" fmla="*/ 0 h 1104559"/>
              <a:gd name="connsiteX0" fmla="*/ 0 w 2971800"/>
              <a:gd name="connsiteY0" fmla="*/ 19749 h 1104559"/>
              <a:gd name="connsiteX1" fmla="*/ 297977 w 2971800"/>
              <a:gd name="connsiteY1" fmla="*/ 639150 h 1104559"/>
              <a:gd name="connsiteX2" fmla="*/ 933735 w 2971800"/>
              <a:gd name="connsiteY2" fmla="*/ 1024699 h 1104559"/>
              <a:gd name="connsiteX3" fmla="*/ 1924335 w 2971800"/>
              <a:gd name="connsiteY3" fmla="*/ 1024699 h 1104559"/>
              <a:gd name="connsiteX4" fmla="*/ 2590800 w 2971800"/>
              <a:gd name="connsiteY4" fmla="*/ 545542 h 1104559"/>
              <a:gd name="connsiteX5" fmla="*/ 2971800 w 2971800"/>
              <a:gd name="connsiteY5" fmla="*/ 0 h 1104559"/>
              <a:gd name="connsiteX0" fmla="*/ 0 w 2895600"/>
              <a:gd name="connsiteY0" fmla="*/ 0 h 1084810"/>
              <a:gd name="connsiteX1" fmla="*/ 297977 w 2895600"/>
              <a:gd name="connsiteY1" fmla="*/ 619401 h 1084810"/>
              <a:gd name="connsiteX2" fmla="*/ 933735 w 2895600"/>
              <a:gd name="connsiteY2" fmla="*/ 1004950 h 1084810"/>
              <a:gd name="connsiteX3" fmla="*/ 1924335 w 2895600"/>
              <a:gd name="connsiteY3" fmla="*/ 1004950 h 1084810"/>
              <a:gd name="connsiteX4" fmla="*/ 2590800 w 2895600"/>
              <a:gd name="connsiteY4" fmla="*/ 525793 h 1084810"/>
              <a:gd name="connsiteX5" fmla="*/ 2895600 w 2895600"/>
              <a:gd name="connsiteY5" fmla="*/ 242462 h 1084810"/>
              <a:gd name="connsiteX0" fmla="*/ 0 w 2895600"/>
              <a:gd name="connsiteY0" fmla="*/ 0 h 1071415"/>
              <a:gd name="connsiteX1" fmla="*/ 297977 w 2895600"/>
              <a:gd name="connsiteY1" fmla="*/ 619401 h 1071415"/>
              <a:gd name="connsiteX2" fmla="*/ 933735 w 2895600"/>
              <a:gd name="connsiteY2" fmla="*/ 1004950 h 1071415"/>
              <a:gd name="connsiteX3" fmla="*/ 1924335 w 2895600"/>
              <a:gd name="connsiteY3" fmla="*/ 1004950 h 1071415"/>
              <a:gd name="connsiteX4" fmla="*/ 2590800 w 2895600"/>
              <a:gd name="connsiteY4" fmla="*/ 606157 h 1071415"/>
              <a:gd name="connsiteX5" fmla="*/ 2895600 w 2895600"/>
              <a:gd name="connsiteY5" fmla="*/ 242462 h 1071415"/>
              <a:gd name="connsiteX0" fmla="*/ 0 w 2895600"/>
              <a:gd name="connsiteY0" fmla="*/ 0 h 1071415"/>
              <a:gd name="connsiteX1" fmla="*/ 297977 w 2895600"/>
              <a:gd name="connsiteY1" fmla="*/ 619401 h 1071415"/>
              <a:gd name="connsiteX2" fmla="*/ 933735 w 2895600"/>
              <a:gd name="connsiteY2" fmla="*/ 1004950 h 1071415"/>
              <a:gd name="connsiteX3" fmla="*/ 1924335 w 2895600"/>
              <a:gd name="connsiteY3" fmla="*/ 1004950 h 1071415"/>
              <a:gd name="connsiteX4" fmla="*/ 2590800 w 2895600"/>
              <a:gd name="connsiteY4" fmla="*/ 606157 h 1071415"/>
              <a:gd name="connsiteX5" fmla="*/ 2895600 w 2895600"/>
              <a:gd name="connsiteY5" fmla="*/ 242462 h 1071415"/>
              <a:gd name="connsiteX0" fmla="*/ 0 w 2743200"/>
              <a:gd name="connsiteY0" fmla="*/ 152270 h 828953"/>
              <a:gd name="connsiteX1" fmla="*/ 145577 w 2743200"/>
              <a:gd name="connsiteY1" fmla="*/ 376939 h 828953"/>
              <a:gd name="connsiteX2" fmla="*/ 781335 w 2743200"/>
              <a:gd name="connsiteY2" fmla="*/ 762488 h 828953"/>
              <a:gd name="connsiteX3" fmla="*/ 1771935 w 2743200"/>
              <a:gd name="connsiteY3" fmla="*/ 762488 h 828953"/>
              <a:gd name="connsiteX4" fmla="*/ 2438400 w 2743200"/>
              <a:gd name="connsiteY4" fmla="*/ 363695 h 828953"/>
              <a:gd name="connsiteX5" fmla="*/ 2743200 w 2743200"/>
              <a:gd name="connsiteY5" fmla="*/ 0 h 828953"/>
              <a:gd name="connsiteX0" fmla="*/ 0 w 2597623"/>
              <a:gd name="connsiteY0" fmla="*/ 376939 h 828953"/>
              <a:gd name="connsiteX1" fmla="*/ 635758 w 2597623"/>
              <a:gd name="connsiteY1" fmla="*/ 762488 h 828953"/>
              <a:gd name="connsiteX2" fmla="*/ 1626358 w 2597623"/>
              <a:gd name="connsiteY2" fmla="*/ 762488 h 828953"/>
              <a:gd name="connsiteX3" fmla="*/ 2292823 w 2597623"/>
              <a:gd name="connsiteY3" fmla="*/ 363695 h 828953"/>
              <a:gd name="connsiteX4" fmla="*/ 2597623 w 2597623"/>
              <a:gd name="connsiteY4" fmla="*/ 0 h 828953"/>
              <a:gd name="connsiteX0" fmla="*/ 0 w 2673823"/>
              <a:gd name="connsiteY0" fmla="*/ 534815 h 986829"/>
              <a:gd name="connsiteX1" fmla="*/ 635758 w 2673823"/>
              <a:gd name="connsiteY1" fmla="*/ 920364 h 986829"/>
              <a:gd name="connsiteX2" fmla="*/ 1626358 w 2673823"/>
              <a:gd name="connsiteY2" fmla="*/ 920364 h 986829"/>
              <a:gd name="connsiteX3" fmla="*/ 2292823 w 2673823"/>
              <a:gd name="connsiteY3" fmla="*/ 521571 h 986829"/>
              <a:gd name="connsiteX4" fmla="*/ 2673823 w 2673823"/>
              <a:gd name="connsiteY4" fmla="*/ 0 h 986829"/>
              <a:gd name="connsiteX0" fmla="*/ 0 w 2445223"/>
              <a:gd name="connsiteY0" fmla="*/ 309254 h 761268"/>
              <a:gd name="connsiteX1" fmla="*/ 635758 w 2445223"/>
              <a:gd name="connsiteY1" fmla="*/ 694803 h 761268"/>
              <a:gd name="connsiteX2" fmla="*/ 1626358 w 2445223"/>
              <a:gd name="connsiteY2" fmla="*/ 694803 h 761268"/>
              <a:gd name="connsiteX3" fmla="*/ 2292823 w 2445223"/>
              <a:gd name="connsiteY3" fmla="*/ 296010 h 761268"/>
              <a:gd name="connsiteX4" fmla="*/ 2445223 w 2445223"/>
              <a:gd name="connsiteY4" fmla="*/ 0 h 761268"/>
              <a:gd name="connsiteX0" fmla="*/ 0 w 2292823"/>
              <a:gd name="connsiteY0" fmla="*/ 13244 h 465258"/>
              <a:gd name="connsiteX1" fmla="*/ 635758 w 2292823"/>
              <a:gd name="connsiteY1" fmla="*/ 398793 h 465258"/>
              <a:gd name="connsiteX2" fmla="*/ 1626358 w 2292823"/>
              <a:gd name="connsiteY2" fmla="*/ 398793 h 465258"/>
              <a:gd name="connsiteX3" fmla="*/ 2292823 w 2292823"/>
              <a:gd name="connsiteY3" fmla="*/ 0 h 465258"/>
              <a:gd name="connsiteX0" fmla="*/ 0 w 2369023"/>
              <a:gd name="connsiteY0" fmla="*/ 168279 h 646133"/>
              <a:gd name="connsiteX1" fmla="*/ 635758 w 2369023"/>
              <a:gd name="connsiteY1" fmla="*/ 553828 h 646133"/>
              <a:gd name="connsiteX2" fmla="*/ 1626358 w 2369023"/>
              <a:gd name="connsiteY2" fmla="*/ 553828 h 646133"/>
              <a:gd name="connsiteX3" fmla="*/ 2369023 w 2369023"/>
              <a:gd name="connsiteY3" fmla="*/ 0 h 646133"/>
              <a:gd name="connsiteX0" fmla="*/ 0 w 2369023"/>
              <a:gd name="connsiteY0" fmla="*/ 168279 h 646133"/>
              <a:gd name="connsiteX1" fmla="*/ 635758 w 2369023"/>
              <a:gd name="connsiteY1" fmla="*/ 553828 h 646133"/>
              <a:gd name="connsiteX2" fmla="*/ 1626358 w 2369023"/>
              <a:gd name="connsiteY2" fmla="*/ 553828 h 646133"/>
              <a:gd name="connsiteX3" fmla="*/ 2369023 w 2369023"/>
              <a:gd name="connsiteY3" fmla="*/ 0 h 646133"/>
              <a:gd name="connsiteX0" fmla="*/ 0 w 2438400"/>
              <a:gd name="connsiteY0" fmla="*/ 112781 h 646133"/>
              <a:gd name="connsiteX1" fmla="*/ 705135 w 2438400"/>
              <a:gd name="connsiteY1" fmla="*/ 553828 h 646133"/>
              <a:gd name="connsiteX2" fmla="*/ 1695735 w 2438400"/>
              <a:gd name="connsiteY2" fmla="*/ 553828 h 646133"/>
              <a:gd name="connsiteX3" fmla="*/ 2438400 w 2438400"/>
              <a:gd name="connsiteY3" fmla="*/ 0 h 646133"/>
              <a:gd name="connsiteX0" fmla="*/ 0 w 2375877"/>
              <a:gd name="connsiteY0" fmla="*/ 159071 h 646133"/>
              <a:gd name="connsiteX1" fmla="*/ 642612 w 2375877"/>
              <a:gd name="connsiteY1" fmla="*/ 553828 h 646133"/>
              <a:gd name="connsiteX2" fmla="*/ 1633212 w 2375877"/>
              <a:gd name="connsiteY2" fmla="*/ 553828 h 646133"/>
              <a:gd name="connsiteX3" fmla="*/ 2375877 w 2375877"/>
              <a:gd name="connsiteY3" fmla="*/ 0 h 646133"/>
              <a:gd name="connsiteX0" fmla="*/ 0 w 2375877"/>
              <a:gd name="connsiteY0" fmla="*/ 159071 h 605519"/>
              <a:gd name="connsiteX1" fmla="*/ 642612 w 2375877"/>
              <a:gd name="connsiteY1" fmla="*/ 553828 h 605519"/>
              <a:gd name="connsiteX2" fmla="*/ 1563077 w 2375877"/>
              <a:gd name="connsiteY2" fmla="*/ 469217 h 605519"/>
              <a:gd name="connsiteX3" fmla="*/ 2375877 w 2375877"/>
              <a:gd name="connsiteY3" fmla="*/ 0 h 605519"/>
              <a:gd name="connsiteX0" fmla="*/ 0 w 2063262"/>
              <a:gd name="connsiteY0" fmla="*/ 140975 h 587423"/>
              <a:gd name="connsiteX1" fmla="*/ 642612 w 2063262"/>
              <a:gd name="connsiteY1" fmla="*/ 535732 h 587423"/>
              <a:gd name="connsiteX2" fmla="*/ 1563077 w 2063262"/>
              <a:gd name="connsiteY2" fmla="*/ 451121 h 587423"/>
              <a:gd name="connsiteX3" fmla="*/ 2063262 w 2063262"/>
              <a:gd name="connsiteY3" fmla="*/ 0 h 587423"/>
              <a:gd name="connsiteX0" fmla="*/ 0 w 2063262"/>
              <a:gd name="connsiteY0" fmla="*/ 140975 h 587423"/>
              <a:gd name="connsiteX1" fmla="*/ 642612 w 2063262"/>
              <a:gd name="connsiteY1" fmla="*/ 535732 h 587423"/>
              <a:gd name="connsiteX2" fmla="*/ 1489356 w 2063262"/>
              <a:gd name="connsiteY2" fmla="*/ 451122 h 587423"/>
              <a:gd name="connsiteX3" fmla="*/ 2063262 w 2063262"/>
              <a:gd name="connsiteY3" fmla="*/ 0 h 587423"/>
              <a:gd name="connsiteX0" fmla="*/ 0 w 2063262"/>
              <a:gd name="connsiteY0" fmla="*/ 140975 h 587423"/>
              <a:gd name="connsiteX1" fmla="*/ 642612 w 2063262"/>
              <a:gd name="connsiteY1" fmla="*/ 535732 h 587423"/>
              <a:gd name="connsiteX2" fmla="*/ 1489356 w 2063262"/>
              <a:gd name="connsiteY2" fmla="*/ 451122 h 587423"/>
              <a:gd name="connsiteX3" fmla="*/ 2063262 w 2063262"/>
              <a:gd name="connsiteY3" fmla="*/ 0 h 587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3262" h="587423">
                <a:moveTo>
                  <a:pt x="0" y="140975"/>
                </a:moveTo>
                <a:cubicBezTo>
                  <a:pt x="130223" y="242678"/>
                  <a:pt x="394386" y="484041"/>
                  <a:pt x="642612" y="535732"/>
                </a:cubicBezTo>
                <a:cubicBezTo>
                  <a:pt x="890838" y="587423"/>
                  <a:pt x="1252581" y="540411"/>
                  <a:pt x="1489356" y="451122"/>
                </a:cubicBezTo>
                <a:cubicBezTo>
                  <a:pt x="1762525" y="318489"/>
                  <a:pt x="1906313" y="258460"/>
                  <a:pt x="2063262" y="0"/>
                </a:cubicBezTo>
              </a:path>
            </a:pathLst>
          </a:cu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cxnSp>
        <p:nvCxnSpPr>
          <p:cNvPr id="108" name="Straight Arrow Connector 107"/>
          <p:cNvCxnSpPr/>
          <p:nvPr/>
        </p:nvCxnSpPr>
        <p:spPr>
          <a:xfrm flipH="1" flipV="1">
            <a:off x="3853827" y="4735577"/>
            <a:ext cx="7960" cy="137160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10"/>
          <p:cNvGrpSpPr/>
          <p:nvPr/>
        </p:nvGrpSpPr>
        <p:grpSpPr>
          <a:xfrm>
            <a:off x="5551835" y="3477185"/>
            <a:ext cx="2362200" cy="637615"/>
            <a:chOff x="3526808" y="709160"/>
            <a:chExt cx="2362200" cy="637615"/>
          </a:xfrm>
        </p:grpSpPr>
        <p:sp>
          <p:nvSpPr>
            <p:cNvPr id="110" name="TextBox 109"/>
            <p:cNvSpPr txBox="1"/>
            <p:nvPr/>
          </p:nvSpPr>
          <p:spPr>
            <a:xfrm>
              <a:off x="3526808" y="762000"/>
              <a:ext cx="236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3200" dirty="0" smtClean="0">
                  <a:solidFill>
                    <a:srgbClr val="FF0000"/>
                  </a:solidFill>
                </a:rPr>
                <a:t>(</a:t>
              </a:r>
              <a:r>
                <a:rPr lang="en-US" sz="32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S|</a:t>
              </a:r>
              <a:r>
                <a:rPr lang="el-GR" sz="32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θ</a:t>
              </a:r>
              <a:r>
                <a:rPr lang="en-US" sz="3200" i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 </a:t>
              </a:r>
              <a:r>
                <a:rPr lang="en-US" sz="32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lang="el-GR" sz="32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θ</a:t>
              </a:r>
              <a:r>
                <a:rPr lang="en-US" sz="3200" i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  </a:t>
              </a:r>
              <a:r>
                <a:rPr lang="en-US" sz="3200" dirty="0" smtClean="0">
                  <a:solidFill>
                    <a:srgbClr val="FF0000"/>
                  </a:solidFill>
                </a:rPr>
                <a:t>)</a:t>
              </a:r>
              <a:endParaRPr lang="en-CA" sz="3200" dirty="0">
                <a:solidFill>
                  <a:srgbClr val="FF0000"/>
                </a:solidFill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4486033" y="709160"/>
              <a:ext cx="9348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baseline="30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t+1   </a:t>
              </a:r>
              <a:r>
                <a:rPr lang="en-US" sz="2400" i="1" baseline="30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t+1</a:t>
              </a:r>
              <a:endParaRPr lang="en-CA" sz="3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r>
              <a:rPr lang="en-US" smtClean="0"/>
              <a:t> / 27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1600200" y="6096000"/>
            <a:ext cx="3505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998220" y="4027408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US" i="1" baseline="-25000" dirty="0" smtClean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88437" y="50292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US" i="1" baseline="-25000" dirty="0" smtClean="0">
                <a:solidFill>
                  <a:schemeClr val="bg1">
                    <a:lumMod val="50000"/>
                  </a:schemeClr>
                </a:solidFill>
              </a:rPr>
              <a:t>t+1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1752600" y="3124200"/>
            <a:ext cx="0" cy="3124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762125" y="4191000"/>
            <a:ext cx="3724275" cy="1905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752600" y="5276850"/>
            <a:ext cx="3724275" cy="1905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2533650" y="1809749"/>
            <a:ext cx="819150" cy="46672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5" name="Rectangle 44"/>
          <p:cNvSpPr/>
          <p:nvPr/>
        </p:nvSpPr>
        <p:spPr>
          <a:xfrm>
            <a:off x="2219325" y="1809750"/>
            <a:ext cx="228600" cy="46672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1" grpId="0" animBg="1"/>
      <p:bldP spid="105" grpId="0" animBg="1"/>
      <p:bldP spid="107" grpId="0" animBg="1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itle 1"/>
          <p:cNvSpPr txBox="1">
            <a:spLocks/>
          </p:cNvSpPr>
          <p:nvPr/>
        </p:nvSpPr>
        <p:spPr>
          <a:xfrm>
            <a:off x="5715000" y="5105400"/>
            <a:ext cx="3276600" cy="1524000"/>
          </a:xfrm>
          <a:prstGeom prst="rect">
            <a:avLst/>
          </a:prstGeom>
        </p:spPr>
        <p:txBody>
          <a:bodyPr vert="horz" lIns="91431" tIns="45715" rIns="91431" bIns="45715" rtlCol="0" anchor="ctr">
            <a:noAutofit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Converges to </a:t>
            </a:r>
          </a:p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local minimum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762000" y="3429000"/>
            <a:ext cx="889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dirty="0" smtClean="0"/>
              <a:t>(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dirty="0" smtClean="0"/>
              <a:t>)</a:t>
            </a:r>
            <a:endParaRPr lang="en-CA" sz="3200" dirty="0"/>
          </a:p>
        </p:txBody>
      </p:sp>
      <p:sp>
        <p:nvSpPr>
          <p:cNvPr id="94" name="Freeform 93"/>
          <p:cNvSpPr/>
          <p:nvPr/>
        </p:nvSpPr>
        <p:spPr>
          <a:xfrm>
            <a:off x="1728187" y="3641481"/>
            <a:ext cx="3962400" cy="2296524"/>
          </a:xfrm>
          <a:custGeom>
            <a:avLst/>
            <a:gdLst>
              <a:gd name="connsiteX0" fmla="*/ 0 w 3875964"/>
              <a:gd name="connsiteY0" fmla="*/ 0 h 2681785"/>
              <a:gd name="connsiteX1" fmla="*/ 382137 w 3875964"/>
              <a:gd name="connsiteY1" fmla="*/ 1419367 h 2681785"/>
              <a:gd name="connsiteX2" fmla="*/ 900752 w 3875964"/>
              <a:gd name="connsiteY2" fmla="*/ 1023582 h 2681785"/>
              <a:gd name="connsiteX3" fmla="*/ 1487606 w 3875964"/>
              <a:gd name="connsiteY3" fmla="*/ 2238233 h 2681785"/>
              <a:gd name="connsiteX4" fmla="*/ 1978926 w 3875964"/>
              <a:gd name="connsiteY4" fmla="*/ 614149 h 2681785"/>
              <a:gd name="connsiteX5" fmla="*/ 2934269 w 3875964"/>
              <a:gd name="connsiteY5" fmla="*/ 2674961 h 2681785"/>
              <a:gd name="connsiteX6" fmla="*/ 3875964 w 3875964"/>
              <a:gd name="connsiteY6" fmla="*/ 573206 h 2681785"/>
              <a:gd name="connsiteX0" fmla="*/ 0 w 3875964"/>
              <a:gd name="connsiteY0" fmla="*/ 0 h 2884227"/>
              <a:gd name="connsiteX1" fmla="*/ 382137 w 3875964"/>
              <a:gd name="connsiteY1" fmla="*/ 1419367 h 2884227"/>
              <a:gd name="connsiteX2" fmla="*/ 900752 w 3875964"/>
              <a:gd name="connsiteY2" fmla="*/ 1023582 h 2884227"/>
              <a:gd name="connsiteX3" fmla="*/ 1487606 w 3875964"/>
              <a:gd name="connsiteY3" fmla="*/ 2238233 h 2884227"/>
              <a:gd name="connsiteX4" fmla="*/ 2057400 w 3875964"/>
              <a:gd name="connsiteY4" fmla="*/ 1828800 h 2884227"/>
              <a:gd name="connsiteX5" fmla="*/ 2934269 w 3875964"/>
              <a:gd name="connsiteY5" fmla="*/ 2674961 h 2884227"/>
              <a:gd name="connsiteX6" fmla="*/ 3875964 w 3875964"/>
              <a:gd name="connsiteY6" fmla="*/ 573206 h 2884227"/>
              <a:gd name="connsiteX0" fmla="*/ 0 w 3875964"/>
              <a:gd name="connsiteY0" fmla="*/ 0 h 2896927"/>
              <a:gd name="connsiteX1" fmla="*/ 382137 w 3875964"/>
              <a:gd name="connsiteY1" fmla="*/ 1419367 h 2896927"/>
              <a:gd name="connsiteX2" fmla="*/ 900752 w 3875964"/>
              <a:gd name="connsiteY2" fmla="*/ 1023582 h 2896927"/>
              <a:gd name="connsiteX3" fmla="*/ 1487606 w 3875964"/>
              <a:gd name="connsiteY3" fmla="*/ 2238233 h 2896927"/>
              <a:gd name="connsiteX4" fmla="*/ 1981200 w 3875964"/>
              <a:gd name="connsiteY4" fmla="*/ 1905000 h 2896927"/>
              <a:gd name="connsiteX5" fmla="*/ 2934269 w 3875964"/>
              <a:gd name="connsiteY5" fmla="*/ 2674961 h 2896927"/>
              <a:gd name="connsiteX6" fmla="*/ 3875964 w 3875964"/>
              <a:gd name="connsiteY6" fmla="*/ 573206 h 2896927"/>
              <a:gd name="connsiteX0" fmla="*/ 0 w 4114800"/>
              <a:gd name="connsiteY0" fmla="*/ 0 h 2827361"/>
              <a:gd name="connsiteX1" fmla="*/ 382137 w 4114800"/>
              <a:gd name="connsiteY1" fmla="*/ 1419367 h 2827361"/>
              <a:gd name="connsiteX2" fmla="*/ 900752 w 4114800"/>
              <a:gd name="connsiteY2" fmla="*/ 1023582 h 2827361"/>
              <a:gd name="connsiteX3" fmla="*/ 1487606 w 4114800"/>
              <a:gd name="connsiteY3" fmla="*/ 2238233 h 2827361"/>
              <a:gd name="connsiteX4" fmla="*/ 1981200 w 4114800"/>
              <a:gd name="connsiteY4" fmla="*/ 1905000 h 2827361"/>
              <a:gd name="connsiteX5" fmla="*/ 2934269 w 4114800"/>
              <a:gd name="connsiteY5" fmla="*/ 2674961 h 2827361"/>
              <a:gd name="connsiteX6" fmla="*/ 4114800 w 4114800"/>
              <a:gd name="connsiteY6" fmla="*/ 990600 h 2827361"/>
              <a:gd name="connsiteX0" fmla="*/ 0 w 4038600"/>
              <a:gd name="connsiteY0" fmla="*/ 0 h 2217761"/>
              <a:gd name="connsiteX1" fmla="*/ 305937 w 4038600"/>
              <a:gd name="connsiteY1" fmla="*/ 809767 h 2217761"/>
              <a:gd name="connsiteX2" fmla="*/ 824552 w 4038600"/>
              <a:gd name="connsiteY2" fmla="*/ 413982 h 2217761"/>
              <a:gd name="connsiteX3" fmla="*/ 1411406 w 4038600"/>
              <a:gd name="connsiteY3" fmla="*/ 1628633 h 2217761"/>
              <a:gd name="connsiteX4" fmla="*/ 1905000 w 4038600"/>
              <a:gd name="connsiteY4" fmla="*/ 1295400 h 2217761"/>
              <a:gd name="connsiteX5" fmla="*/ 2858069 w 4038600"/>
              <a:gd name="connsiteY5" fmla="*/ 2065361 h 2217761"/>
              <a:gd name="connsiteX6" fmla="*/ 4038600 w 4038600"/>
              <a:gd name="connsiteY6" fmla="*/ 381000 h 2217761"/>
              <a:gd name="connsiteX0" fmla="*/ 0 w 3962400"/>
              <a:gd name="connsiteY0" fmla="*/ 0 h 2155783"/>
              <a:gd name="connsiteX1" fmla="*/ 305937 w 3962400"/>
              <a:gd name="connsiteY1" fmla="*/ 809767 h 2155783"/>
              <a:gd name="connsiteX2" fmla="*/ 824552 w 3962400"/>
              <a:gd name="connsiteY2" fmla="*/ 413982 h 2155783"/>
              <a:gd name="connsiteX3" fmla="*/ 1411406 w 3962400"/>
              <a:gd name="connsiteY3" fmla="*/ 1628633 h 2155783"/>
              <a:gd name="connsiteX4" fmla="*/ 1905000 w 3962400"/>
              <a:gd name="connsiteY4" fmla="*/ 1295400 h 2155783"/>
              <a:gd name="connsiteX5" fmla="*/ 2858069 w 3962400"/>
              <a:gd name="connsiteY5" fmla="*/ 2065361 h 2155783"/>
              <a:gd name="connsiteX6" fmla="*/ 3962400 w 3962400"/>
              <a:gd name="connsiteY6" fmla="*/ 752868 h 2155783"/>
              <a:gd name="connsiteX0" fmla="*/ 0 w 3962400"/>
              <a:gd name="connsiteY0" fmla="*/ 0 h 2155783"/>
              <a:gd name="connsiteX1" fmla="*/ 305937 w 3962400"/>
              <a:gd name="connsiteY1" fmla="*/ 809767 h 2155783"/>
              <a:gd name="connsiteX2" fmla="*/ 824552 w 3962400"/>
              <a:gd name="connsiteY2" fmla="*/ 413982 h 2155783"/>
              <a:gd name="connsiteX3" fmla="*/ 1411406 w 3962400"/>
              <a:gd name="connsiteY3" fmla="*/ 1628633 h 2155783"/>
              <a:gd name="connsiteX4" fmla="*/ 1905000 w 3962400"/>
              <a:gd name="connsiteY4" fmla="*/ 1295400 h 2155783"/>
              <a:gd name="connsiteX5" fmla="*/ 2858069 w 3962400"/>
              <a:gd name="connsiteY5" fmla="*/ 2065361 h 2155783"/>
              <a:gd name="connsiteX6" fmla="*/ 3962400 w 3962400"/>
              <a:gd name="connsiteY6" fmla="*/ 752868 h 2155783"/>
              <a:gd name="connsiteX0" fmla="*/ 0 w 3962400"/>
              <a:gd name="connsiteY0" fmla="*/ 0 h 2088723"/>
              <a:gd name="connsiteX1" fmla="*/ 305937 w 3962400"/>
              <a:gd name="connsiteY1" fmla="*/ 809767 h 2088723"/>
              <a:gd name="connsiteX2" fmla="*/ 824552 w 3962400"/>
              <a:gd name="connsiteY2" fmla="*/ 413982 h 2088723"/>
              <a:gd name="connsiteX3" fmla="*/ 1411406 w 3962400"/>
              <a:gd name="connsiteY3" fmla="*/ 1628633 h 2088723"/>
              <a:gd name="connsiteX4" fmla="*/ 1905000 w 3962400"/>
              <a:gd name="connsiteY4" fmla="*/ 1295400 h 2088723"/>
              <a:gd name="connsiteX5" fmla="*/ 2858069 w 3962400"/>
              <a:gd name="connsiteY5" fmla="*/ 2065361 h 2088723"/>
              <a:gd name="connsiteX6" fmla="*/ 3962400 w 3962400"/>
              <a:gd name="connsiteY6" fmla="*/ 752868 h 2088723"/>
              <a:gd name="connsiteX0" fmla="*/ 0 w 3733800"/>
              <a:gd name="connsiteY0" fmla="*/ 0 h 2354774"/>
              <a:gd name="connsiteX1" fmla="*/ 305937 w 3733800"/>
              <a:gd name="connsiteY1" fmla="*/ 809767 h 2354774"/>
              <a:gd name="connsiteX2" fmla="*/ 824552 w 3733800"/>
              <a:gd name="connsiteY2" fmla="*/ 413982 h 2354774"/>
              <a:gd name="connsiteX3" fmla="*/ 1411406 w 3733800"/>
              <a:gd name="connsiteY3" fmla="*/ 1628633 h 2354774"/>
              <a:gd name="connsiteX4" fmla="*/ 1905000 w 3733800"/>
              <a:gd name="connsiteY4" fmla="*/ 1295400 h 2354774"/>
              <a:gd name="connsiteX5" fmla="*/ 2858069 w 3733800"/>
              <a:gd name="connsiteY5" fmla="*/ 2065361 h 2354774"/>
              <a:gd name="connsiteX6" fmla="*/ 3733800 w 3733800"/>
              <a:gd name="connsiteY6" fmla="*/ 1307309 h 2354774"/>
              <a:gd name="connsiteX0" fmla="*/ 0 w 3733800"/>
              <a:gd name="connsiteY0" fmla="*/ 0 h 2088723"/>
              <a:gd name="connsiteX1" fmla="*/ 305937 w 3733800"/>
              <a:gd name="connsiteY1" fmla="*/ 809767 h 2088723"/>
              <a:gd name="connsiteX2" fmla="*/ 824552 w 3733800"/>
              <a:gd name="connsiteY2" fmla="*/ 413982 h 2088723"/>
              <a:gd name="connsiteX3" fmla="*/ 1411406 w 3733800"/>
              <a:gd name="connsiteY3" fmla="*/ 1628633 h 2088723"/>
              <a:gd name="connsiteX4" fmla="*/ 1905000 w 3733800"/>
              <a:gd name="connsiteY4" fmla="*/ 1295400 h 2088723"/>
              <a:gd name="connsiteX5" fmla="*/ 2858069 w 3733800"/>
              <a:gd name="connsiteY5" fmla="*/ 2065361 h 2088723"/>
              <a:gd name="connsiteX6" fmla="*/ 3733800 w 3733800"/>
              <a:gd name="connsiteY6" fmla="*/ 1307309 h 2088723"/>
              <a:gd name="connsiteX0" fmla="*/ 0 w 3962400"/>
              <a:gd name="connsiteY0" fmla="*/ 0 h 2088723"/>
              <a:gd name="connsiteX1" fmla="*/ 305937 w 3962400"/>
              <a:gd name="connsiteY1" fmla="*/ 809767 h 2088723"/>
              <a:gd name="connsiteX2" fmla="*/ 824552 w 3962400"/>
              <a:gd name="connsiteY2" fmla="*/ 413982 h 2088723"/>
              <a:gd name="connsiteX3" fmla="*/ 1411406 w 3962400"/>
              <a:gd name="connsiteY3" fmla="*/ 1628633 h 2088723"/>
              <a:gd name="connsiteX4" fmla="*/ 1905000 w 3962400"/>
              <a:gd name="connsiteY4" fmla="*/ 1295400 h 2088723"/>
              <a:gd name="connsiteX5" fmla="*/ 2858069 w 3962400"/>
              <a:gd name="connsiteY5" fmla="*/ 2065361 h 2088723"/>
              <a:gd name="connsiteX6" fmla="*/ 3962400 w 3962400"/>
              <a:gd name="connsiteY6" fmla="*/ 1307309 h 208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2400" h="2088723">
                <a:moveTo>
                  <a:pt x="0" y="0"/>
                </a:moveTo>
                <a:cubicBezTo>
                  <a:pt x="116006" y="624385"/>
                  <a:pt x="168512" y="740770"/>
                  <a:pt x="305937" y="809767"/>
                </a:cubicBezTo>
                <a:cubicBezTo>
                  <a:pt x="443362" y="878764"/>
                  <a:pt x="640307" y="277504"/>
                  <a:pt x="824552" y="413982"/>
                </a:cubicBezTo>
                <a:cubicBezTo>
                  <a:pt x="1008797" y="550460"/>
                  <a:pt x="1231331" y="1481730"/>
                  <a:pt x="1411406" y="1628633"/>
                </a:cubicBezTo>
                <a:cubicBezTo>
                  <a:pt x="1591481" y="1775536"/>
                  <a:pt x="1663890" y="1222612"/>
                  <a:pt x="1905000" y="1295400"/>
                </a:cubicBezTo>
                <a:cubicBezTo>
                  <a:pt x="2146110" y="1368188"/>
                  <a:pt x="2400300" y="2074065"/>
                  <a:pt x="2858069" y="2065361"/>
                </a:cubicBezTo>
                <a:cubicBezTo>
                  <a:pt x="3191870" y="2088723"/>
                  <a:pt x="3616657" y="1878949"/>
                  <a:pt x="3962400" y="1307309"/>
                </a:cubicBezTo>
              </a:path>
            </a:pathLst>
          </a:cu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8" name="TextBox 97"/>
          <p:cNvSpPr txBox="1"/>
          <p:nvPr/>
        </p:nvSpPr>
        <p:spPr>
          <a:xfrm>
            <a:off x="2405995" y="6120825"/>
            <a:ext cx="465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i="1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CA" sz="3200" dirty="0"/>
          </a:p>
        </p:txBody>
      </p:sp>
      <p:cxnSp>
        <p:nvCxnSpPr>
          <p:cNvPr id="99" name="Straight Arrow Connector 98"/>
          <p:cNvCxnSpPr>
            <a:stCxn id="98" idx="0"/>
          </p:cNvCxnSpPr>
          <p:nvPr/>
        </p:nvCxnSpPr>
        <p:spPr>
          <a:xfrm flipH="1" flipV="1">
            <a:off x="2634627" y="4188529"/>
            <a:ext cx="3964" cy="193229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556987" y="6120825"/>
            <a:ext cx="785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i="1" baseline="-25000" dirty="0" smtClean="0">
                <a:latin typeface="Times New Roman" pitchFamily="18" charset="0"/>
                <a:cs typeface="Times New Roman" pitchFamily="18" charset="0"/>
              </a:rPr>
              <a:t>t+1</a:t>
            </a:r>
            <a:endParaRPr lang="en-CA" sz="3200" dirty="0"/>
          </a:p>
        </p:txBody>
      </p:sp>
      <p:sp>
        <p:nvSpPr>
          <p:cNvPr id="101" name="Freeform 100"/>
          <p:cNvSpPr/>
          <p:nvPr/>
        </p:nvSpPr>
        <p:spPr>
          <a:xfrm>
            <a:off x="2642587" y="4139626"/>
            <a:ext cx="1219200" cy="609599"/>
          </a:xfrm>
          <a:custGeom>
            <a:avLst/>
            <a:gdLst>
              <a:gd name="connsiteX0" fmla="*/ 0 w 1173707"/>
              <a:gd name="connsiteY0" fmla="*/ 0 h 532263"/>
              <a:gd name="connsiteX1" fmla="*/ 491319 w 1173707"/>
              <a:gd name="connsiteY1" fmla="*/ 395785 h 532263"/>
              <a:gd name="connsiteX2" fmla="*/ 1173707 w 1173707"/>
              <a:gd name="connsiteY2" fmla="*/ 532263 h 532263"/>
              <a:gd name="connsiteX0" fmla="*/ 0 w 1173707"/>
              <a:gd name="connsiteY0" fmla="*/ 0 h 545910"/>
              <a:gd name="connsiteX1" fmla="*/ 440140 w 1173707"/>
              <a:gd name="connsiteY1" fmla="*/ 457200 h 545910"/>
              <a:gd name="connsiteX2" fmla="*/ 1173707 w 1173707"/>
              <a:gd name="connsiteY2" fmla="*/ 532263 h 545910"/>
              <a:gd name="connsiteX0" fmla="*/ 0 w 1173707"/>
              <a:gd name="connsiteY0" fmla="*/ 0 h 609599"/>
              <a:gd name="connsiteX1" fmla="*/ 440140 w 1173707"/>
              <a:gd name="connsiteY1" fmla="*/ 457200 h 609599"/>
              <a:gd name="connsiteX2" fmla="*/ 1173707 w 1173707"/>
              <a:gd name="connsiteY2" fmla="*/ 609599 h 609599"/>
              <a:gd name="connsiteX0" fmla="*/ 0 w 1173707"/>
              <a:gd name="connsiteY0" fmla="*/ 0 h 609599"/>
              <a:gd name="connsiteX1" fmla="*/ 366783 w 1173707"/>
              <a:gd name="connsiteY1" fmla="*/ 380999 h 609599"/>
              <a:gd name="connsiteX2" fmla="*/ 1173707 w 1173707"/>
              <a:gd name="connsiteY2" fmla="*/ 609599 h 609599"/>
              <a:gd name="connsiteX0" fmla="*/ 0 w 1173707"/>
              <a:gd name="connsiteY0" fmla="*/ 0 h 609599"/>
              <a:gd name="connsiteX1" fmla="*/ 366783 w 1173707"/>
              <a:gd name="connsiteY1" fmla="*/ 380999 h 609599"/>
              <a:gd name="connsiteX2" fmla="*/ 1173707 w 1173707"/>
              <a:gd name="connsiteY2" fmla="*/ 609599 h 609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3707" h="609599">
                <a:moveTo>
                  <a:pt x="0" y="0"/>
                </a:moveTo>
                <a:cubicBezTo>
                  <a:pt x="147850" y="153537"/>
                  <a:pt x="171165" y="279399"/>
                  <a:pt x="366783" y="380999"/>
                </a:cubicBezTo>
                <a:cubicBezTo>
                  <a:pt x="677363" y="598605"/>
                  <a:pt x="930322" y="585715"/>
                  <a:pt x="1173707" y="609599"/>
                </a:cubicBezTo>
              </a:path>
            </a:pathLst>
          </a:custGeom>
          <a:ln w="76200">
            <a:solidFill>
              <a:srgbClr val="00B05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02" name="Straight Arrow Connector 101"/>
          <p:cNvCxnSpPr/>
          <p:nvPr/>
        </p:nvCxnSpPr>
        <p:spPr>
          <a:xfrm flipV="1">
            <a:off x="3861787" y="4749225"/>
            <a:ext cx="0" cy="533400"/>
          </a:xfrm>
          <a:prstGeom prst="straightConnector1">
            <a:avLst/>
          </a:prstGeom>
          <a:ln w="76200">
            <a:solidFill>
              <a:srgbClr val="0070C0"/>
            </a:solidFill>
            <a:prstDash val="solid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Freeform 104"/>
          <p:cNvSpPr/>
          <p:nvPr/>
        </p:nvSpPr>
        <p:spPr>
          <a:xfrm>
            <a:off x="2337787" y="3402450"/>
            <a:ext cx="2895600" cy="1423076"/>
          </a:xfrm>
          <a:custGeom>
            <a:avLst/>
            <a:gdLst>
              <a:gd name="connsiteX0" fmla="*/ 0 w 3125338"/>
              <a:gd name="connsiteY0" fmla="*/ 54591 h 1451212"/>
              <a:gd name="connsiteX1" fmla="*/ 423081 w 3125338"/>
              <a:gd name="connsiteY1" fmla="*/ 982639 h 1451212"/>
              <a:gd name="connsiteX2" fmla="*/ 832514 w 3125338"/>
              <a:gd name="connsiteY2" fmla="*/ 1187355 h 1451212"/>
              <a:gd name="connsiteX3" fmla="*/ 1460311 w 3125338"/>
              <a:gd name="connsiteY3" fmla="*/ 1351128 h 1451212"/>
              <a:gd name="connsiteX4" fmla="*/ 2674961 w 3125338"/>
              <a:gd name="connsiteY4" fmla="*/ 586854 h 1451212"/>
              <a:gd name="connsiteX5" fmla="*/ 3125338 w 3125338"/>
              <a:gd name="connsiteY5" fmla="*/ 0 h 1451212"/>
              <a:gd name="connsiteX0" fmla="*/ 0 w 3125338"/>
              <a:gd name="connsiteY0" fmla="*/ 54591 h 1481350"/>
              <a:gd name="connsiteX1" fmla="*/ 423081 w 3125338"/>
              <a:gd name="connsiteY1" fmla="*/ 982639 h 1481350"/>
              <a:gd name="connsiteX2" fmla="*/ 1058839 w 3125338"/>
              <a:gd name="connsiteY2" fmla="*/ 1368188 h 1481350"/>
              <a:gd name="connsiteX3" fmla="*/ 1460311 w 3125338"/>
              <a:gd name="connsiteY3" fmla="*/ 1351128 h 1481350"/>
              <a:gd name="connsiteX4" fmla="*/ 2674961 w 3125338"/>
              <a:gd name="connsiteY4" fmla="*/ 586854 h 1481350"/>
              <a:gd name="connsiteX5" fmla="*/ 3125338 w 3125338"/>
              <a:gd name="connsiteY5" fmla="*/ 0 h 1481350"/>
              <a:gd name="connsiteX0" fmla="*/ 0 w 3125338"/>
              <a:gd name="connsiteY0" fmla="*/ 54591 h 1498410"/>
              <a:gd name="connsiteX1" fmla="*/ 423081 w 3125338"/>
              <a:gd name="connsiteY1" fmla="*/ 982639 h 1498410"/>
              <a:gd name="connsiteX2" fmla="*/ 1058839 w 3125338"/>
              <a:gd name="connsiteY2" fmla="*/ 1368188 h 1498410"/>
              <a:gd name="connsiteX3" fmla="*/ 2049439 w 3125338"/>
              <a:gd name="connsiteY3" fmla="*/ 1368188 h 1498410"/>
              <a:gd name="connsiteX4" fmla="*/ 2674961 w 3125338"/>
              <a:gd name="connsiteY4" fmla="*/ 586854 h 1498410"/>
              <a:gd name="connsiteX5" fmla="*/ 3125338 w 3125338"/>
              <a:gd name="connsiteY5" fmla="*/ 0 h 1498410"/>
              <a:gd name="connsiteX0" fmla="*/ 0 w 3125338"/>
              <a:gd name="connsiteY0" fmla="*/ 54591 h 1495188"/>
              <a:gd name="connsiteX1" fmla="*/ 423081 w 3125338"/>
              <a:gd name="connsiteY1" fmla="*/ 982639 h 1495188"/>
              <a:gd name="connsiteX2" fmla="*/ 1058839 w 3125338"/>
              <a:gd name="connsiteY2" fmla="*/ 1368188 h 1495188"/>
              <a:gd name="connsiteX3" fmla="*/ 2049439 w 3125338"/>
              <a:gd name="connsiteY3" fmla="*/ 1368188 h 1495188"/>
              <a:gd name="connsiteX4" fmla="*/ 2811439 w 3125338"/>
              <a:gd name="connsiteY4" fmla="*/ 606188 h 1495188"/>
              <a:gd name="connsiteX5" fmla="*/ 3125338 w 3125338"/>
              <a:gd name="connsiteY5" fmla="*/ 0 h 1495188"/>
              <a:gd name="connsiteX0" fmla="*/ 0 w 3000234"/>
              <a:gd name="connsiteY0" fmla="*/ 282873 h 1495188"/>
              <a:gd name="connsiteX1" fmla="*/ 297977 w 3000234"/>
              <a:gd name="connsiteY1" fmla="*/ 982639 h 1495188"/>
              <a:gd name="connsiteX2" fmla="*/ 933735 w 3000234"/>
              <a:gd name="connsiteY2" fmla="*/ 1368188 h 1495188"/>
              <a:gd name="connsiteX3" fmla="*/ 1924335 w 3000234"/>
              <a:gd name="connsiteY3" fmla="*/ 1368188 h 1495188"/>
              <a:gd name="connsiteX4" fmla="*/ 2686335 w 3000234"/>
              <a:gd name="connsiteY4" fmla="*/ 606188 h 1495188"/>
              <a:gd name="connsiteX5" fmla="*/ 3000234 w 3000234"/>
              <a:gd name="connsiteY5" fmla="*/ 0 h 1495188"/>
              <a:gd name="connsiteX0" fmla="*/ 0 w 3000234"/>
              <a:gd name="connsiteY0" fmla="*/ 282873 h 1448048"/>
              <a:gd name="connsiteX1" fmla="*/ 297977 w 3000234"/>
              <a:gd name="connsiteY1" fmla="*/ 982639 h 1448048"/>
              <a:gd name="connsiteX2" fmla="*/ 933735 w 3000234"/>
              <a:gd name="connsiteY2" fmla="*/ 1368188 h 1448048"/>
              <a:gd name="connsiteX3" fmla="*/ 1924335 w 3000234"/>
              <a:gd name="connsiteY3" fmla="*/ 1368188 h 1448048"/>
              <a:gd name="connsiteX4" fmla="*/ 2590800 w 3000234"/>
              <a:gd name="connsiteY4" fmla="*/ 889031 h 1448048"/>
              <a:gd name="connsiteX5" fmla="*/ 3000234 w 3000234"/>
              <a:gd name="connsiteY5" fmla="*/ 0 h 1448048"/>
              <a:gd name="connsiteX0" fmla="*/ 0 w 2971800"/>
              <a:gd name="connsiteY0" fmla="*/ 0 h 1165175"/>
              <a:gd name="connsiteX1" fmla="*/ 297977 w 2971800"/>
              <a:gd name="connsiteY1" fmla="*/ 699766 h 1165175"/>
              <a:gd name="connsiteX2" fmla="*/ 933735 w 2971800"/>
              <a:gd name="connsiteY2" fmla="*/ 1085315 h 1165175"/>
              <a:gd name="connsiteX3" fmla="*/ 1924335 w 2971800"/>
              <a:gd name="connsiteY3" fmla="*/ 1085315 h 1165175"/>
              <a:gd name="connsiteX4" fmla="*/ 2590800 w 2971800"/>
              <a:gd name="connsiteY4" fmla="*/ 606158 h 1165175"/>
              <a:gd name="connsiteX5" fmla="*/ 2971800 w 2971800"/>
              <a:gd name="connsiteY5" fmla="*/ 60616 h 1165175"/>
              <a:gd name="connsiteX0" fmla="*/ 0 w 2819400"/>
              <a:gd name="connsiteY0" fmla="*/ 262211 h 1104559"/>
              <a:gd name="connsiteX1" fmla="*/ 145577 w 2819400"/>
              <a:gd name="connsiteY1" fmla="*/ 639150 h 1104559"/>
              <a:gd name="connsiteX2" fmla="*/ 781335 w 2819400"/>
              <a:gd name="connsiteY2" fmla="*/ 1024699 h 1104559"/>
              <a:gd name="connsiteX3" fmla="*/ 1771935 w 2819400"/>
              <a:gd name="connsiteY3" fmla="*/ 1024699 h 1104559"/>
              <a:gd name="connsiteX4" fmla="*/ 2438400 w 2819400"/>
              <a:gd name="connsiteY4" fmla="*/ 545542 h 1104559"/>
              <a:gd name="connsiteX5" fmla="*/ 2819400 w 2819400"/>
              <a:gd name="connsiteY5" fmla="*/ 0 h 1104559"/>
              <a:gd name="connsiteX0" fmla="*/ 0 w 2971800"/>
              <a:gd name="connsiteY0" fmla="*/ 19749 h 1104559"/>
              <a:gd name="connsiteX1" fmla="*/ 297977 w 2971800"/>
              <a:gd name="connsiteY1" fmla="*/ 639150 h 1104559"/>
              <a:gd name="connsiteX2" fmla="*/ 933735 w 2971800"/>
              <a:gd name="connsiteY2" fmla="*/ 1024699 h 1104559"/>
              <a:gd name="connsiteX3" fmla="*/ 1924335 w 2971800"/>
              <a:gd name="connsiteY3" fmla="*/ 1024699 h 1104559"/>
              <a:gd name="connsiteX4" fmla="*/ 2590800 w 2971800"/>
              <a:gd name="connsiteY4" fmla="*/ 545542 h 1104559"/>
              <a:gd name="connsiteX5" fmla="*/ 2971800 w 2971800"/>
              <a:gd name="connsiteY5" fmla="*/ 0 h 1104559"/>
              <a:gd name="connsiteX0" fmla="*/ 0 w 2895600"/>
              <a:gd name="connsiteY0" fmla="*/ 0 h 1084810"/>
              <a:gd name="connsiteX1" fmla="*/ 297977 w 2895600"/>
              <a:gd name="connsiteY1" fmla="*/ 619401 h 1084810"/>
              <a:gd name="connsiteX2" fmla="*/ 933735 w 2895600"/>
              <a:gd name="connsiteY2" fmla="*/ 1004950 h 1084810"/>
              <a:gd name="connsiteX3" fmla="*/ 1924335 w 2895600"/>
              <a:gd name="connsiteY3" fmla="*/ 1004950 h 1084810"/>
              <a:gd name="connsiteX4" fmla="*/ 2590800 w 2895600"/>
              <a:gd name="connsiteY4" fmla="*/ 525793 h 1084810"/>
              <a:gd name="connsiteX5" fmla="*/ 2895600 w 2895600"/>
              <a:gd name="connsiteY5" fmla="*/ 242462 h 1084810"/>
              <a:gd name="connsiteX0" fmla="*/ 0 w 2895600"/>
              <a:gd name="connsiteY0" fmla="*/ 0 h 1071415"/>
              <a:gd name="connsiteX1" fmla="*/ 297977 w 2895600"/>
              <a:gd name="connsiteY1" fmla="*/ 619401 h 1071415"/>
              <a:gd name="connsiteX2" fmla="*/ 933735 w 2895600"/>
              <a:gd name="connsiteY2" fmla="*/ 1004950 h 1071415"/>
              <a:gd name="connsiteX3" fmla="*/ 1924335 w 2895600"/>
              <a:gd name="connsiteY3" fmla="*/ 1004950 h 1071415"/>
              <a:gd name="connsiteX4" fmla="*/ 2590800 w 2895600"/>
              <a:gd name="connsiteY4" fmla="*/ 606157 h 1071415"/>
              <a:gd name="connsiteX5" fmla="*/ 2895600 w 2895600"/>
              <a:gd name="connsiteY5" fmla="*/ 242462 h 1071415"/>
              <a:gd name="connsiteX0" fmla="*/ 0 w 2895600"/>
              <a:gd name="connsiteY0" fmla="*/ 0 h 1071415"/>
              <a:gd name="connsiteX1" fmla="*/ 297977 w 2895600"/>
              <a:gd name="connsiteY1" fmla="*/ 619401 h 1071415"/>
              <a:gd name="connsiteX2" fmla="*/ 933735 w 2895600"/>
              <a:gd name="connsiteY2" fmla="*/ 1004950 h 1071415"/>
              <a:gd name="connsiteX3" fmla="*/ 1924335 w 2895600"/>
              <a:gd name="connsiteY3" fmla="*/ 1004950 h 1071415"/>
              <a:gd name="connsiteX4" fmla="*/ 2590800 w 2895600"/>
              <a:gd name="connsiteY4" fmla="*/ 606157 h 1071415"/>
              <a:gd name="connsiteX5" fmla="*/ 2895600 w 2895600"/>
              <a:gd name="connsiteY5" fmla="*/ 242462 h 1071415"/>
              <a:gd name="connsiteX0" fmla="*/ 0 w 2895600"/>
              <a:gd name="connsiteY0" fmla="*/ 0 h 1132031"/>
              <a:gd name="connsiteX1" fmla="*/ 297977 w 2895600"/>
              <a:gd name="connsiteY1" fmla="*/ 619401 h 1132031"/>
              <a:gd name="connsiteX2" fmla="*/ 933735 w 2895600"/>
              <a:gd name="connsiteY2" fmla="*/ 1004950 h 1132031"/>
              <a:gd name="connsiteX3" fmla="*/ 1924335 w 2895600"/>
              <a:gd name="connsiteY3" fmla="*/ 1004950 h 1132031"/>
              <a:gd name="connsiteX4" fmla="*/ 2895600 w 2895600"/>
              <a:gd name="connsiteY4" fmla="*/ 242462 h 1132031"/>
              <a:gd name="connsiteX0" fmla="*/ 0 w 2667000"/>
              <a:gd name="connsiteY0" fmla="*/ 0 h 1081518"/>
              <a:gd name="connsiteX1" fmla="*/ 297977 w 2667000"/>
              <a:gd name="connsiteY1" fmla="*/ 619401 h 1081518"/>
              <a:gd name="connsiteX2" fmla="*/ 933735 w 2667000"/>
              <a:gd name="connsiteY2" fmla="*/ 1004950 h 1081518"/>
              <a:gd name="connsiteX3" fmla="*/ 1924335 w 2667000"/>
              <a:gd name="connsiteY3" fmla="*/ 1004950 h 1081518"/>
              <a:gd name="connsiteX4" fmla="*/ 2667000 w 2667000"/>
              <a:gd name="connsiteY4" fmla="*/ 545541 h 1081518"/>
              <a:gd name="connsiteX0" fmla="*/ 0 w 2895600"/>
              <a:gd name="connsiteY0" fmla="*/ 0 h 1132031"/>
              <a:gd name="connsiteX1" fmla="*/ 297977 w 2895600"/>
              <a:gd name="connsiteY1" fmla="*/ 619401 h 1132031"/>
              <a:gd name="connsiteX2" fmla="*/ 933735 w 2895600"/>
              <a:gd name="connsiteY2" fmla="*/ 1004950 h 1132031"/>
              <a:gd name="connsiteX3" fmla="*/ 1924335 w 2895600"/>
              <a:gd name="connsiteY3" fmla="*/ 1004950 h 1132031"/>
              <a:gd name="connsiteX4" fmla="*/ 2895600 w 2895600"/>
              <a:gd name="connsiteY4" fmla="*/ 242463 h 1132031"/>
              <a:gd name="connsiteX0" fmla="*/ 0 w 2895600"/>
              <a:gd name="connsiteY0" fmla="*/ 0 h 1132031"/>
              <a:gd name="connsiteX1" fmla="*/ 297977 w 2895600"/>
              <a:gd name="connsiteY1" fmla="*/ 619401 h 1132031"/>
              <a:gd name="connsiteX2" fmla="*/ 933735 w 2895600"/>
              <a:gd name="connsiteY2" fmla="*/ 1004950 h 1132031"/>
              <a:gd name="connsiteX3" fmla="*/ 1924335 w 2895600"/>
              <a:gd name="connsiteY3" fmla="*/ 1004950 h 1132031"/>
              <a:gd name="connsiteX4" fmla="*/ 2895600 w 2895600"/>
              <a:gd name="connsiteY4" fmla="*/ 242463 h 113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5600" h="1132031">
                <a:moveTo>
                  <a:pt x="0" y="0"/>
                </a:moveTo>
                <a:cubicBezTo>
                  <a:pt x="142164" y="369627"/>
                  <a:pt x="142355" y="451909"/>
                  <a:pt x="297977" y="619401"/>
                </a:cubicBezTo>
                <a:cubicBezTo>
                  <a:pt x="453599" y="786893"/>
                  <a:pt x="662675" y="940692"/>
                  <a:pt x="933735" y="1004950"/>
                </a:cubicBezTo>
                <a:cubicBezTo>
                  <a:pt x="1204795" y="1069208"/>
                  <a:pt x="1597358" y="1132031"/>
                  <a:pt x="1924335" y="1004950"/>
                </a:cubicBezTo>
                <a:cubicBezTo>
                  <a:pt x="2251313" y="877869"/>
                  <a:pt x="2635250" y="598542"/>
                  <a:pt x="2895600" y="242463"/>
                </a:cubicBezTo>
              </a:path>
            </a:pathLst>
          </a:cu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cxnSp>
        <p:nvCxnSpPr>
          <p:cNvPr id="106" name="Straight Arrow Connector 105"/>
          <p:cNvCxnSpPr/>
          <p:nvPr/>
        </p:nvCxnSpPr>
        <p:spPr>
          <a:xfrm>
            <a:off x="1600200" y="6096000"/>
            <a:ext cx="3505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Freeform 106"/>
          <p:cNvSpPr/>
          <p:nvPr/>
        </p:nvSpPr>
        <p:spPr>
          <a:xfrm>
            <a:off x="3342035" y="4088250"/>
            <a:ext cx="2514600" cy="1587567"/>
          </a:xfrm>
          <a:custGeom>
            <a:avLst/>
            <a:gdLst>
              <a:gd name="connsiteX0" fmla="*/ 0 w 3125338"/>
              <a:gd name="connsiteY0" fmla="*/ 54591 h 1451212"/>
              <a:gd name="connsiteX1" fmla="*/ 423081 w 3125338"/>
              <a:gd name="connsiteY1" fmla="*/ 982639 h 1451212"/>
              <a:gd name="connsiteX2" fmla="*/ 832514 w 3125338"/>
              <a:gd name="connsiteY2" fmla="*/ 1187355 h 1451212"/>
              <a:gd name="connsiteX3" fmla="*/ 1460311 w 3125338"/>
              <a:gd name="connsiteY3" fmla="*/ 1351128 h 1451212"/>
              <a:gd name="connsiteX4" fmla="*/ 2674961 w 3125338"/>
              <a:gd name="connsiteY4" fmla="*/ 586854 h 1451212"/>
              <a:gd name="connsiteX5" fmla="*/ 3125338 w 3125338"/>
              <a:gd name="connsiteY5" fmla="*/ 0 h 1451212"/>
              <a:gd name="connsiteX0" fmla="*/ 0 w 3125338"/>
              <a:gd name="connsiteY0" fmla="*/ 54591 h 1481350"/>
              <a:gd name="connsiteX1" fmla="*/ 423081 w 3125338"/>
              <a:gd name="connsiteY1" fmla="*/ 982639 h 1481350"/>
              <a:gd name="connsiteX2" fmla="*/ 1058839 w 3125338"/>
              <a:gd name="connsiteY2" fmla="*/ 1368188 h 1481350"/>
              <a:gd name="connsiteX3" fmla="*/ 1460311 w 3125338"/>
              <a:gd name="connsiteY3" fmla="*/ 1351128 h 1481350"/>
              <a:gd name="connsiteX4" fmla="*/ 2674961 w 3125338"/>
              <a:gd name="connsiteY4" fmla="*/ 586854 h 1481350"/>
              <a:gd name="connsiteX5" fmla="*/ 3125338 w 3125338"/>
              <a:gd name="connsiteY5" fmla="*/ 0 h 1481350"/>
              <a:gd name="connsiteX0" fmla="*/ 0 w 3125338"/>
              <a:gd name="connsiteY0" fmla="*/ 54591 h 1498410"/>
              <a:gd name="connsiteX1" fmla="*/ 423081 w 3125338"/>
              <a:gd name="connsiteY1" fmla="*/ 982639 h 1498410"/>
              <a:gd name="connsiteX2" fmla="*/ 1058839 w 3125338"/>
              <a:gd name="connsiteY2" fmla="*/ 1368188 h 1498410"/>
              <a:gd name="connsiteX3" fmla="*/ 2049439 w 3125338"/>
              <a:gd name="connsiteY3" fmla="*/ 1368188 h 1498410"/>
              <a:gd name="connsiteX4" fmla="*/ 2674961 w 3125338"/>
              <a:gd name="connsiteY4" fmla="*/ 586854 h 1498410"/>
              <a:gd name="connsiteX5" fmla="*/ 3125338 w 3125338"/>
              <a:gd name="connsiteY5" fmla="*/ 0 h 1498410"/>
              <a:gd name="connsiteX0" fmla="*/ 0 w 3125338"/>
              <a:gd name="connsiteY0" fmla="*/ 54591 h 1495188"/>
              <a:gd name="connsiteX1" fmla="*/ 423081 w 3125338"/>
              <a:gd name="connsiteY1" fmla="*/ 982639 h 1495188"/>
              <a:gd name="connsiteX2" fmla="*/ 1058839 w 3125338"/>
              <a:gd name="connsiteY2" fmla="*/ 1368188 h 1495188"/>
              <a:gd name="connsiteX3" fmla="*/ 2049439 w 3125338"/>
              <a:gd name="connsiteY3" fmla="*/ 1368188 h 1495188"/>
              <a:gd name="connsiteX4" fmla="*/ 2811439 w 3125338"/>
              <a:gd name="connsiteY4" fmla="*/ 606188 h 1495188"/>
              <a:gd name="connsiteX5" fmla="*/ 3125338 w 3125338"/>
              <a:gd name="connsiteY5" fmla="*/ 0 h 1495188"/>
              <a:gd name="connsiteX0" fmla="*/ 0 w 3000234"/>
              <a:gd name="connsiteY0" fmla="*/ 282873 h 1495188"/>
              <a:gd name="connsiteX1" fmla="*/ 297977 w 3000234"/>
              <a:gd name="connsiteY1" fmla="*/ 982639 h 1495188"/>
              <a:gd name="connsiteX2" fmla="*/ 933735 w 3000234"/>
              <a:gd name="connsiteY2" fmla="*/ 1368188 h 1495188"/>
              <a:gd name="connsiteX3" fmla="*/ 1924335 w 3000234"/>
              <a:gd name="connsiteY3" fmla="*/ 1368188 h 1495188"/>
              <a:gd name="connsiteX4" fmla="*/ 2686335 w 3000234"/>
              <a:gd name="connsiteY4" fmla="*/ 606188 h 1495188"/>
              <a:gd name="connsiteX5" fmla="*/ 3000234 w 3000234"/>
              <a:gd name="connsiteY5" fmla="*/ 0 h 1495188"/>
              <a:gd name="connsiteX0" fmla="*/ 0 w 3000234"/>
              <a:gd name="connsiteY0" fmla="*/ 282873 h 1448048"/>
              <a:gd name="connsiteX1" fmla="*/ 297977 w 3000234"/>
              <a:gd name="connsiteY1" fmla="*/ 982639 h 1448048"/>
              <a:gd name="connsiteX2" fmla="*/ 933735 w 3000234"/>
              <a:gd name="connsiteY2" fmla="*/ 1368188 h 1448048"/>
              <a:gd name="connsiteX3" fmla="*/ 1924335 w 3000234"/>
              <a:gd name="connsiteY3" fmla="*/ 1368188 h 1448048"/>
              <a:gd name="connsiteX4" fmla="*/ 2590800 w 3000234"/>
              <a:gd name="connsiteY4" fmla="*/ 889031 h 1448048"/>
              <a:gd name="connsiteX5" fmla="*/ 3000234 w 3000234"/>
              <a:gd name="connsiteY5" fmla="*/ 0 h 1448048"/>
              <a:gd name="connsiteX0" fmla="*/ 0 w 2971800"/>
              <a:gd name="connsiteY0" fmla="*/ 0 h 1165175"/>
              <a:gd name="connsiteX1" fmla="*/ 297977 w 2971800"/>
              <a:gd name="connsiteY1" fmla="*/ 699766 h 1165175"/>
              <a:gd name="connsiteX2" fmla="*/ 933735 w 2971800"/>
              <a:gd name="connsiteY2" fmla="*/ 1085315 h 1165175"/>
              <a:gd name="connsiteX3" fmla="*/ 1924335 w 2971800"/>
              <a:gd name="connsiteY3" fmla="*/ 1085315 h 1165175"/>
              <a:gd name="connsiteX4" fmla="*/ 2590800 w 2971800"/>
              <a:gd name="connsiteY4" fmla="*/ 606158 h 1165175"/>
              <a:gd name="connsiteX5" fmla="*/ 2971800 w 2971800"/>
              <a:gd name="connsiteY5" fmla="*/ 60616 h 1165175"/>
              <a:gd name="connsiteX0" fmla="*/ 0 w 2819400"/>
              <a:gd name="connsiteY0" fmla="*/ 262211 h 1104559"/>
              <a:gd name="connsiteX1" fmla="*/ 145577 w 2819400"/>
              <a:gd name="connsiteY1" fmla="*/ 639150 h 1104559"/>
              <a:gd name="connsiteX2" fmla="*/ 781335 w 2819400"/>
              <a:gd name="connsiteY2" fmla="*/ 1024699 h 1104559"/>
              <a:gd name="connsiteX3" fmla="*/ 1771935 w 2819400"/>
              <a:gd name="connsiteY3" fmla="*/ 1024699 h 1104559"/>
              <a:gd name="connsiteX4" fmla="*/ 2438400 w 2819400"/>
              <a:gd name="connsiteY4" fmla="*/ 545542 h 1104559"/>
              <a:gd name="connsiteX5" fmla="*/ 2819400 w 2819400"/>
              <a:gd name="connsiteY5" fmla="*/ 0 h 1104559"/>
              <a:gd name="connsiteX0" fmla="*/ 0 w 2971800"/>
              <a:gd name="connsiteY0" fmla="*/ 19749 h 1104559"/>
              <a:gd name="connsiteX1" fmla="*/ 297977 w 2971800"/>
              <a:gd name="connsiteY1" fmla="*/ 639150 h 1104559"/>
              <a:gd name="connsiteX2" fmla="*/ 933735 w 2971800"/>
              <a:gd name="connsiteY2" fmla="*/ 1024699 h 1104559"/>
              <a:gd name="connsiteX3" fmla="*/ 1924335 w 2971800"/>
              <a:gd name="connsiteY3" fmla="*/ 1024699 h 1104559"/>
              <a:gd name="connsiteX4" fmla="*/ 2590800 w 2971800"/>
              <a:gd name="connsiteY4" fmla="*/ 545542 h 1104559"/>
              <a:gd name="connsiteX5" fmla="*/ 2971800 w 2971800"/>
              <a:gd name="connsiteY5" fmla="*/ 0 h 1104559"/>
              <a:gd name="connsiteX0" fmla="*/ 0 w 2895600"/>
              <a:gd name="connsiteY0" fmla="*/ 0 h 1084810"/>
              <a:gd name="connsiteX1" fmla="*/ 297977 w 2895600"/>
              <a:gd name="connsiteY1" fmla="*/ 619401 h 1084810"/>
              <a:gd name="connsiteX2" fmla="*/ 933735 w 2895600"/>
              <a:gd name="connsiteY2" fmla="*/ 1004950 h 1084810"/>
              <a:gd name="connsiteX3" fmla="*/ 1924335 w 2895600"/>
              <a:gd name="connsiteY3" fmla="*/ 1004950 h 1084810"/>
              <a:gd name="connsiteX4" fmla="*/ 2590800 w 2895600"/>
              <a:gd name="connsiteY4" fmla="*/ 525793 h 1084810"/>
              <a:gd name="connsiteX5" fmla="*/ 2895600 w 2895600"/>
              <a:gd name="connsiteY5" fmla="*/ 242462 h 1084810"/>
              <a:gd name="connsiteX0" fmla="*/ 0 w 2895600"/>
              <a:gd name="connsiteY0" fmla="*/ 0 h 1071415"/>
              <a:gd name="connsiteX1" fmla="*/ 297977 w 2895600"/>
              <a:gd name="connsiteY1" fmla="*/ 619401 h 1071415"/>
              <a:gd name="connsiteX2" fmla="*/ 933735 w 2895600"/>
              <a:gd name="connsiteY2" fmla="*/ 1004950 h 1071415"/>
              <a:gd name="connsiteX3" fmla="*/ 1924335 w 2895600"/>
              <a:gd name="connsiteY3" fmla="*/ 1004950 h 1071415"/>
              <a:gd name="connsiteX4" fmla="*/ 2590800 w 2895600"/>
              <a:gd name="connsiteY4" fmla="*/ 606157 h 1071415"/>
              <a:gd name="connsiteX5" fmla="*/ 2895600 w 2895600"/>
              <a:gd name="connsiteY5" fmla="*/ 242462 h 1071415"/>
              <a:gd name="connsiteX0" fmla="*/ 0 w 2895600"/>
              <a:gd name="connsiteY0" fmla="*/ 0 h 1071415"/>
              <a:gd name="connsiteX1" fmla="*/ 297977 w 2895600"/>
              <a:gd name="connsiteY1" fmla="*/ 619401 h 1071415"/>
              <a:gd name="connsiteX2" fmla="*/ 933735 w 2895600"/>
              <a:gd name="connsiteY2" fmla="*/ 1004950 h 1071415"/>
              <a:gd name="connsiteX3" fmla="*/ 1924335 w 2895600"/>
              <a:gd name="connsiteY3" fmla="*/ 1004950 h 1071415"/>
              <a:gd name="connsiteX4" fmla="*/ 2590800 w 2895600"/>
              <a:gd name="connsiteY4" fmla="*/ 606157 h 1071415"/>
              <a:gd name="connsiteX5" fmla="*/ 2895600 w 2895600"/>
              <a:gd name="connsiteY5" fmla="*/ 242462 h 1071415"/>
              <a:gd name="connsiteX0" fmla="*/ 0 w 2743200"/>
              <a:gd name="connsiteY0" fmla="*/ 152270 h 828953"/>
              <a:gd name="connsiteX1" fmla="*/ 145577 w 2743200"/>
              <a:gd name="connsiteY1" fmla="*/ 376939 h 828953"/>
              <a:gd name="connsiteX2" fmla="*/ 781335 w 2743200"/>
              <a:gd name="connsiteY2" fmla="*/ 762488 h 828953"/>
              <a:gd name="connsiteX3" fmla="*/ 1771935 w 2743200"/>
              <a:gd name="connsiteY3" fmla="*/ 762488 h 828953"/>
              <a:gd name="connsiteX4" fmla="*/ 2438400 w 2743200"/>
              <a:gd name="connsiteY4" fmla="*/ 363695 h 828953"/>
              <a:gd name="connsiteX5" fmla="*/ 2743200 w 2743200"/>
              <a:gd name="connsiteY5" fmla="*/ 0 h 828953"/>
              <a:gd name="connsiteX0" fmla="*/ 0 w 2597623"/>
              <a:gd name="connsiteY0" fmla="*/ 376939 h 828953"/>
              <a:gd name="connsiteX1" fmla="*/ 635758 w 2597623"/>
              <a:gd name="connsiteY1" fmla="*/ 762488 h 828953"/>
              <a:gd name="connsiteX2" fmla="*/ 1626358 w 2597623"/>
              <a:gd name="connsiteY2" fmla="*/ 762488 h 828953"/>
              <a:gd name="connsiteX3" fmla="*/ 2292823 w 2597623"/>
              <a:gd name="connsiteY3" fmla="*/ 363695 h 828953"/>
              <a:gd name="connsiteX4" fmla="*/ 2597623 w 2597623"/>
              <a:gd name="connsiteY4" fmla="*/ 0 h 828953"/>
              <a:gd name="connsiteX0" fmla="*/ 0 w 2673823"/>
              <a:gd name="connsiteY0" fmla="*/ 534815 h 986829"/>
              <a:gd name="connsiteX1" fmla="*/ 635758 w 2673823"/>
              <a:gd name="connsiteY1" fmla="*/ 920364 h 986829"/>
              <a:gd name="connsiteX2" fmla="*/ 1626358 w 2673823"/>
              <a:gd name="connsiteY2" fmla="*/ 920364 h 986829"/>
              <a:gd name="connsiteX3" fmla="*/ 2292823 w 2673823"/>
              <a:gd name="connsiteY3" fmla="*/ 521571 h 986829"/>
              <a:gd name="connsiteX4" fmla="*/ 2673823 w 2673823"/>
              <a:gd name="connsiteY4" fmla="*/ 0 h 986829"/>
              <a:gd name="connsiteX0" fmla="*/ 0 w 2445223"/>
              <a:gd name="connsiteY0" fmla="*/ 309254 h 761268"/>
              <a:gd name="connsiteX1" fmla="*/ 635758 w 2445223"/>
              <a:gd name="connsiteY1" fmla="*/ 694803 h 761268"/>
              <a:gd name="connsiteX2" fmla="*/ 1626358 w 2445223"/>
              <a:gd name="connsiteY2" fmla="*/ 694803 h 761268"/>
              <a:gd name="connsiteX3" fmla="*/ 2292823 w 2445223"/>
              <a:gd name="connsiteY3" fmla="*/ 296010 h 761268"/>
              <a:gd name="connsiteX4" fmla="*/ 2445223 w 2445223"/>
              <a:gd name="connsiteY4" fmla="*/ 0 h 761268"/>
              <a:gd name="connsiteX0" fmla="*/ 0 w 2292823"/>
              <a:gd name="connsiteY0" fmla="*/ 13244 h 465258"/>
              <a:gd name="connsiteX1" fmla="*/ 635758 w 2292823"/>
              <a:gd name="connsiteY1" fmla="*/ 398793 h 465258"/>
              <a:gd name="connsiteX2" fmla="*/ 1626358 w 2292823"/>
              <a:gd name="connsiteY2" fmla="*/ 398793 h 465258"/>
              <a:gd name="connsiteX3" fmla="*/ 2292823 w 2292823"/>
              <a:gd name="connsiteY3" fmla="*/ 0 h 465258"/>
              <a:gd name="connsiteX0" fmla="*/ 0 w 2369023"/>
              <a:gd name="connsiteY0" fmla="*/ 168279 h 646133"/>
              <a:gd name="connsiteX1" fmla="*/ 635758 w 2369023"/>
              <a:gd name="connsiteY1" fmla="*/ 553828 h 646133"/>
              <a:gd name="connsiteX2" fmla="*/ 1626358 w 2369023"/>
              <a:gd name="connsiteY2" fmla="*/ 553828 h 646133"/>
              <a:gd name="connsiteX3" fmla="*/ 2369023 w 2369023"/>
              <a:gd name="connsiteY3" fmla="*/ 0 h 646133"/>
              <a:gd name="connsiteX0" fmla="*/ 0 w 2369023"/>
              <a:gd name="connsiteY0" fmla="*/ 168279 h 646133"/>
              <a:gd name="connsiteX1" fmla="*/ 635758 w 2369023"/>
              <a:gd name="connsiteY1" fmla="*/ 553828 h 646133"/>
              <a:gd name="connsiteX2" fmla="*/ 1626358 w 2369023"/>
              <a:gd name="connsiteY2" fmla="*/ 553828 h 646133"/>
              <a:gd name="connsiteX3" fmla="*/ 2369023 w 2369023"/>
              <a:gd name="connsiteY3" fmla="*/ 0 h 646133"/>
              <a:gd name="connsiteX0" fmla="*/ 0 w 2438400"/>
              <a:gd name="connsiteY0" fmla="*/ 112781 h 646133"/>
              <a:gd name="connsiteX1" fmla="*/ 705135 w 2438400"/>
              <a:gd name="connsiteY1" fmla="*/ 553828 h 646133"/>
              <a:gd name="connsiteX2" fmla="*/ 1695735 w 2438400"/>
              <a:gd name="connsiteY2" fmla="*/ 553828 h 646133"/>
              <a:gd name="connsiteX3" fmla="*/ 2438400 w 2438400"/>
              <a:gd name="connsiteY3" fmla="*/ 0 h 646133"/>
              <a:gd name="connsiteX0" fmla="*/ 0 w 2375877"/>
              <a:gd name="connsiteY0" fmla="*/ 159071 h 646133"/>
              <a:gd name="connsiteX1" fmla="*/ 642612 w 2375877"/>
              <a:gd name="connsiteY1" fmla="*/ 553828 h 646133"/>
              <a:gd name="connsiteX2" fmla="*/ 1633212 w 2375877"/>
              <a:gd name="connsiteY2" fmla="*/ 553828 h 646133"/>
              <a:gd name="connsiteX3" fmla="*/ 2375877 w 2375877"/>
              <a:gd name="connsiteY3" fmla="*/ 0 h 646133"/>
              <a:gd name="connsiteX0" fmla="*/ 0 w 2375877"/>
              <a:gd name="connsiteY0" fmla="*/ 159071 h 605519"/>
              <a:gd name="connsiteX1" fmla="*/ 642612 w 2375877"/>
              <a:gd name="connsiteY1" fmla="*/ 553828 h 605519"/>
              <a:gd name="connsiteX2" fmla="*/ 1563077 w 2375877"/>
              <a:gd name="connsiteY2" fmla="*/ 469217 h 605519"/>
              <a:gd name="connsiteX3" fmla="*/ 2375877 w 2375877"/>
              <a:gd name="connsiteY3" fmla="*/ 0 h 605519"/>
              <a:gd name="connsiteX0" fmla="*/ 0 w 2063262"/>
              <a:gd name="connsiteY0" fmla="*/ 140975 h 587423"/>
              <a:gd name="connsiteX1" fmla="*/ 642612 w 2063262"/>
              <a:gd name="connsiteY1" fmla="*/ 535732 h 587423"/>
              <a:gd name="connsiteX2" fmla="*/ 1563077 w 2063262"/>
              <a:gd name="connsiteY2" fmla="*/ 451121 h 587423"/>
              <a:gd name="connsiteX3" fmla="*/ 2063262 w 2063262"/>
              <a:gd name="connsiteY3" fmla="*/ 0 h 587423"/>
              <a:gd name="connsiteX0" fmla="*/ 0 w 2063262"/>
              <a:gd name="connsiteY0" fmla="*/ 140975 h 587423"/>
              <a:gd name="connsiteX1" fmla="*/ 642612 w 2063262"/>
              <a:gd name="connsiteY1" fmla="*/ 535732 h 587423"/>
              <a:gd name="connsiteX2" fmla="*/ 1489356 w 2063262"/>
              <a:gd name="connsiteY2" fmla="*/ 451122 h 587423"/>
              <a:gd name="connsiteX3" fmla="*/ 2063262 w 2063262"/>
              <a:gd name="connsiteY3" fmla="*/ 0 h 587423"/>
              <a:gd name="connsiteX0" fmla="*/ 0 w 2063262"/>
              <a:gd name="connsiteY0" fmla="*/ 140975 h 587423"/>
              <a:gd name="connsiteX1" fmla="*/ 642612 w 2063262"/>
              <a:gd name="connsiteY1" fmla="*/ 535732 h 587423"/>
              <a:gd name="connsiteX2" fmla="*/ 1489356 w 2063262"/>
              <a:gd name="connsiteY2" fmla="*/ 451122 h 587423"/>
              <a:gd name="connsiteX3" fmla="*/ 2063262 w 2063262"/>
              <a:gd name="connsiteY3" fmla="*/ 0 h 587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3262" h="587423">
                <a:moveTo>
                  <a:pt x="0" y="140975"/>
                </a:moveTo>
                <a:cubicBezTo>
                  <a:pt x="130223" y="242678"/>
                  <a:pt x="394386" y="484041"/>
                  <a:pt x="642612" y="535732"/>
                </a:cubicBezTo>
                <a:cubicBezTo>
                  <a:pt x="890838" y="587423"/>
                  <a:pt x="1252581" y="540411"/>
                  <a:pt x="1489356" y="451122"/>
                </a:cubicBezTo>
                <a:cubicBezTo>
                  <a:pt x="1762525" y="318489"/>
                  <a:pt x="1906313" y="258460"/>
                  <a:pt x="2063262" y="0"/>
                </a:cubicBezTo>
              </a:path>
            </a:pathLst>
          </a:cu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cxnSp>
        <p:nvCxnSpPr>
          <p:cNvPr id="108" name="Straight Arrow Connector 107"/>
          <p:cNvCxnSpPr/>
          <p:nvPr/>
        </p:nvCxnSpPr>
        <p:spPr>
          <a:xfrm flipH="1" flipV="1">
            <a:off x="3853827" y="4735577"/>
            <a:ext cx="7960" cy="137160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98220" y="4027408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US" i="1" baseline="-25000" dirty="0" smtClean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88437" y="50292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US" i="1" baseline="-25000" dirty="0" smtClean="0">
                <a:solidFill>
                  <a:schemeClr val="bg1">
                    <a:lumMod val="50000"/>
                  </a:schemeClr>
                </a:solidFill>
              </a:rPr>
              <a:t>t+1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CA" dirty="0" smtClean="0"/>
              <a:t>Bound optimization, in general</a:t>
            </a:r>
            <a:endParaRPr lang="en-CA" dirty="0"/>
          </a:p>
        </p:txBody>
      </p:sp>
      <p:sp>
        <p:nvSpPr>
          <p:cNvPr id="36" name="TextBox 35"/>
          <p:cNvSpPr txBox="1"/>
          <p:nvPr/>
        </p:nvSpPr>
        <p:spPr>
          <a:xfrm>
            <a:off x="5715000" y="3581400"/>
            <a:ext cx="1083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A</a:t>
            </a:r>
            <a:r>
              <a:rPr lang="en-US" sz="2800" i="1" baseline="-25000" dirty="0" smtClean="0">
                <a:solidFill>
                  <a:srgbClr val="FF0000"/>
                </a:solidFill>
              </a:rPr>
              <a:t>t+1</a:t>
            </a:r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en-US" sz="2800" i="1" dirty="0" smtClean="0">
                <a:solidFill>
                  <a:srgbClr val="FF0000"/>
                </a:solidFill>
              </a:rPr>
              <a:t>S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48200" y="3124200"/>
            <a:ext cx="843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A</a:t>
            </a:r>
            <a:r>
              <a:rPr lang="en-US" sz="2800" i="1" baseline="-25000" dirty="0" smtClean="0">
                <a:solidFill>
                  <a:srgbClr val="FF0000"/>
                </a:solidFill>
              </a:rPr>
              <a:t>t</a:t>
            </a:r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en-US" sz="2800" i="1" dirty="0" smtClean="0">
                <a:solidFill>
                  <a:srgbClr val="FF0000"/>
                </a:solidFill>
              </a:rPr>
              <a:t>S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r>
              <a:rPr lang="en-US" smtClean="0"/>
              <a:t> / 27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752600" y="3124200"/>
            <a:ext cx="0" cy="3124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762125" y="4191000"/>
            <a:ext cx="3724275" cy="1905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752600" y="5276850"/>
            <a:ext cx="3724275" cy="1905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905000" y="1676400"/>
            <a:ext cx="6389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/>
              <a:t>(</a:t>
            </a:r>
            <a:r>
              <a:rPr lang="en-CA" sz="2000" dirty="0" err="1" smtClean="0"/>
              <a:t>Majorize</a:t>
            </a:r>
            <a:r>
              <a:rPr lang="en-CA" sz="2000" dirty="0" smtClean="0"/>
              <a:t>-Minimize, Auxiliary Function, Surrogate Function)</a:t>
            </a:r>
            <a:endParaRPr lang="en-CA" sz="2000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325459" y="381000"/>
            <a:ext cx="66559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Local minima examples (for </a:t>
            </a:r>
            <a:r>
              <a:rPr lang="en-US" sz="3200" b="1" dirty="0" err="1" smtClean="0">
                <a:solidFill>
                  <a:srgbClr val="FF0000"/>
                </a:solidFill>
              </a:rPr>
              <a:t>GrabCut</a:t>
            </a:r>
            <a:r>
              <a:rPr lang="en-US" sz="3200" b="1" dirty="0" smtClean="0">
                <a:solidFill>
                  <a:srgbClr val="FF0000"/>
                </a:solidFill>
              </a:rPr>
              <a:t>)  </a:t>
            </a:r>
          </a:p>
        </p:txBody>
      </p:sp>
      <p:grpSp>
        <p:nvGrpSpPr>
          <p:cNvPr id="3" name="组合 46"/>
          <p:cNvGrpSpPr/>
          <p:nvPr/>
        </p:nvGrpSpPr>
        <p:grpSpPr>
          <a:xfrm>
            <a:off x="986051" y="1493400"/>
            <a:ext cx="3128749" cy="2088000"/>
            <a:chOff x="762000" y="1140568"/>
            <a:chExt cx="3128749" cy="2088000"/>
          </a:xfrm>
        </p:grpSpPr>
        <p:pic>
          <p:nvPicPr>
            <p:cNvPr id="34" name="Picture 5" descr="E:\repositories\parametricgrabcut\BCD\113044.bm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2000" y="1140568"/>
              <a:ext cx="3128749" cy="2088000"/>
            </a:xfrm>
            <a:prstGeom prst="rect">
              <a:avLst/>
            </a:prstGeom>
            <a:noFill/>
          </p:spPr>
        </p:pic>
        <p:sp>
          <p:nvSpPr>
            <p:cNvPr id="35" name="椭圆 39"/>
            <p:cNvSpPr/>
            <p:nvPr/>
          </p:nvSpPr>
          <p:spPr>
            <a:xfrm>
              <a:off x="2057400" y="2133600"/>
              <a:ext cx="1219200" cy="10668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椭圆 42"/>
            <p:cNvSpPr/>
            <p:nvPr/>
          </p:nvSpPr>
          <p:spPr>
            <a:xfrm>
              <a:off x="1066800" y="1447800"/>
              <a:ext cx="2057400" cy="12954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64"/>
          <p:cNvGrpSpPr/>
          <p:nvPr/>
        </p:nvGrpSpPr>
        <p:grpSpPr>
          <a:xfrm>
            <a:off x="4966200" y="1493400"/>
            <a:ext cx="4025400" cy="4364764"/>
            <a:chOff x="4966200" y="1493400"/>
            <a:chExt cx="4025400" cy="4364764"/>
          </a:xfrm>
        </p:grpSpPr>
        <p:grpSp>
          <p:nvGrpSpPr>
            <p:cNvPr id="5" name="组合 35"/>
            <p:cNvGrpSpPr/>
            <p:nvPr/>
          </p:nvGrpSpPr>
          <p:grpSpPr>
            <a:xfrm>
              <a:off x="5105400" y="1493400"/>
              <a:ext cx="2848043" cy="2088000"/>
              <a:chOff x="4572000" y="1031132"/>
              <a:chExt cx="3810000" cy="2857500"/>
            </a:xfrm>
          </p:grpSpPr>
          <p:pic>
            <p:nvPicPr>
              <p:cNvPr id="38" name="Picture 9" descr="E:\repositories\parametricgrabcut\BCD\person2.bmp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572000" y="1031132"/>
                <a:ext cx="3810000" cy="2857500"/>
              </a:xfrm>
              <a:prstGeom prst="rect">
                <a:avLst/>
              </a:prstGeom>
              <a:noFill/>
            </p:spPr>
          </p:pic>
          <p:sp>
            <p:nvSpPr>
              <p:cNvPr id="42" name="椭圆 33"/>
              <p:cNvSpPr/>
              <p:nvPr/>
            </p:nvSpPr>
            <p:spPr>
              <a:xfrm>
                <a:off x="5410200" y="2286000"/>
                <a:ext cx="2590800" cy="160020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椭圆 34"/>
              <p:cNvSpPr/>
              <p:nvPr/>
            </p:nvSpPr>
            <p:spPr>
              <a:xfrm>
                <a:off x="5811877" y="1951822"/>
                <a:ext cx="1143000" cy="190500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组合 48"/>
            <p:cNvGrpSpPr/>
            <p:nvPr/>
          </p:nvGrpSpPr>
          <p:grpSpPr>
            <a:xfrm>
              <a:off x="4966200" y="3124200"/>
              <a:ext cx="4025400" cy="2733964"/>
              <a:chOff x="4966200" y="3045568"/>
              <a:chExt cx="4025400" cy="2733964"/>
            </a:xfrm>
          </p:grpSpPr>
          <p:pic>
            <p:nvPicPr>
              <p:cNvPr id="45" name="Picture 7" descr="E:\repositories\parametricgrabcut\BCD\person2_bcd_result.bmp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023600" y="3858000"/>
                <a:ext cx="1968000" cy="1476000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46" name="Picture 8" descr="E:\repositories\parametricgrabcut\BCD\person2_bcd_result.bmp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966200" y="3858000"/>
                <a:ext cx="1968000" cy="1476000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cxnSp>
            <p:nvCxnSpPr>
              <p:cNvPr id="47" name="Straight Arrow Connector 46"/>
              <p:cNvCxnSpPr/>
              <p:nvPr/>
            </p:nvCxnSpPr>
            <p:spPr>
              <a:xfrm>
                <a:off x="7315200" y="3347936"/>
                <a:ext cx="304800" cy="45963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/>
              <p:cNvSpPr txBox="1"/>
              <p:nvPr/>
            </p:nvSpPr>
            <p:spPr>
              <a:xfrm>
                <a:off x="7285340" y="5410200"/>
                <a:ext cx="12490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 smtClean="0"/>
                  <a:t>E=2.37×10</a:t>
                </a:r>
                <a:r>
                  <a:rPr lang="en-CA" baseline="30000" dirty="0" smtClean="0"/>
                  <a:t>6</a:t>
                </a:r>
                <a:endParaRPr lang="en-CA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5181600" y="5410200"/>
                <a:ext cx="12490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 smtClean="0"/>
                  <a:t>E=2.41×10</a:t>
                </a:r>
                <a:r>
                  <a:rPr lang="en-CA" baseline="30000" dirty="0" smtClean="0"/>
                  <a:t>6</a:t>
                </a:r>
                <a:endParaRPr lang="en-CA" dirty="0"/>
              </a:p>
            </p:txBody>
          </p:sp>
          <p:cxnSp>
            <p:nvCxnSpPr>
              <p:cNvPr id="50" name="Straight Arrow Connector 49"/>
              <p:cNvCxnSpPr/>
              <p:nvPr/>
            </p:nvCxnSpPr>
            <p:spPr>
              <a:xfrm flipH="1">
                <a:off x="5791200" y="3045568"/>
                <a:ext cx="304800" cy="7620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" name="组合 47"/>
          <p:cNvGrpSpPr/>
          <p:nvPr/>
        </p:nvGrpSpPr>
        <p:grpSpPr>
          <a:xfrm>
            <a:off x="228600" y="3048000"/>
            <a:ext cx="4572000" cy="2821832"/>
            <a:chOff x="228600" y="2969368"/>
            <a:chExt cx="4572000" cy="2821832"/>
          </a:xfrm>
        </p:grpSpPr>
        <p:cxnSp>
          <p:nvCxnSpPr>
            <p:cNvPr id="52" name="Straight Arrow Connector 51"/>
            <p:cNvCxnSpPr/>
            <p:nvPr/>
          </p:nvCxnSpPr>
          <p:spPr>
            <a:xfrm flipH="1">
              <a:off x="990600" y="2969368"/>
              <a:ext cx="762000" cy="84063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2667000" y="5421868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/>
                <a:t>E=1.39×10</a:t>
              </a:r>
              <a:r>
                <a:rPr lang="en-CA" baseline="30000" dirty="0" smtClean="0"/>
                <a:t>6</a:t>
              </a:r>
              <a:endParaRPr lang="en-CA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33400" y="5410200"/>
              <a:ext cx="13660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/>
                <a:t>E=1.410×10</a:t>
              </a:r>
              <a:r>
                <a:rPr lang="en-CA" baseline="30000" dirty="0" smtClean="0"/>
                <a:t>6</a:t>
              </a:r>
              <a:endParaRPr lang="en-CA" dirty="0"/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>
              <a:off x="3124200" y="3426568"/>
              <a:ext cx="76200" cy="38343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Picture 2" descr="E:\repositories\parametricgrabcut\BCD\113044_bcd_result.bmp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8600" y="3886200"/>
              <a:ext cx="2211700" cy="1476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57" name="Picture 3" descr="E:\repositories\parametricgrabcut\BCD\113044_bcd_result.bmp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88898" y="3886200"/>
              <a:ext cx="2211702" cy="1476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r>
              <a:rPr lang="en-US" smtClean="0"/>
              <a:t> / 27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This work: Pseudo-Bound Optimization</a:t>
            </a:r>
            <a:endParaRPr lang="en-CA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462136" y="5719480"/>
            <a:ext cx="6248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462136" y="1985680"/>
            <a:ext cx="0" cy="3733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1466618" y="2602002"/>
            <a:ext cx="5162782" cy="2836187"/>
          </a:xfrm>
          <a:custGeom>
            <a:avLst/>
            <a:gdLst>
              <a:gd name="connsiteX0" fmla="*/ 0 w 5918200"/>
              <a:gd name="connsiteY0" fmla="*/ 1095188 h 3869765"/>
              <a:gd name="connsiteX1" fmla="*/ 1013012 w 5918200"/>
              <a:gd name="connsiteY1" fmla="*/ 2457823 h 3869765"/>
              <a:gd name="connsiteX2" fmla="*/ 1649506 w 5918200"/>
              <a:gd name="connsiteY2" fmla="*/ 1875117 h 3869765"/>
              <a:gd name="connsiteX3" fmla="*/ 2286000 w 5918200"/>
              <a:gd name="connsiteY3" fmla="*/ 2834341 h 3869765"/>
              <a:gd name="connsiteX4" fmla="*/ 3065929 w 5918200"/>
              <a:gd name="connsiteY4" fmla="*/ 1606176 h 3869765"/>
              <a:gd name="connsiteX5" fmla="*/ 3774141 w 5918200"/>
              <a:gd name="connsiteY5" fmla="*/ 3694953 h 3869765"/>
              <a:gd name="connsiteX6" fmla="*/ 5602941 w 5918200"/>
              <a:gd name="connsiteY6" fmla="*/ 557306 h 3869765"/>
              <a:gd name="connsiteX7" fmla="*/ 5665694 w 5918200"/>
              <a:gd name="connsiteY7" fmla="*/ 351117 h 3869765"/>
              <a:gd name="connsiteX0" fmla="*/ 0 w 6106459"/>
              <a:gd name="connsiteY0" fmla="*/ 1070535 h 3845112"/>
              <a:gd name="connsiteX1" fmla="*/ 1013012 w 6106459"/>
              <a:gd name="connsiteY1" fmla="*/ 2433170 h 3845112"/>
              <a:gd name="connsiteX2" fmla="*/ 1649506 w 6106459"/>
              <a:gd name="connsiteY2" fmla="*/ 1850464 h 3845112"/>
              <a:gd name="connsiteX3" fmla="*/ 2286000 w 6106459"/>
              <a:gd name="connsiteY3" fmla="*/ 2809688 h 3845112"/>
              <a:gd name="connsiteX4" fmla="*/ 3065929 w 6106459"/>
              <a:gd name="connsiteY4" fmla="*/ 1581523 h 3845112"/>
              <a:gd name="connsiteX5" fmla="*/ 3774141 w 6106459"/>
              <a:gd name="connsiteY5" fmla="*/ 3670300 h 3845112"/>
              <a:gd name="connsiteX6" fmla="*/ 5602941 w 6106459"/>
              <a:gd name="connsiteY6" fmla="*/ 532653 h 3845112"/>
              <a:gd name="connsiteX7" fmla="*/ 6096000 w 6106459"/>
              <a:gd name="connsiteY7" fmla="*/ 474382 h 3845112"/>
              <a:gd name="connsiteX0" fmla="*/ 0 w 5939117"/>
              <a:gd name="connsiteY0" fmla="*/ 1108635 h 3883212"/>
              <a:gd name="connsiteX1" fmla="*/ 1013012 w 5939117"/>
              <a:gd name="connsiteY1" fmla="*/ 2471270 h 3883212"/>
              <a:gd name="connsiteX2" fmla="*/ 1649506 w 5939117"/>
              <a:gd name="connsiteY2" fmla="*/ 1888564 h 3883212"/>
              <a:gd name="connsiteX3" fmla="*/ 2286000 w 5939117"/>
              <a:gd name="connsiteY3" fmla="*/ 2847788 h 3883212"/>
              <a:gd name="connsiteX4" fmla="*/ 3065929 w 5939117"/>
              <a:gd name="connsiteY4" fmla="*/ 1619623 h 3883212"/>
              <a:gd name="connsiteX5" fmla="*/ 3774141 w 5939117"/>
              <a:gd name="connsiteY5" fmla="*/ 3708400 h 3883212"/>
              <a:gd name="connsiteX6" fmla="*/ 5602941 w 5939117"/>
              <a:gd name="connsiteY6" fmla="*/ 570753 h 3883212"/>
              <a:gd name="connsiteX7" fmla="*/ 5791200 w 5939117"/>
              <a:gd name="connsiteY7" fmla="*/ 283881 h 3883212"/>
              <a:gd name="connsiteX0" fmla="*/ 0 w 5791200"/>
              <a:gd name="connsiteY0" fmla="*/ 824754 h 3647143"/>
              <a:gd name="connsiteX1" fmla="*/ 1013012 w 5791200"/>
              <a:gd name="connsiteY1" fmla="*/ 2187389 h 3647143"/>
              <a:gd name="connsiteX2" fmla="*/ 1649506 w 5791200"/>
              <a:gd name="connsiteY2" fmla="*/ 1604683 h 3647143"/>
              <a:gd name="connsiteX3" fmla="*/ 2286000 w 5791200"/>
              <a:gd name="connsiteY3" fmla="*/ 2563907 h 3647143"/>
              <a:gd name="connsiteX4" fmla="*/ 3065929 w 5791200"/>
              <a:gd name="connsiteY4" fmla="*/ 1335742 h 3647143"/>
              <a:gd name="connsiteX5" fmla="*/ 3774141 w 5791200"/>
              <a:gd name="connsiteY5" fmla="*/ 3424519 h 3647143"/>
              <a:gd name="connsiteX6" fmla="*/ 5791200 w 5791200"/>
              <a:gd name="connsiteY6" fmla="*/ 0 h 3647143"/>
              <a:gd name="connsiteX0" fmla="*/ 0 w 5638800"/>
              <a:gd name="connsiteY0" fmla="*/ 443754 h 3202643"/>
              <a:gd name="connsiteX1" fmla="*/ 1013012 w 5638800"/>
              <a:gd name="connsiteY1" fmla="*/ 1806389 h 3202643"/>
              <a:gd name="connsiteX2" fmla="*/ 1649506 w 5638800"/>
              <a:gd name="connsiteY2" fmla="*/ 1223683 h 3202643"/>
              <a:gd name="connsiteX3" fmla="*/ 2286000 w 5638800"/>
              <a:gd name="connsiteY3" fmla="*/ 2182907 h 3202643"/>
              <a:gd name="connsiteX4" fmla="*/ 3065929 w 5638800"/>
              <a:gd name="connsiteY4" fmla="*/ 954742 h 3202643"/>
              <a:gd name="connsiteX5" fmla="*/ 3774141 w 5638800"/>
              <a:gd name="connsiteY5" fmla="*/ 3043519 h 3202643"/>
              <a:gd name="connsiteX6" fmla="*/ 5638800 w 5638800"/>
              <a:gd name="connsiteY6" fmla="*/ 0 h 3202643"/>
              <a:gd name="connsiteX0" fmla="*/ 0 w 5638800"/>
              <a:gd name="connsiteY0" fmla="*/ 228600 h 3202643"/>
              <a:gd name="connsiteX1" fmla="*/ 1013012 w 5638800"/>
              <a:gd name="connsiteY1" fmla="*/ 1806389 h 3202643"/>
              <a:gd name="connsiteX2" fmla="*/ 1649506 w 5638800"/>
              <a:gd name="connsiteY2" fmla="*/ 1223683 h 3202643"/>
              <a:gd name="connsiteX3" fmla="*/ 2286000 w 5638800"/>
              <a:gd name="connsiteY3" fmla="*/ 2182907 h 3202643"/>
              <a:gd name="connsiteX4" fmla="*/ 3065929 w 5638800"/>
              <a:gd name="connsiteY4" fmla="*/ 954742 h 3202643"/>
              <a:gd name="connsiteX5" fmla="*/ 3774141 w 5638800"/>
              <a:gd name="connsiteY5" fmla="*/ 3043519 h 3202643"/>
              <a:gd name="connsiteX6" fmla="*/ 5638800 w 5638800"/>
              <a:gd name="connsiteY6" fmla="*/ 0 h 3202643"/>
              <a:gd name="connsiteX0" fmla="*/ 0 w 5638800"/>
              <a:gd name="connsiteY0" fmla="*/ 228600 h 3208993"/>
              <a:gd name="connsiteX1" fmla="*/ 1013012 w 5638800"/>
              <a:gd name="connsiteY1" fmla="*/ 1806389 h 3208993"/>
              <a:gd name="connsiteX2" fmla="*/ 1649506 w 5638800"/>
              <a:gd name="connsiteY2" fmla="*/ 1223683 h 3208993"/>
              <a:gd name="connsiteX3" fmla="*/ 2286000 w 5638800"/>
              <a:gd name="connsiteY3" fmla="*/ 2182907 h 3208993"/>
              <a:gd name="connsiteX4" fmla="*/ 2895600 w 5638800"/>
              <a:gd name="connsiteY4" fmla="*/ 992843 h 3208993"/>
              <a:gd name="connsiteX5" fmla="*/ 3774141 w 5638800"/>
              <a:gd name="connsiteY5" fmla="*/ 3043519 h 3208993"/>
              <a:gd name="connsiteX6" fmla="*/ 5638800 w 5638800"/>
              <a:gd name="connsiteY6" fmla="*/ 0 h 3208993"/>
              <a:gd name="connsiteX0" fmla="*/ 0 w 5638800"/>
              <a:gd name="connsiteY0" fmla="*/ 228600 h 3208993"/>
              <a:gd name="connsiteX1" fmla="*/ 838200 w 5638800"/>
              <a:gd name="connsiteY1" fmla="*/ 1754843 h 3208993"/>
              <a:gd name="connsiteX2" fmla="*/ 1649506 w 5638800"/>
              <a:gd name="connsiteY2" fmla="*/ 1223683 h 3208993"/>
              <a:gd name="connsiteX3" fmla="*/ 2286000 w 5638800"/>
              <a:gd name="connsiteY3" fmla="*/ 2182907 h 3208993"/>
              <a:gd name="connsiteX4" fmla="*/ 2895600 w 5638800"/>
              <a:gd name="connsiteY4" fmla="*/ 992843 h 3208993"/>
              <a:gd name="connsiteX5" fmla="*/ 3774141 w 5638800"/>
              <a:gd name="connsiteY5" fmla="*/ 3043519 h 3208993"/>
              <a:gd name="connsiteX6" fmla="*/ 5638800 w 5638800"/>
              <a:gd name="connsiteY6" fmla="*/ 0 h 3208993"/>
              <a:gd name="connsiteX0" fmla="*/ 0 w 5638800"/>
              <a:gd name="connsiteY0" fmla="*/ 228600 h 3208993"/>
              <a:gd name="connsiteX1" fmla="*/ 838200 w 5638800"/>
              <a:gd name="connsiteY1" fmla="*/ 1754843 h 3208993"/>
              <a:gd name="connsiteX2" fmla="*/ 1595718 w 5638800"/>
              <a:gd name="connsiteY2" fmla="*/ 1364878 h 3208993"/>
              <a:gd name="connsiteX3" fmla="*/ 2286000 w 5638800"/>
              <a:gd name="connsiteY3" fmla="*/ 2182907 h 3208993"/>
              <a:gd name="connsiteX4" fmla="*/ 2895600 w 5638800"/>
              <a:gd name="connsiteY4" fmla="*/ 992843 h 3208993"/>
              <a:gd name="connsiteX5" fmla="*/ 3774141 w 5638800"/>
              <a:gd name="connsiteY5" fmla="*/ 3043519 h 3208993"/>
              <a:gd name="connsiteX6" fmla="*/ 5638800 w 5638800"/>
              <a:gd name="connsiteY6" fmla="*/ 0 h 3208993"/>
              <a:gd name="connsiteX0" fmla="*/ 0 w 5162782"/>
              <a:gd name="connsiteY0" fmla="*/ 0 h 2836187"/>
              <a:gd name="connsiteX1" fmla="*/ 838200 w 5162782"/>
              <a:gd name="connsiteY1" fmla="*/ 1526243 h 2836187"/>
              <a:gd name="connsiteX2" fmla="*/ 1595718 w 5162782"/>
              <a:gd name="connsiteY2" fmla="*/ 1136278 h 2836187"/>
              <a:gd name="connsiteX3" fmla="*/ 2286000 w 5162782"/>
              <a:gd name="connsiteY3" fmla="*/ 1954307 h 2836187"/>
              <a:gd name="connsiteX4" fmla="*/ 2895600 w 5162782"/>
              <a:gd name="connsiteY4" fmla="*/ 764243 h 2836187"/>
              <a:gd name="connsiteX5" fmla="*/ 3774141 w 5162782"/>
              <a:gd name="connsiteY5" fmla="*/ 2814919 h 2836187"/>
              <a:gd name="connsiteX6" fmla="*/ 5162782 w 5162782"/>
              <a:gd name="connsiteY6" fmla="*/ 636632 h 2836187"/>
              <a:gd name="connsiteX0" fmla="*/ 0 w 5162782"/>
              <a:gd name="connsiteY0" fmla="*/ 0 h 2836187"/>
              <a:gd name="connsiteX1" fmla="*/ 838200 w 5162782"/>
              <a:gd name="connsiteY1" fmla="*/ 1526243 h 2836187"/>
              <a:gd name="connsiteX2" fmla="*/ 1595718 w 5162782"/>
              <a:gd name="connsiteY2" fmla="*/ 1136278 h 2836187"/>
              <a:gd name="connsiteX3" fmla="*/ 2286000 w 5162782"/>
              <a:gd name="connsiteY3" fmla="*/ 1954307 h 2836187"/>
              <a:gd name="connsiteX4" fmla="*/ 2895600 w 5162782"/>
              <a:gd name="connsiteY4" fmla="*/ 764243 h 2836187"/>
              <a:gd name="connsiteX5" fmla="*/ 3774141 w 5162782"/>
              <a:gd name="connsiteY5" fmla="*/ 2814919 h 2836187"/>
              <a:gd name="connsiteX6" fmla="*/ 5162782 w 5162782"/>
              <a:gd name="connsiteY6" fmla="*/ 636632 h 283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2782" h="2836187">
                <a:moveTo>
                  <a:pt x="0" y="0"/>
                </a:moveTo>
                <a:cubicBezTo>
                  <a:pt x="369047" y="616323"/>
                  <a:pt x="572247" y="1336863"/>
                  <a:pt x="838200" y="1526243"/>
                </a:cubicBezTo>
                <a:cubicBezTo>
                  <a:pt x="1104153" y="1715623"/>
                  <a:pt x="1354418" y="1064934"/>
                  <a:pt x="1595718" y="1136278"/>
                </a:cubicBezTo>
                <a:cubicBezTo>
                  <a:pt x="1837018" y="1207622"/>
                  <a:pt x="2069353" y="2016313"/>
                  <a:pt x="2286000" y="1954307"/>
                </a:cubicBezTo>
                <a:cubicBezTo>
                  <a:pt x="2502647" y="1892301"/>
                  <a:pt x="2647576" y="620808"/>
                  <a:pt x="2895600" y="764243"/>
                </a:cubicBezTo>
                <a:cubicBezTo>
                  <a:pt x="3143624" y="907678"/>
                  <a:pt x="3396277" y="2836187"/>
                  <a:pt x="3774141" y="2814919"/>
                </a:cubicBezTo>
                <a:cubicBezTo>
                  <a:pt x="4152005" y="2793651"/>
                  <a:pt x="4863586" y="1390414"/>
                  <a:pt x="5162782" y="636632"/>
                </a:cubicBezTo>
              </a:path>
            </a:pathLst>
          </a:cu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766936" y="3204880"/>
            <a:ext cx="0" cy="25146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400800" y="5372234"/>
            <a:ext cx="13805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600" dirty="0" smtClean="0"/>
              <a:t>solution space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81936" y="571948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/>
              <a:t>S</a:t>
            </a:r>
            <a:endParaRPr lang="en-CA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1605571" y="5746374"/>
            <a:ext cx="34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i="1" dirty="0" smtClean="0"/>
              <a:t>S</a:t>
            </a:r>
            <a:r>
              <a:rPr lang="en-CA" b="1" i="1" baseline="-25000" dirty="0" smtClean="0"/>
              <a:t>t</a:t>
            </a:r>
            <a:endParaRPr lang="en-CA" b="1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4882171" y="5883548"/>
            <a:ext cx="49564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CA" b="1" i="1" dirty="0" smtClean="0">
                <a:solidFill>
                  <a:srgbClr val="7030A0"/>
                </a:solidFill>
              </a:rPr>
              <a:t>S</a:t>
            </a:r>
            <a:r>
              <a:rPr lang="en-CA" b="1" i="1" baseline="-25000" dirty="0" smtClean="0">
                <a:solidFill>
                  <a:srgbClr val="7030A0"/>
                </a:solidFill>
              </a:rPr>
              <a:t>t+1</a:t>
            </a:r>
            <a:endParaRPr lang="en-CA" b="1" i="1" dirty="0">
              <a:solidFill>
                <a:srgbClr val="7030A0"/>
              </a:solidFill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2038350" y="5582771"/>
            <a:ext cx="3115236" cy="246529"/>
            <a:chOff x="2031394" y="5589492"/>
            <a:chExt cx="3115236" cy="246529"/>
          </a:xfrm>
        </p:grpSpPr>
        <p:grpSp>
          <p:nvGrpSpPr>
            <p:cNvPr id="37" name="Group 71"/>
            <p:cNvGrpSpPr/>
            <p:nvPr/>
          </p:nvGrpSpPr>
          <p:grpSpPr>
            <a:xfrm>
              <a:off x="2031394" y="5589492"/>
              <a:ext cx="228600" cy="228600"/>
              <a:chOff x="381000" y="3886200"/>
              <a:chExt cx="228600" cy="228600"/>
            </a:xfrm>
          </p:grpSpPr>
          <p:cxnSp>
            <p:nvCxnSpPr>
              <p:cNvPr id="57" name="Straight Connector 56"/>
              <p:cNvCxnSpPr/>
              <p:nvPr/>
            </p:nvCxnSpPr>
            <p:spPr>
              <a:xfrm>
                <a:off x="381000" y="3886200"/>
                <a:ext cx="228600" cy="228600"/>
              </a:xfrm>
              <a:prstGeom prst="line">
                <a:avLst/>
              </a:prstGeom>
              <a:ln w="2222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flipV="1">
                <a:off x="381000" y="3886200"/>
                <a:ext cx="228600" cy="228600"/>
              </a:xfrm>
              <a:prstGeom prst="line">
                <a:avLst/>
              </a:prstGeom>
              <a:ln w="2222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80"/>
            <p:cNvGrpSpPr/>
            <p:nvPr/>
          </p:nvGrpSpPr>
          <p:grpSpPr>
            <a:xfrm>
              <a:off x="4232231" y="5607421"/>
              <a:ext cx="228600" cy="228600"/>
              <a:chOff x="735106" y="3886200"/>
              <a:chExt cx="228600" cy="228600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735106" y="3886200"/>
                <a:ext cx="228600" cy="228600"/>
              </a:xfrm>
              <a:prstGeom prst="line">
                <a:avLst/>
              </a:prstGeom>
              <a:ln w="2222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V="1">
                <a:off x="735106" y="3886200"/>
                <a:ext cx="228600" cy="228600"/>
              </a:xfrm>
              <a:prstGeom prst="line">
                <a:avLst/>
              </a:prstGeom>
              <a:ln w="2222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83"/>
            <p:cNvGrpSpPr/>
            <p:nvPr/>
          </p:nvGrpSpPr>
          <p:grpSpPr>
            <a:xfrm>
              <a:off x="4918030" y="5607421"/>
              <a:ext cx="228600" cy="228600"/>
              <a:chOff x="381000" y="3886200"/>
              <a:chExt cx="228600" cy="228600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>
                <a:off x="381000" y="3886200"/>
                <a:ext cx="228600" cy="228600"/>
              </a:xfrm>
              <a:prstGeom prst="line">
                <a:avLst/>
              </a:prstGeom>
              <a:ln w="190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V="1">
                <a:off x="381000" y="3886200"/>
                <a:ext cx="228600" cy="228600"/>
              </a:xfrm>
              <a:prstGeom prst="line">
                <a:avLst/>
              </a:prstGeom>
              <a:ln w="190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3" name="Group 72"/>
          <p:cNvGrpSpPr/>
          <p:nvPr/>
        </p:nvGrpSpPr>
        <p:grpSpPr>
          <a:xfrm>
            <a:off x="2143454" y="3379692"/>
            <a:ext cx="2895602" cy="2354904"/>
            <a:chOff x="2143454" y="3379692"/>
            <a:chExt cx="2895602" cy="2354904"/>
          </a:xfrm>
        </p:grpSpPr>
        <p:cxnSp>
          <p:nvCxnSpPr>
            <p:cNvPr id="59" name="Straight Connector 58"/>
            <p:cNvCxnSpPr/>
            <p:nvPr/>
          </p:nvCxnSpPr>
          <p:spPr>
            <a:xfrm flipH="1" flipV="1">
              <a:off x="2143454" y="3379692"/>
              <a:ext cx="4482" cy="2339788"/>
            </a:xfrm>
            <a:prstGeom prst="line">
              <a:avLst/>
            </a:prstGeom>
            <a:ln w="19050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6200000" flipV="1">
              <a:off x="4500727" y="5196267"/>
              <a:ext cx="1066802" cy="9856"/>
            </a:xfrm>
            <a:prstGeom prst="line">
              <a:avLst/>
            </a:prstGeom>
            <a:ln w="19050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4357736" y="4195480"/>
              <a:ext cx="0" cy="1524000"/>
            </a:xfrm>
            <a:prstGeom prst="line">
              <a:avLst/>
            </a:prstGeom>
            <a:ln w="19050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6096000" y="1691060"/>
            <a:ext cx="865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A</a:t>
            </a:r>
            <a:r>
              <a:rPr lang="en-US" sz="2800" i="1" baseline="-25000" dirty="0" smtClean="0">
                <a:solidFill>
                  <a:srgbClr val="FF0000"/>
                </a:solidFill>
              </a:rPr>
              <a:t>t</a:t>
            </a:r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en-US" sz="2800" i="1" dirty="0" smtClean="0">
                <a:solidFill>
                  <a:srgbClr val="FF0000"/>
                </a:solidFill>
              </a:rPr>
              <a:t>S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2214280"/>
            <a:ext cx="750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E</a:t>
            </a:r>
            <a:r>
              <a:rPr lang="en-US" sz="2800" b="1" dirty="0" smtClean="0"/>
              <a:t>(</a:t>
            </a:r>
            <a:r>
              <a:rPr lang="en-US" sz="2800" b="1" i="1" dirty="0" smtClean="0"/>
              <a:t>S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447800" y="3162434"/>
            <a:ext cx="571500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38200" y="2945502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US" i="1" baseline="-25000" dirty="0" smtClean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1459147" y="1486034"/>
            <a:ext cx="6541853" cy="3293647"/>
            <a:chOff x="1459147" y="1486034"/>
            <a:chExt cx="6541853" cy="3293647"/>
          </a:xfrm>
        </p:grpSpPr>
        <p:sp>
          <p:nvSpPr>
            <p:cNvPr id="61" name="Freeform 60"/>
            <p:cNvSpPr/>
            <p:nvPr/>
          </p:nvSpPr>
          <p:spPr>
            <a:xfrm>
              <a:off x="1462136" y="2138081"/>
              <a:ext cx="6172200" cy="2641600"/>
            </a:xfrm>
            <a:custGeom>
              <a:avLst/>
              <a:gdLst>
                <a:gd name="connsiteX0" fmla="*/ 179294 w 4806575"/>
                <a:gd name="connsiteY0" fmla="*/ 271929 h 2170953"/>
                <a:gd name="connsiteX1" fmla="*/ 681317 w 4806575"/>
                <a:gd name="connsiteY1" fmla="*/ 2163482 h 2170953"/>
                <a:gd name="connsiteX2" fmla="*/ 4267199 w 4806575"/>
                <a:gd name="connsiteY2" fmla="*/ 316753 h 2170953"/>
                <a:gd name="connsiteX3" fmla="*/ 3917576 w 4806575"/>
                <a:gd name="connsiteY3" fmla="*/ 262964 h 2170953"/>
                <a:gd name="connsiteX4" fmla="*/ 4168588 w 4806575"/>
                <a:gd name="connsiteY4" fmla="*/ 245035 h 2170953"/>
                <a:gd name="connsiteX0" fmla="*/ 179294 w 4806575"/>
                <a:gd name="connsiteY0" fmla="*/ 271929 h 2170953"/>
                <a:gd name="connsiteX1" fmla="*/ 681317 w 4806575"/>
                <a:gd name="connsiteY1" fmla="*/ 2163482 h 2170953"/>
                <a:gd name="connsiteX2" fmla="*/ 4267199 w 4806575"/>
                <a:gd name="connsiteY2" fmla="*/ 316753 h 2170953"/>
                <a:gd name="connsiteX3" fmla="*/ 3917576 w 4806575"/>
                <a:gd name="connsiteY3" fmla="*/ 262964 h 2170953"/>
                <a:gd name="connsiteX0" fmla="*/ 179294 w 4267199"/>
                <a:gd name="connsiteY0" fmla="*/ 0 h 1899024"/>
                <a:gd name="connsiteX1" fmla="*/ 681317 w 4267199"/>
                <a:gd name="connsiteY1" fmla="*/ 1891553 h 1899024"/>
                <a:gd name="connsiteX2" fmla="*/ 4267199 w 4267199"/>
                <a:gd name="connsiteY2" fmla="*/ 44824 h 1899024"/>
                <a:gd name="connsiteX0" fmla="*/ 89647 w 5060576"/>
                <a:gd name="connsiteY0" fmla="*/ 0 h 1899025"/>
                <a:gd name="connsiteX1" fmla="*/ 1474694 w 5060576"/>
                <a:gd name="connsiteY1" fmla="*/ 1891554 h 1899025"/>
                <a:gd name="connsiteX2" fmla="*/ 5060576 w 5060576"/>
                <a:gd name="connsiteY2" fmla="*/ 44825 h 1899025"/>
                <a:gd name="connsiteX0" fmla="*/ 89647 w 5289176"/>
                <a:gd name="connsiteY0" fmla="*/ 0 h 2076824"/>
                <a:gd name="connsiteX1" fmla="*/ 1703294 w 5289176"/>
                <a:gd name="connsiteY1" fmla="*/ 2043953 h 2076824"/>
                <a:gd name="connsiteX2" fmla="*/ 5289176 w 5289176"/>
                <a:gd name="connsiteY2" fmla="*/ 197224 h 2076824"/>
                <a:gd name="connsiteX0" fmla="*/ 0 w 5199529"/>
                <a:gd name="connsiteY0" fmla="*/ 0 h 2076824"/>
                <a:gd name="connsiteX1" fmla="*/ 1613647 w 5199529"/>
                <a:gd name="connsiteY1" fmla="*/ 2043953 h 2076824"/>
                <a:gd name="connsiteX2" fmla="*/ 5199529 w 5199529"/>
                <a:gd name="connsiteY2" fmla="*/ 197224 h 2076824"/>
                <a:gd name="connsiteX0" fmla="*/ 0 w 5351929"/>
                <a:gd name="connsiteY0" fmla="*/ 31376 h 1851958"/>
                <a:gd name="connsiteX1" fmla="*/ 1766047 w 5351929"/>
                <a:gd name="connsiteY1" fmla="*/ 1846729 h 1851958"/>
                <a:gd name="connsiteX2" fmla="*/ 5351929 w 5351929"/>
                <a:gd name="connsiteY2" fmla="*/ 0 h 1851958"/>
                <a:gd name="connsiteX0" fmla="*/ 0 w 5351929"/>
                <a:gd name="connsiteY0" fmla="*/ 31376 h 1851958"/>
                <a:gd name="connsiteX1" fmla="*/ 1766047 w 5351929"/>
                <a:gd name="connsiteY1" fmla="*/ 1846729 h 1851958"/>
                <a:gd name="connsiteX2" fmla="*/ 5351929 w 5351929"/>
                <a:gd name="connsiteY2" fmla="*/ 0 h 1851958"/>
                <a:gd name="connsiteX0" fmla="*/ 0 w 5351929"/>
                <a:gd name="connsiteY0" fmla="*/ 31376 h 1851958"/>
                <a:gd name="connsiteX1" fmla="*/ 1766047 w 5351929"/>
                <a:gd name="connsiteY1" fmla="*/ 1846729 h 1851958"/>
                <a:gd name="connsiteX2" fmla="*/ 5351929 w 5351929"/>
                <a:gd name="connsiteY2" fmla="*/ 0 h 1851958"/>
                <a:gd name="connsiteX0" fmla="*/ 0 w 4894729"/>
                <a:gd name="connsiteY0" fmla="*/ 0 h 1935629"/>
                <a:gd name="connsiteX1" fmla="*/ 1308847 w 4894729"/>
                <a:gd name="connsiteY1" fmla="*/ 1922929 h 1935629"/>
                <a:gd name="connsiteX2" fmla="*/ 4894729 w 4894729"/>
                <a:gd name="connsiteY2" fmla="*/ 76200 h 1935629"/>
                <a:gd name="connsiteX0" fmla="*/ 0 w 4894729"/>
                <a:gd name="connsiteY0" fmla="*/ 0 h 1935629"/>
                <a:gd name="connsiteX1" fmla="*/ 1308847 w 4894729"/>
                <a:gd name="connsiteY1" fmla="*/ 1922929 h 1935629"/>
                <a:gd name="connsiteX2" fmla="*/ 4894729 w 4894729"/>
                <a:gd name="connsiteY2" fmla="*/ 76200 h 1935629"/>
                <a:gd name="connsiteX0" fmla="*/ 0 w 4679576"/>
                <a:gd name="connsiteY0" fmla="*/ 363071 h 1907241"/>
                <a:gd name="connsiteX1" fmla="*/ 1093694 w 4679576"/>
                <a:gd name="connsiteY1" fmla="*/ 1846729 h 1907241"/>
                <a:gd name="connsiteX2" fmla="*/ 4679576 w 4679576"/>
                <a:gd name="connsiteY2" fmla="*/ 0 h 1907241"/>
                <a:gd name="connsiteX0" fmla="*/ 0 w 4742330"/>
                <a:gd name="connsiteY0" fmla="*/ 564029 h 1940734"/>
                <a:gd name="connsiteX1" fmla="*/ 1156448 w 4742330"/>
                <a:gd name="connsiteY1" fmla="*/ 1846729 h 1940734"/>
                <a:gd name="connsiteX2" fmla="*/ 4742330 w 4742330"/>
                <a:gd name="connsiteY2" fmla="*/ 0 h 1940734"/>
                <a:gd name="connsiteX0" fmla="*/ 0 w 4742330"/>
                <a:gd name="connsiteY0" fmla="*/ 564029 h 1940734"/>
                <a:gd name="connsiteX1" fmla="*/ 1156448 w 4742330"/>
                <a:gd name="connsiteY1" fmla="*/ 1846729 h 1940734"/>
                <a:gd name="connsiteX2" fmla="*/ 4742330 w 4742330"/>
                <a:gd name="connsiteY2" fmla="*/ 0 h 1940734"/>
                <a:gd name="connsiteX0" fmla="*/ 0 w 4742330"/>
                <a:gd name="connsiteY0" fmla="*/ 564029 h 1940734"/>
                <a:gd name="connsiteX1" fmla="*/ 1156448 w 4742330"/>
                <a:gd name="connsiteY1" fmla="*/ 1846729 h 1940734"/>
                <a:gd name="connsiteX2" fmla="*/ 4742330 w 4742330"/>
                <a:gd name="connsiteY2" fmla="*/ 0 h 1940734"/>
                <a:gd name="connsiteX0" fmla="*/ 0 w 4742330"/>
                <a:gd name="connsiteY0" fmla="*/ 564029 h 1953433"/>
                <a:gd name="connsiteX1" fmla="*/ 1219200 w 4742330"/>
                <a:gd name="connsiteY1" fmla="*/ 1859428 h 1953433"/>
                <a:gd name="connsiteX2" fmla="*/ 4742330 w 4742330"/>
                <a:gd name="connsiteY2" fmla="*/ 0 h 1953433"/>
                <a:gd name="connsiteX0" fmla="*/ 0 w 5029200"/>
                <a:gd name="connsiteY0" fmla="*/ 609601 h 2006600"/>
                <a:gd name="connsiteX1" fmla="*/ 1219200 w 5029200"/>
                <a:gd name="connsiteY1" fmla="*/ 1905000 h 2006600"/>
                <a:gd name="connsiteX2" fmla="*/ 5029200 w 5029200"/>
                <a:gd name="connsiteY2" fmla="*/ 0 h 2006600"/>
                <a:gd name="connsiteX0" fmla="*/ 0 w 5029200"/>
                <a:gd name="connsiteY0" fmla="*/ 609601 h 1854200"/>
                <a:gd name="connsiteX1" fmla="*/ 4038600 w 5029200"/>
                <a:gd name="connsiteY1" fmla="*/ 1752600 h 1854200"/>
                <a:gd name="connsiteX2" fmla="*/ 5029200 w 5029200"/>
                <a:gd name="connsiteY2" fmla="*/ 0 h 1854200"/>
                <a:gd name="connsiteX0" fmla="*/ 0 w 5638800"/>
                <a:gd name="connsiteY0" fmla="*/ 457201 h 1676400"/>
                <a:gd name="connsiteX1" fmla="*/ 4038600 w 5638800"/>
                <a:gd name="connsiteY1" fmla="*/ 1600200 h 1676400"/>
                <a:gd name="connsiteX2" fmla="*/ 5638800 w 5638800"/>
                <a:gd name="connsiteY2" fmla="*/ 0 h 1676400"/>
                <a:gd name="connsiteX0" fmla="*/ 0 w 5638800"/>
                <a:gd name="connsiteY0" fmla="*/ 457201 h 1676400"/>
                <a:gd name="connsiteX1" fmla="*/ 4038600 w 5638800"/>
                <a:gd name="connsiteY1" fmla="*/ 1600200 h 1676400"/>
                <a:gd name="connsiteX2" fmla="*/ 5638800 w 5638800"/>
                <a:gd name="connsiteY2" fmla="*/ 0 h 1676400"/>
                <a:gd name="connsiteX0" fmla="*/ 0 w 5638800"/>
                <a:gd name="connsiteY0" fmla="*/ 457201 h 1676400"/>
                <a:gd name="connsiteX1" fmla="*/ 4038600 w 5638800"/>
                <a:gd name="connsiteY1" fmla="*/ 1600200 h 1676400"/>
                <a:gd name="connsiteX2" fmla="*/ 5638800 w 5638800"/>
                <a:gd name="connsiteY2" fmla="*/ 0 h 1676400"/>
                <a:gd name="connsiteX0" fmla="*/ 0 w 5867400"/>
                <a:gd name="connsiteY0" fmla="*/ 228601 h 1409700"/>
                <a:gd name="connsiteX1" fmla="*/ 4038600 w 5867400"/>
                <a:gd name="connsiteY1" fmla="*/ 1371600 h 1409700"/>
                <a:gd name="connsiteX2" fmla="*/ 5867400 w 5867400"/>
                <a:gd name="connsiteY2" fmla="*/ 0 h 1409700"/>
                <a:gd name="connsiteX0" fmla="*/ 0 w 5867400"/>
                <a:gd name="connsiteY0" fmla="*/ 228601 h 1409700"/>
                <a:gd name="connsiteX1" fmla="*/ 4038600 w 5867400"/>
                <a:gd name="connsiteY1" fmla="*/ 1371600 h 1409700"/>
                <a:gd name="connsiteX2" fmla="*/ 5867400 w 5867400"/>
                <a:gd name="connsiteY2" fmla="*/ 0 h 1409700"/>
                <a:gd name="connsiteX0" fmla="*/ 0 w 6019800"/>
                <a:gd name="connsiteY0" fmla="*/ 0 h 2082800"/>
                <a:gd name="connsiteX1" fmla="*/ 4191000 w 6019800"/>
                <a:gd name="connsiteY1" fmla="*/ 1981200 h 2082800"/>
                <a:gd name="connsiteX2" fmla="*/ 6019800 w 6019800"/>
                <a:gd name="connsiteY2" fmla="*/ 609600 h 2082800"/>
                <a:gd name="connsiteX0" fmla="*/ 0 w 6019800"/>
                <a:gd name="connsiteY0" fmla="*/ 0 h 2235200"/>
                <a:gd name="connsiteX1" fmla="*/ 4114800 w 6019800"/>
                <a:gd name="connsiteY1" fmla="*/ 2133600 h 2235200"/>
                <a:gd name="connsiteX2" fmla="*/ 6019800 w 6019800"/>
                <a:gd name="connsiteY2" fmla="*/ 609600 h 2235200"/>
                <a:gd name="connsiteX0" fmla="*/ 0 w 6019800"/>
                <a:gd name="connsiteY0" fmla="*/ 0 h 2146300"/>
                <a:gd name="connsiteX1" fmla="*/ 4114800 w 6019800"/>
                <a:gd name="connsiteY1" fmla="*/ 2057400 h 2146300"/>
                <a:gd name="connsiteX2" fmla="*/ 6019800 w 6019800"/>
                <a:gd name="connsiteY2" fmla="*/ 533400 h 2146300"/>
                <a:gd name="connsiteX0" fmla="*/ 0 w 6019800"/>
                <a:gd name="connsiteY0" fmla="*/ 0 h 2146300"/>
                <a:gd name="connsiteX1" fmla="*/ 4114800 w 6019800"/>
                <a:gd name="connsiteY1" fmla="*/ 2057400 h 2146300"/>
                <a:gd name="connsiteX2" fmla="*/ 6019800 w 6019800"/>
                <a:gd name="connsiteY2" fmla="*/ 533400 h 2146300"/>
                <a:gd name="connsiteX0" fmla="*/ 0 w 6172200"/>
                <a:gd name="connsiteY0" fmla="*/ 0 h 2159000"/>
                <a:gd name="connsiteX1" fmla="*/ 4114800 w 6172200"/>
                <a:gd name="connsiteY1" fmla="*/ 2057400 h 2159000"/>
                <a:gd name="connsiteX2" fmla="*/ 6172200 w 6172200"/>
                <a:gd name="connsiteY2" fmla="*/ 609600 h 2159000"/>
                <a:gd name="connsiteX0" fmla="*/ 0 w 6172200"/>
                <a:gd name="connsiteY0" fmla="*/ 0 h 1803400"/>
                <a:gd name="connsiteX1" fmla="*/ 4343400 w 6172200"/>
                <a:gd name="connsiteY1" fmla="*/ 1701800 h 1803400"/>
                <a:gd name="connsiteX2" fmla="*/ 6172200 w 6172200"/>
                <a:gd name="connsiteY2" fmla="*/ 609600 h 1803400"/>
                <a:gd name="connsiteX0" fmla="*/ 0 w 6553200"/>
                <a:gd name="connsiteY0" fmla="*/ 0 h 1744133"/>
                <a:gd name="connsiteX1" fmla="*/ 4343400 w 6553200"/>
                <a:gd name="connsiteY1" fmla="*/ 1701800 h 1744133"/>
                <a:gd name="connsiteX2" fmla="*/ 6553200 w 6553200"/>
                <a:gd name="connsiteY2" fmla="*/ 254000 h 1744133"/>
                <a:gd name="connsiteX0" fmla="*/ 0 w 6553200"/>
                <a:gd name="connsiteY0" fmla="*/ 0 h 1744134"/>
                <a:gd name="connsiteX1" fmla="*/ 4038600 w 6553200"/>
                <a:gd name="connsiteY1" fmla="*/ 1701801 h 1744134"/>
                <a:gd name="connsiteX2" fmla="*/ 6553200 w 6553200"/>
                <a:gd name="connsiteY2" fmla="*/ 254000 h 1744134"/>
                <a:gd name="connsiteX0" fmla="*/ 0 w 6553200"/>
                <a:gd name="connsiteY0" fmla="*/ 0 h 1744133"/>
                <a:gd name="connsiteX1" fmla="*/ 4114800 w 6553200"/>
                <a:gd name="connsiteY1" fmla="*/ 1701800 h 1744133"/>
                <a:gd name="connsiteX2" fmla="*/ 6553200 w 6553200"/>
                <a:gd name="connsiteY2" fmla="*/ 254000 h 1744133"/>
                <a:gd name="connsiteX0" fmla="*/ 0 w 6553200"/>
                <a:gd name="connsiteY0" fmla="*/ 0 h 2692399"/>
                <a:gd name="connsiteX1" fmla="*/ 4114800 w 6553200"/>
                <a:gd name="connsiteY1" fmla="*/ 2514599 h 2692399"/>
                <a:gd name="connsiteX2" fmla="*/ 6553200 w 6553200"/>
                <a:gd name="connsiteY2" fmla="*/ 1066799 h 2692399"/>
                <a:gd name="connsiteX0" fmla="*/ 349623 w 6902823"/>
                <a:gd name="connsiteY0" fmla="*/ 0 h 2522817"/>
                <a:gd name="connsiteX1" fmla="*/ 685800 w 6902823"/>
                <a:gd name="connsiteY1" fmla="*/ 1116106 h 2522817"/>
                <a:gd name="connsiteX2" fmla="*/ 4464423 w 6902823"/>
                <a:gd name="connsiteY2" fmla="*/ 2514599 h 2522817"/>
                <a:gd name="connsiteX3" fmla="*/ 6902823 w 6902823"/>
                <a:gd name="connsiteY3" fmla="*/ 1066799 h 2522817"/>
                <a:gd name="connsiteX0" fmla="*/ 0 w 6553200"/>
                <a:gd name="connsiteY0" fmla="*/ 0 h 2522817"/>
                <a:gd name="connsiteX1" fmla="*/ 336177 w 6553200"/>
                <a:gd name="connsiteY1" fmla="*/ 1116106 h 2522817"/>
                <a:gd name="connsiteX2" fmla="*/ 4114800 w 6553200"/>
                <a:gd name="connsiteY2" fmla="*/ 2514599 h 2522817"/>
                <a:gd name="connsiteX3" fmla="*/ 6553200 w 6553200"/>
                <a:gd name="connsiteY3" fmla="*/ 1066799 h 2522817"/>
                <a:gd name="connsiteX0" fmla="*/ 0 w 6553200"/>
                <a:gd name="connsiteY0" fmla="*/ 0 h 2679699"/>
                <a:gd name="connsiteX1" fmla="*/ 336177 w 6553200"/>
                <a:gd name="connsiteY1" fmla="*/ 1116106 h 2679699"/>
                <a:gd name="connsiteX2" fmla="*/ 1524000 w 6553200"/>
                <a:gd name="connsiteY2" fmla="*/ 2057400 h 2679699"/>
                <a:gd name="connsiteX3" fmla="*/ 4114800 w 6553200"/>
                <a:gd name="connsiteY3" fmla="*/ 2514599 h 2679699"/>
                <a:gd name="connsiteX4" fmla="*/ 6553200 w 6553200"/>
                <a:gd name="connsiteY4" fmla="*/ 1066799 h 2679699"/>
                <a:gd name="connsiteX0" fmla="*/ 0 w 6553200"/>
                <a:gd name="connsiteY0" fmla="*/ 0 h 2679699"/>
                <a:gd name="connsiteX1" fmla="*/ 336177 w 6553200"/>
                <a:gd name="connsiteY1" fmla="*/ 1116106 h 2679699"/>
                <a:gd name="connsiteX2" fmla="*/ 1524000 w 6553200"/>
                <a:gd name="connsiteY2" fmla="*/ 2057400 h 2679699"/>
                <a:gd name="connsiteX3" fmla="*/ 4114800 w 6553200"/>
                <a:gd name="connsiteY3" fmla="*/ 2514599 h 2679699"/>
                <a:gd name="connsiteX4" fmla="*/ 6553200 w 6553200"/>
                <a:gd name="connsiteY4" fmla="*/ 1066799 h 2679699"/>
                <a:gd name="connsiteX0" fmla="*/ 0 w 6553200"/>
                <a:gd name="connsiteY0" fmla="*/ 0 h 2679699"/>
                <a:gd name="connsiteX1" fmla="*/ 336177 w 6553200"/>
                <a:gd name="connsiteY1" fmla="*/ 1116106 h 2679699"/>
                <a:gd name="connsiteX2" fmla="*/ 1524000 w 6553200"/>
                <a:gd name="connsiteY2" fmla="*/ 2057400 h 2679699"/>
                <a:gd name="connsiteX3" fmla="*/ 4114800 w 6553200"/>
                <a:gd name="connsiteY3" fmla="*/ 2514599 h 2679699"/>
                <a:gd name="connsiteX4" fmla="*/ 6553200 w 6553200"/>
                <a:gd name="connsiteY4" fmla="*/ 1066799 h 2679699"/>
                <a:gd name="connsiteX0" fmla="*/ 0 w 6553200"/>
                <a:gd name="connsiteY0" fmla="*/ 0 h 2692399"/>
                <a:gd name="connsiteX1" fmla="*/ 336177 w 6553200"/>
                <a:gd name="connsiteY1" fmla="*/ 1116106 h 2692399"/>
                <a:gd name="connsiteX2" fmla="*/ 1447800 w 6553200"/>
                <a:gd name="connsiteY2" fmla="*/ 2133600 h 2692399"/>
                <a:gd name="connsiteX3" fmla="*/ 4114800 w 6553200"/>
                <a:gd name="connsiteY3" fmla="*/ 2514599 h 2692399"/>
                <a:gd name="connsiteX4" fmla="*/ 6553200 w 6553200"/>
                <a:gd name="connsiteY4" fmla="*/ 1066799 h 2692399"/>
                <a:gd name="connsiteX0" fmla="*/ 0 w 6553200"/>
                <a:gd name="connsiteY0" fmla="*/ 0 h 2692399"/>
                <a:gd name="connsiteX1" fmla="*/ 336177 w 6553200"/>
                <a:gd name="connsiteY1" fmla="*/ 1116106 h 2692399"/>
                <a:gd name="connsiteX2" fmla="*/ 1447800 w 6553200"/>
                <a:gd name="connsiteY2" fmla="*/ 2133600 h 2692399"/>
                <a:gd name="connsiteX3" fmla="*/ 4114800 w 6553200"/>
                <a:gd name="connsiteY3" fmla="*/ 2514599 h 2692399"/>
                <a:gd name="connsiteX4" fmla="*/ 6553200 w 6553200"/>
                <a:gd name="connsiteY4" fmla="*/ 1066799 h 2692399"/>
                <a:gd name="connsiteX0" fmla="*/ 0 w 6553200"/>
                <a:gd name="connsiteY0" fmla="*/ 0 h 2692399"/>
                <a:gd name="connsiteX1" fmla="*/ 336177 w 6553200"/>
                <a:gd name="connsiteY1" fmla="*/ 1116106 h 2692399"/>
                <a:gd name="connsiteX2" fmla="*/ 1447800 w 6553200"/>
                <a:gd name="connsiteY2" fmla="*/ 2133600 h 2692399"/>
                <a:gd name="connsiteX3" fmla="*/ 4114800 w 6553200"/>
                <a:gd name="connsiteY3" fmla="*/ 2514599 h 2692399"/>
                <a:gd name="connsiteX4" fmla="*/ 6553200 w 6553200"/>
                <a:gd name="connsiteY4" fmla="*/ 1066799 h 2692399"/>
                <a:gd name="connsiteX0" fmla="*/ 0 w 6172200"/>
                <a:gd name="connsiteY0" fmla="*/ 0 h 2641599"/>
                <a:gd name="connsiteX1" fmla="*/ 336177 w 6172200"/>
                <a:gd name="connsiteY1" fmla="*/ 1116106 h 2641599"/>
                <a:gd name="connsiteX2" fmla="*/ 1447800 w 6172200"/>
                <a:gd name="connsiteY2" fmla="*/ 2133600 h 2641599"/>
                <a:gd name="connsiteX3" fmla="*/ 4114800 w 6172200"/>
                <a:gd name="connsiteY3" fmla="*/ 2514599 h 2641599"/>
                <a:gd name="connsiteX4" fmla="*/ 6172200 w 6172200"/>
                <a:gd name="connsiteY4" fmla="*/ 1371600 h 2641599"/>
                <a:gd name="connsiteX0" fmla="*/ 0 w 6172200"/>
                <a:gd name="connsiteY0" fmla="*/ 0 h 2641600"/>
                <a:gd name="connsiteX1" fmla="*/ 336177 w 6172200"/>
                <a:gd name="connsiteY1" fmla="*/ 1116106 h 2641600"/>
                <a:gd name="connsiteX2" fmla="*/ 1447800 w 6172200"/>
                <a:gd name="connsiteY2" fmla="*/ 2133600 h 2641600"/>
                <a:gd name="connsiteX3" fmla="*/ 4038600 w 6172200"/>
                <a:gd name="connsiteY3" fmla="*/ 2514600 h 2641600"/>
                <a:gd name="connsiteX4" fmla="*/ 6172200 w 6172200"/>
                <a:gd name="connsiteY4" fmla="*/ 1371600 h 264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72200" h="2641600">
                  <a:moveTo>
                    <a:pt x="0" y="0"/>
                  </a:moveTo>
                  <a:cubicBezTo>
                    <a:pt x="273424" y="967442"/>
                    <a:pt x="94130" y="607359"/>
                    <a:pt x="336177" y="1116106"/>
                  </a:cubicBezTo>
                  <a:cubicBezTo>
                    <a:pt x="582706" y="1400735"/>
                    <a:pt x="830730" y="1900518"/>
                    <a:pt x="1447800" y="2133600"/>
                  </a:cubicBezTo>
                  <a:cubicBezTo>
                    <a:pt x="2064870" y="2366682"/>
                    <a:pt x="3251200" y="2641600"/>
                    <a:pt x="4038600" y="2514600"/>
                  </a:cubicBezTo>
                  <a:cubicBezTo>
                    <a:pt x="4826000" y="2387600"/>
                    <a:pt x="5753848" y="1827306"/>
                    <a:pt x="6172200" y="1371600"/>
                  </a:cubicBezTo>
                </a:path>
              </a:pathLst>
            </a:cu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1462136" y="1757080"/>
              <a:ext cx="3657600" cy="1771276"/>
            </a:xfrm>
            <a:custGeom>
              <a:avLst/>
              <a:gdLst>
                <a:gd name="connsiteX0" fmla="*/ 179294 w 4806575"/>
                <a:gd name="connsiteY0" fmla="*/ 271929 h 2170953"/>
                <a:gd name="connsiteX1" fmla="*/ 681317 w 4806575"/>
                <a:gd name="connsiteY1" fmla="*/ 2163482 h 2170953"/>
                <a:gd name="connsiteX2" fmla="*/ 4267199 w 4806575"/>
                <a:gd name="connsiteY2" fmla="*/ 316753 h 2170953"/>
                <a:gd name="connsiteX3" fmla="*/ 3917576 w 4806575"/>
                <a:gd name="connsiteY3" fmla="*/ 262964 h 2170953"/>
                <a:gd name="connsiteX4" fmla="*/ 4168588 w 4806575"/>
                <a:gd name="connsiteY4" fmla="*/ 245035 h 2170953"/>
                <a:gd name="connsiteX0" fmla="*/ 179294 w 4806575"/>
                <a:gd name="connsiteY0" fmla="*/ 271929 h 2170953"/>
                <a:gd name="connsiteX1" fmla="*/ 681317 w 4806575"/>
                <a:gd name="connsiteY1" fmla="*/ 2163482 h 2170953"/>
                <a:gd name="connsiteX2" fmla="*/ 4267199 w 4806575"/>
                <a:gd name="connsiteY2" fmla="*/ 316753 h 2170953"/>
                <a:gd name="connsiteX3" fmla="*/ 3917576 w 4806575"/>
                <a:gd name="connsiteY3" fmla="*/ 262964 h 2170953"/>
                <a:gd name="connsiteX0" fmla="*/ 179294 w 4267199"/>
                <a:gd name="connsiteY0" fmla="*/ 0 h 1899024"/>
                <a:gd name="connsiteX1" fmla="*/ 681317 w 4267199"/>
                <a:gd name="connsiteY1" fmla="*/ 1891553 h 1899024"/>
                <a:gd name="connsiteX2" fmla="*/ 4267199 w 4267199"/>
                <a:gd name="connsiteY2" fmla="*/ 44824 h 1899024"/>
                <a:gd name="connsiteX0" fmla="*/ 89647 w 5060576"/>
                <a:gd name="connsiteY0" fmla="*/ 0 h 1899025"/>
                <a:gd name="connsiteX1" fmla="*/ 1474694 w 5060576"/>
                <a:gd name="connsiteY1" fmla="*/ 1891554 h 1899025"/>
                <a:gd name="connsiteX2" fmla="*/ 5060576 w 5060576"/>
                <a:gd name="connsiteY2" fmla="*/ 44825 h 1899025"/>
                <a:gd name="connsiteX0" fmla="*/ 89647 w 5289176"/>
                <a:gd name="connsiteY0" fmla="*/ 0 h 2076824"/>
                <a:gd name="connsiteX1" fmla="*/ 1703294 w 5289176"/>
                <a:gd name="connsiteY1" fmla="*/ 2043953 h 2076824"/>
                <a:gd name="connsiteX2" fmla="*/ 5289176 w 5289176"/>
                <a:gd name="connsiteY2" fmla="*/ 197224 h 2076824"/>
                <a:gd name="connsiteX0" fmla="*/ 0 w 5199529"/>
                <a:gd name="connsiteY0" fmla="*/ 0 h 2076824"/>
                <a:gd name="connsiteX1" fmla="*/ 1613647 w 5199529"/>
                <a:gd name="connsiteY1" fmla="*/ 2043953 h 2076824"/>
                <a:gd name="connsiteX2" fmla="*/ 5199529 w 5199529"/>
                <a:gd name="connsiteY2" fmla="*/ 197224 h 2076824"/>
                <a:gd name="connsiteX0" fmla="*/ 0 w 5351929"/>
                <a:gd name="connsiteY0" fmla="*/ 31376 h 1851958"/>
                <a:gd name="connsiteX1" fmla="*/ 1766047 w 5351929"/>
                <a:gd name="connsiteY1" fmla="*/ 1846729 h 1851958"/>
                <a:gd name="connsiteX2" fmla="*/ 5351929 w 5351929"/>
                <a:gd name="connsiteY2" fmla="*/ 0 h 1851958"/>
                <a:gd name="connsiteX0" fmla="*/ 0 w 5351929"/>
                <a:gd name="connsiteY0" fmla="*/ 31376 h 1851958"/>
                <a:gd name="connsiteX1" fmla="*/ 1766047 w 5351929"/>
                <a:gd name="connsiteY1" fmla="*/ 1846729 h 1851958"/>
                <a:gd name="connsiteX2" fmla="*/ 5351929 w 5351929"/>
                <a:gd name="connsiteY2" fmla="*/ 0 h 1851958"/>
                <a:gd name="connsiteX0" fmla="*/ 0 w 5351929"/>
                <a:gd name="connsiteY0" fmla="*/ 31376 h 1851958"/>
                <a:gd name="connsiteX1" fmla="*/ 1766047 w 5351929"/>
                <a:gd name="connsiteY1" fmla="*/ 1846729 h 1851958"/>
                <a:gd name="connsiteX2" fmla="*/ 5351929 w 5351929"/>
                <a:gd name="connsiteY2" fmla="*/ 0 h 1851958"/>
                <a:gd name="connsiteX0" fmla="*/ 0 w 4894729"/>
                <a:gd name="connsiteY0" fmla="*/ 0 h 1935629"/>
                <a:gd name="connsiteX1" fmla="*/ 1308847 w 4894729"/>
                <a:gd name="connsiteY1" fmla="*/ 1922929 h 1935629"/>
                <a:gd name="connsiteX2" fmla="*/ 4894729 w 4894729"/>
                <a:gd name="connsiteY2" fmla="*/ 76200 h 1935629"/>
                <a:gd name="connsiteX0" fmla="*/ 0 w 4894729"/>
                <a:gd name="connsiteY0" fmla="*/ 0 h 1935629"/>
                <a:gd name="connsiteX1" fmla="*/ 1308847 w 4894729"/>
                <a:gd name="connsiteY1" fmla="*/ 1922929 h 1935629"/>
                <a:gd name="connsiteX2" fmla="*/ 4894729 w 4894729"/>
                <a:gd name="connsiteY2" fmla="*/ 76200 h 1935629"/>
                <a:gd name="connsiteX0" fmla="*/ 0 w 4679576"/>
                <a:gd name="connsiteY0" fmla="*/ 363071 h 1907241"/>
                <a:gd name="connsiteX1" fmla="*/ 1093694 w 4679576"/>
                <a:gd name="connsiteY1" fmla="*/ 1846729 h 1907241"/>
                <a:gd name="connsiteX2" fmla="*/ 4679576 w 4679576"/>
                <a:gd name="connsiteY2" fmla="*/ 0 h 1907241"/>
                <a:gd name="connsiteX0" fmla="*/ 0 w 4742330"/>
                <a:gd name="connsiteY0" fmla="*/ 564029 h 1940734"/>
                <a:gd name="connsiteX1" fmla="*/ 1156448 w 4742330"/>
                <a:gd name="connsiteY1" fmla="*/ 1846729 h 1940734"/>
                <a:gd name="connsiteX2" fmla="*/ 4742330 w 4742330"/>
                <a:gd name="connsiteY2" fmla="*/ 0 h 1940734"/>
                <a:gd name="connsiteX0" fmla="*/ 0 w 4742330"/>
                <a:gd name="connsiteY0" fmla="*/ 564029 h 1940734"/>
                <a:gd name="connsiteX1" fmla="*/ 1156448 w 4742330"/>
                <a:gd name="connsiteY1" fmla="*/ 1846729 h 1940734"/>
                <a:gd name="connsiteX2" fmla="*/ 4742330 w 4742330"/>
                <a:gd name="connsiteY2" fmla="*/ 0 h 1940734"/>
                <a:gd name="connsiteX0" fmla="*/ 0 w 4742330"/>
                <a:gd name="connsiteY0" fmla="*/ 564029 h 1940734"/>
                <a:gd name="connsiteX1" fmla="*/ 1156448 w 4742330"/>
                <a:gd name="connsiteY1" fmla="*/ 1846729 h 1940734"/>
                <a:gd name="connsiteX2" fmla="*/ 4742330 w 4742330"/>
                <a:gd name="connsiteY2" fmla="*/ 0 h 1940734"/>
                <a:gd name="connsiteX0" fmla="*/ 0 w 4742330"/>
                <a:gd name="connsiteY0" fmla="*/ 564029 h 1953433"/>
                <a:gd name="connsiteX1" fmla="*/ 1219200 w 4742330"/>
                <a:gd name="connsiteY1" fmla="*/ 1859428 h 1953433"/>
                <a:gd name="connsiteX2" fmla="*/ 4742330 w 4742330"/>
                <a:gd name="connsiteY2" fmla="*/ 0 h 1953433"/>
                <a:gd name="connsiteX0" fmla="*/ 0 w 5029200"/>
                <a:gd name="connsiteY0" fmla="*/ 609601 h 2006600"/>
                <a:gd name="connsiteX1" fmla="*/ 1219200 w 5029200"/>
                <a:gd name="connsiteY1" fmla="*/ 1905000 h 2006600"/>
                <a:gd name="connsiteX2" fmla="*/ 5029200 w 5029200"/>
                <a:gd name="connsiteY2" fmla="*/ 0 h 2006600"/>
                <a:gd name="connsiteX0" fmla="*/ 0 w 4343400"/>
                <a:gd name="connsiteY0" fmla="*/ 1219201 h 2717800"/>
                <a:gd name="connsiteX1" fmla="*/ 1219200 w 4343400"/>
                <a:gd name="connsiteY1" fmla="*/ 2514600 h 2717800"/>
                <a:gd name="connsiteX2" fmla="*/ 4343400 w 4343400"/>
                <a:gd name="connsiteY2" fmla="*/ 0 h 2717800"/>
                <a:gd name="connsiteX0" fmla="*/ 0 w 4419600"/>
                <a:gd name="connsiteY0" fmla="*/ 2057400 h 2857500"/>
                <a:gd name="connsiteX1" fmla="*/ 1295400 w 4419600"/>
                <a:gd name="connsiteY1" fmla="*/ 2514600 h 2857500"/>
                <a:gd name="connsiteX2" fmla="*/ 4419600 w 4419600"/>
                <a:gd name="connsiteY2" fmla="*/ 0 h 2857500"/>
                <a:gd name="connsiteX0" fmla="*/ 0 w 4419600"/>
                <a:gd name="connsiteY0" fmla="*/ 2057400 h 2833593"/>
                <a:gd name="connsiteX1" fmla="*/ 1447800 w 4419600"/>
                <a:gd name="connsiteY1" fmla="*/ 2438400 h 2833593"/>
                <a:gd name="connsiteX2" fmla="*/ 4419600 w 4419600"/>
                <a:gd name="connsiteY2" fmla="*/ 0 h 2833593"/>
                <a:gd name="connsiteX0" fmla="*/ 0 w 4419600"/>
                <a:gd name="connsiteY0" fmla="*/ 2133601 h 2909794"/>
                <a:gd name="connsiteX1" fmla="*/ 1447800 w 4419600"/>
                <a:gd name="connsiteY1" fmla="*/ 2438400 h 2909794"/>
                <a:gd name="connsiteX2" fmla="*/ 4419600 w 4419600"/>
                <a:gd name="connsiteY2" fmla="*/ 0 h 2909794"/>
                <a:gd name="connsiteX0" fmla="*/ 0 w 4419600"/>
                <a:gd name="connsiteY0" fmla="*/ 2133601 h 2794000"/>
                <a:gd name="connsiteX1" fmla="*/ 1447800 w 4419600"/>
                <a:gd name="connsiteY1" fmla="*/ 2438400 h 2794000"/>
                <a:gd name="connsiteX2" fmla="*/ 4419600 w 4419600"/>
                <a:gd name="connsiteY2" fmla="*/ 0 h 2794000"/>
                <a:gd name="connsiteX0" fmla="*/ 0 w 4038600"/>
                <a:gd name="connsiteY0" fmla="*/ 1447801 h 2076076"/>
                <a:gd name="connsiteX1" fmla="*/ 1447800 w 4038600"/>
                <a:gd name="connsiteY1" fmla="*/ 1752600 h 2076076"/>
                <a:gd name="connsiteX2" fmla="*/ 4038600 w 4038600"/>
                <a:gd name="connsiteY2" fmla="*/ 0 h 2076076"/>
                <a:gd name="connsiteX0" fmla="*/ 0 w 3657600"/>
                <a:gd name="connsiteY0" fmla="*/ 1143001 h 1771276"/>
                <a:gd name="connsiteX1" fmla="*/ 1447800 w 3657600"/>
                <a:gd name="connsiteY1" fmla="*/ 1447800 h 1771276"/>
                <a:gd name="connsiteX2" fmla="*/ 3657600 w 3657600"/>
                <a:gd name="connsiteY2" fmla="*/ 0 h 177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57600" h="1771276">
                  <a:moveTo>
                    <a:pt x="0" y="1143001"/>
                  </a:moveTo>
                  <a:cubicBezTo>
                    <a:pt x="614083" y="1771276"/>
                    <a:pt x="838200" y="1638300"/>
                    <a:pt x="1447800" y="1447800"/>
                  </a:cubicBezTo>
                  <a:cubicBezTo>
                    <a:pt x="2057400" y="1257300"/>
                    <a:pt x="3118224" y="316753"/>
                    <a:pt x="3657600" y="0"/>
                  </a:cubicBezTo>
                </a:path>
              </a:pathLst>
            </a:cu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3" name="Oval 38"/>
            <p:cNvSpPr/>
            <p:nvPr/>
          </p:nvSpPr>
          <p:spPr>
            <a:xfrm>
              <a:off x="4814936" y="2061880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4" name="Oval 39"/>
            <p:cNvSpPr/>
            <p:nvPr/>
          </p:nvSpPr>
          <p:spPr>
            <a:xfrm>
              <a:off x="4997817" y="2214280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5" name="Oval 40"/>
            <p:cNvSpPr/>
            <p:nvPr/>
          </p:nvSpPr>
          <p:spPr>
            <a:xfrm>
              <a:off x="5119736" y="2366680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6" name="Oval 65"/>
            <p:cNvSpPr/>
            <p:nvPr/>
          </p:nvSpPr>
          <p:spPr>
            <a:xfrm>
              <a:off x="5378817" y="267148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7" name="Oval 66"/>
            <p:cNvSpPr/>
            <p:nvPr/>
          </p:nvSpPr>
          <p:spPr>
            <a:xfrm>
              <a:off x="5531217" y="2900080"/>
              <a:ext cx="45719" cy="4571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8" name="Oval 67"/>
            <p:cNvSpPr/>
            <p:nvPr/>
          </p:nvSpPr>
          <p:spPr>
            <a:xfrm>
              <a:off x="5675361" y="3205481"/>
              <a:ext cx="45719" cy="4571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9" name="Oval 68"/>
            <p:cNvSpPr/>
            <p:nvPr/>
          </p:nvSpPr>
          <p:spPr>
            <a:xfrm>
              <a:off x="5759817" y="3357280"/>
              <a:ext cx="45719" cy="4571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0" name="Oval 69"/>
            <p:cNvSpPr/>
            <p:nvPr/>
          </p:nvSpPr>
          <p:spPr>
            <a:xfrm>
              <a:off x="5912217" y="3844961"/>
              <a:ext cx="45719" cy="4571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1" name="Oval 70"/>
            <p:cNvSpPr/>
            <p:nvPr/>
          </p:nvSpPr>
          <p:spPr>
            <a:xfrm>
              <a:off x="5988417" y="4149761"/>
              <a:ext cx="45719" cy="4571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459147" y="2290479"/>
              <a:ext cx="5565589" cy="1943101"/>
            </a:xfrm>
            <a:custGeom>
              <a:avLst/>
              <a:gdLst>
                <a:gd name="connsiteX0" fmla="*/ 179294 w 4806575"/>
                <a:gd name="connsiteY0" fmla="*/ 271929 h 2170953"/>
                <a:gd name="connsiteX1" fmla="*/ 681317 w 4806575"/>
                <a:gd name="connsiteY1" fmla="*/ 2163482 h 2170953"/>
                <a:gd name="connsiteX2" fmla="*/ 4267199 w 4806575"/>
                <a:gd name="connsiteY2" fmla="*/ 316753 h 2170953"/>
                <a:gd name="connsiteX3" fmla="*/ 3917576 w 4806575"/>
                <a:gd name="connsiteY3" fmla="*/ 262964 h 2170953"/>
                <a:gd name="connsiteX4" fmla="*/ 4168588 w 4806575"/>
                <a:gd name="connsiteY4" fmla="*/ 245035 h 2170953"/>
                <a:gd name="connsiteX0" fmla="*/ 179294 w 4806575"/>
                <a:gd name="connsiteY0" fmla="*/ 271929 h 2170953"/>
                <a:gd name="connsiteX1" fmla="*/ 681317 w 4806575"/>
                <a:gd name="connsiteY1" fmla="*/ 2163482 h 2170953"/>
                <a:gd name="connsiteX2" fmla="*/ 4267199 w 4806575"/>
                <a:gd name="connsiteY2" fmla="*/ 316753 h 2170953"/>
                <a:gd name="connsiteX3" fmla="*/ 3917576 w 4806575"/>
                <a:gd name="connsiteY3" fmla="*/ 262964 h 2170953"/>
                <a:gd name="connsiteX0" fmla="*/ 179294 w 4267199"/>
                <a:gd name="connsiteY0" fmla="*/ 0 h 1899024"/>
                <a:gd name="connsiteX1" fmla="*/ 681317 w 4267199"/>
                <a:gd name="connsiteY1" fmla="*/ 1891553 h 1899024"/>
                <a:gd name="connsiteX2" fmla="*/ 4267199 w 4267199"/>
                <a:gd name="connsiteY2" fmla="*/ 44824 h 1899024"/>
                <a:gd name="connsiteX0" fmla="*/ 89647 w 5060576"/>
                <a:gd name="connsiteY0" fmla="*/ 0 h 1899025"/>
                <a:gd name="connsiteX1" fmla="*/ 1474694 w 5060576"/>
                <a:gd name="connsiteY1" fmla="*/ 1891554 h 1899025"/>
                <a:gd name="connsiteX2" fmla="*/ 5060576 w 5060576"/>
                <a:gd name="connsiteY2" fmla="*/ 44825 h 1899025"/>
                <a:gd name="connsiteX0" fmla="*/ 89647 w 5289176"/>
                <a:gd name="connsiteY0" fmla="*/ 0 h 2076824"/>
                <a:gd name="connsiteX1" fmla="*/ 1703294 w 5289176"/>
                <a:gd name="connsiteY1" fmla="*/ 2043953 h 2076824"/>
                <a:gd name="connsiteX2" fmla="*/ 5289176 w 5289176"/>
                <a:gd name="connsiteY2" fmla="*/ 197224 h 2076824"/>
                <a:gd name="connsiteX0" fmla="*/ 0 w 5199529"/>
                <a:gd name="connsiteY0" fmla="*/ 0 h 2076824"/>
                <a:gd name="connsiteX1" fmla="*/ 1613647 w 5199529"/>
                <a:gd name="connsiteY1" fmla="*/ 2043953 h 2076824"/>
                <a:gd name="connsiteX2" fmla="*/ 5199529 w 5199529"/>
                <a:gd name="connsiteY2" fmla="*/ 197224 h 2076824"/>
                <a:gd name="connsiteX0" fmla="*/ 0 w 5351929"/>
                <a:gd name="connsiteY0" fmla="*/ 31376 h 1851958"/>
                <a:gd name="connsiteX1" fmla="*/ 1766047 w 5351929"/>
                <a:gd name="connsiteY1" fmla="*/ 1846729 h 1851958"/>
                <a:gd name="connsiteX2" fmla="*/ 5351929 w 5351929"/>
                <a:gd name="connsiteY2" fmla="*/ 0 h 1851958"/>
                <a:gd name="connsiteX0" fmla="*/ 0 w 5351929"/>
                <a:gd name="connsiteY0" fmla="*/ 31376 h 1851958"/>
                <a:gd name="connsiteX1" fmla="*/ 1766047 w 5351929"/>
                <a:gd name="connsiteY1" fmla="*/ 1846729 h 1851958"/>
                <a:gd name="connsiteX2" fmla="*/ 5351929 w 5351929"/>
                <a:gd name="connsiteY2" fmla="*/ 0 h 1851958"/>
                <a:gd name="connsiteX0" fmla="*/ 0 w 5351929"/>
                <a:gd name="connsiteY0" fmla="*/ 31376 h 1851958"/>
                <a:gd name="connsiteX1" fmla="*/ 1766047 w 5351929"/>
                <a:gd name="connsiteY1" fmla="*/ 1846729 h 1851958"/>
                <a:gd name="connsiteX2" fmla="*/ 5351929 w 5351929"/>
                <a:gd name="connsiteY2" fmla="*/ 0 h 1851958"/>
                <a:gd name="connsiteX0" fmla="*/ 0 w 4894729"/>
                <a:gd name="connsiteY0" fmla="*/ 0 h 1935629"/>
                <a:gd name="connsiteX1" fmla="*/ 1308847 w 4894729"/>
                <a:gd name="connsiteY1" fmla="*/ 1922929 h 1935629"/>
                <a:gd name="connsiteX2" fmla="*/ 4894729 w 4894729"/>
                <a:gd name="connsiteY2" fmla="*/ 76200 h 1935629"/>
                <a:gd name="connsiteX0" fmla="*/ 0 w 4894729"/>
                <a:gd name="connsiteY0" fmla="*/ 0 h 1935629"/>
                <a:gd name="connsiteX1" fmla="*/ 1308847 w 4894729"/>
                <a:gd name="connsiteY1" fmla="*/ 1922929 h 1935629"/>
                <a:gd name="connsiteX2" fmla="*/ 4894729 w 4894729"/>
                <a:gd name="connsiteY2" fmla="*/ 76200 h 1935629"/>
                <a:gd name="connsiteX0" fmla="*/ 0 w 4679576"/>
                <a:gd name="connsiteY0" fmla="*/ 363071 h 1907241"/>
                <a:gd name="connsiteX1" fmla="*/ 1093694 w 4679576"/>
                <a:gd name="connsiteY1" fmla="*/ 1846729 h 1907241"/>
                <a:gd name="connsiteX2" fmla="*/ 4679576 w 4679576"/>
                <a:gd name="connsiteY2" fmla="*/ 0 h 1907241"/>
                <a:gd name="connsiteX0" fmla="*/ 0 w 4742330"/>
                <a:gd name="connsiteY0" fmla="*/ 564029 h 1940734"/>
                <a:gd name="connsiteX1" fmla="*/ 1156448 w 4742330"/>
                <a:gd name="connsiteY1" fmla="*/ 1846729 h 1940734"/>
                <a:gd name="connsiteX2" fmla="*/ 4742330 w 4742330"/>
                <a:gd name="connsiteY2" fmla="*/ 0 h 1940734"/>
                <a:gd name="connsiteX0" fmla="*/ 0 w 4742330"/>
                <a:gd name="connsiteY0" fmla="*/ 564029 h 1940734"/>
                <a:gd name="connsiteX1" fmla="*/ 1156448 w 4742330"/>
                <a:gd name="connsiteY1" fmla="*/ 1846729 h 1940734"/>
                <a:gd name="connsiteX2" fmla="*/ 4742330 w 4742330"/>
                <a:gd name="connsiteY2" fmla="*/ 0 h 1940734"/>
                <a:gd name="connsiteX0" fmla="*/ 0 w 4742330"/>
                <a:gd name="connsiteY0" fmla="*/ 564029 h 1940734"/>
                <a:gd name="connsiteX1" fmla="*/ 1156448 w 4742330"/>
                <a:gd name="connsiteY1" fmla="*/ 1846729 h 1940734"/>
                <a:gd name="connsiteX2" fmla="*/ 4742330 w 4742330"/>
                <a:gd name="connsiteY2" fmla="*/ 0 h 1940734"/>
                <a:gd name="connsiteX0" fmla="*/ 0 w 4742330"/>
                <a:gd name="connsiteY0" fmla="*/ 564029 h 1953433"/>
                <a:gd name="connsiteX1" fmla="*/ 1219200 w 4742330"/>
                <a:gd name="connsiteY1" fmla="*/ 1859428 h 1953433"/>
                <a:gd name="connsiteX2" fmla="*/ 4742330 w 4742330"/>
                <a:gd name="connsiteY2" fmla="*/ 0 h 1953433"/>
                <a:gd name="connsiteX0" fmla="*/ 0 w 5029200"/>
                <a:gd name="connsiteY0" fmla="*/ 609601 h 2006600"/>
                <a:gd name="connsiteX1" fmla="*/ 1219200 w 5029200"/>
                <a:gd name="connsiteY1" fmla="*/ 1905000 h 2006600"/>
                <a:gd name="connsiteX2" fmla="*/ 5029200 w 5029200"/>
                <a:gd name="connsiteY2" fmla="*/ 0 h 2006600"/>
                <a:gd name="connsiteX0" fmla="*/ 0 w 5029200"/>
                <a:gd name="connsiteY0" fmla="*/ 609601 h 2387599"/>
                <a:gd name="connsiteX1" fmla="*/ 2297289 w 5029200"/>
                <a:gd name="connsiteY1" fmla="*/ 2285999 h 2387599"/>
                <a:gd name="connsiteX2" fmla="*/ 5029200 w 5029200"/>
                <a:gd name="connsiteY2" fmla="*/ 0 h 2387599"/>
                <a:gd name="connsiteX0" fmla="*/ 196614 w 5225814"/>
                <a:gd name="connsiteY0" fmla="*/ 609601 h 2501899"/>
                <a:gd name="connsiteX1" fmla="*/ 382881 w 5225814"/>
                <a:gd name="connsiteY1" fmla="*/ 1295399 h 2501899"/>
                <a:gd name="connsiteX2" fmla="*/ 2493903 w 5225814"/>
                <a:gd name="connsiteY2" fmla="*/ 2285999 h 2501899"/>
                <a:gd name="connsiteX3" fmla="*/ 5225814 w 5225814"/>
                <a:gd name="connsiteY3" fmla="*/ 0 h 2501899"/>
                <a:gd name="connsiteX0" fmla="*/ 0 w 5029200"/>
                <a:gd name="connsiteY0" fmla="*/ 609601 h 2501899"/>
                <a:gd name="connsiteX1" fmla="*/ 186267 w 5029200"/>
                <a:gd name="connsiteY1" fmla="*/ 1295399 h 2501899"/>
                <a:gd name="connsiteX2" fmla="*/ 2297289 w 5029200"/>
                <a:gd name="connsiteY2" fmla="*/ 2285999 h 2501899"/>
                <a:gd name="connsiteX3" fmla="*/ 5029200 w 5029200"/>
                <a:gd name="connsiteY3" fmla="*/ 0 h 2501899"/>
                <a:gd name="connsiteX0" fmla="*/ 0 w 4656667"/>
                <a:gd name="connsiteY0" fmla="*/ 0 h 1777998"/>
                <a:gd name="connsiteX1" fmla="*/ 186267 w 4656667"/>
                <a:gd name="connsiteY1" fmla="*/ 685798 h 1777998"/>
                <a:gd name="connsiteX2" fmla="*/ 2297289 w 4656667"/>
                <a:gd name="connsiteY2" fmla="*/ 1676398 h 1777998"/>
                <a:gd name="connsiteX3" fmla="*/ 4656667 w 4656667"/>
                <a:gd name="connsiteY3" fmla="*/ 76198 h 1777998"/>
                <a:gd name="connsiteX0" fmla="*/ 0 w 4656667"/>
                <a:gd name="connsiteY0" fmla="*/ 0 h 1777998"/>
                <a:gd name="connsiteX1" fmla="*/ 186267 w 4656667"/>
                <a:gd name="connsiteY1" fmla="*/ 685798 h 1777998"/>
                <a:gd name="connsiteX2" fmla="*/ 2297289 w 4656667"/>
                <a:gd name="connsiteY2" fmla="*/ 1676398 h 1777998"/>
                <a:gd name="connsiteX3" fmla="*/ 4656667 w 4656667"/>
                <a:gd name="connsiteY3" fmla="*/ 76198 h 1777998"/>
                <a:gd name="connsiteX0" fmla="*/ 0 w 4718756"/>
                <a:gd name="connsiteY0" fmla="*/ 0 h 2006601"/>
                <a:gd name="connsiteX1" fmla="*/ 248356 w 4718756"/>
                <a:gd name="connsiteY1" fmla="*/ 914401 h 2006601"/>
                <a:gd name="connsiteX2" fmla="*/ 2359378 w 4718756"/>
                <a:gd name="connsiteY2" fmla="*/ 1905001 h 2006601"/>
                <a:gd name="connsiteX3" fmla="*/ 4718756 w 4718756"/>
                <a:gd name="connsiteY3" fmla="*/ 304801 h 2006601"/>
                <a:gd name="connsiteX0" fmla="*/ 0 w 4718756"/>
                <a:gd name="connsiteY0" fmla="*/ 0 h 2006601"/>
                <a:gd name="connsiteX1" fmla="*/ 248356 w 4718756"/>
                <a:gd name="connsiteY1" fmla="*/ 914401 h 2006601"/>
                <a:gd name="connsiteX2" fmla="*/ 2359378 w 4718756"/>
                <a:gd name="connsiteY2" fmla="*/ 1905001 h 2006601"/>
                <a:gd name="connsiteX3" fmla="*/ 4718756 w 4718756"/>
                <a:gd name="connsiteY3" fmla="*/ 304801 h 2006601"/>
                <a:gd name="connsiteX0" fmla="*/ 0 w 4718756"/>
                <a:gd name="connsiteY0" fmla="*/ 0 h 2006601"/>
                <a:gd name="connsiteX1" fmla="*/ 248356 w 4718756"/>
                <a:gd name="connsiteY1" fmla="*/ 914401 h 2006601"/>
                <a:gd name="connsiteX2" fmla="*/ 2359378 w 4718756"/>
                <a:gd name="connsiteY2" fmla="*/ 1905001 h 2006601"/>
                <a:gd name="connsiteX3" fmla="*/ 4718756 w 4718756"/>
                <a:gd name="connsiteY3" fmla="*/ 304801 h 2006601"/>
                <a:gd name="connsiteX0" fmla="*/ 600193 w 5318949"/>
                <a:gd name="connsiteY0" fmla="*/ 0 h 2006601"/>
                <a:gd name="connsiteX1" fmla="*/ 41393 w 5318949"/>
                <a:gd name="connsiteY1" fmla="*/ 685801 h 2006601"/>
                <a:gd name="connsiteX2" fmla="*/ 848549 w 5318949"/>
                <a:gd name="connsiteY2" fmla="*/ 914401 h 2006601"/>
                <a:gd name="connsiteX3" fmla="*/ 2959571 w 5318949"/>
                <a:gd name="connsiteY3" fmla="*/ 1905001 h 2006601"/>
                <a:gd name="connsiteX4" fmla="*/ 5318949 w 5318949"/>
                <a:gd name="connsiteY4" fmla="*/ 304801 h 2006601"/>
                <a:gd name="connsiteX0" fmla="*/ 144874 w 4863630"/>
                <a:gd name="connsiteY0" fmla="*/ 0 h 2006601"/>
                <a:gd name="connsiteX1" fmla="*/ 393230 w 4863630"/>
                <a:gd name="connsiteY1" fmla="*/ 914401 h 2006601"/>
                <a:gd name="connsiteX2" fmla="*/ 2504252 w 4863630"/>
                <a:gd name="connsiteY2" fmla="*/ 1905001 h 2006601"/>
                <a:gd name="connsiteX3" fmla="*/ 4863630 w 4863630"/>
                <a:gd name="connsiteY3" fmla="*/ 304801 h 2006601"/>
                <a:gd name="connsiteX0" fmla="*/ 144874 w 4863630"/>
                <a:gd name="connsiteY0" fmla="*/ 0 h 2006601"/>
                <a:gd name="connsiteX1" fmla="*/ 393230 w 4863630"/>
                <a:gd name="connsiteY1" fmla="*/ 914401 h 2006601"/>
                <a:gd name="connsiteX2" fmla="*/ 2504252 w 4863630"/>
                <a:gd name="connsiteY2" fmla="*/ 1905001 h 2006601"/>
                <a:gd name="connsiteX3" fmla="*/ 4863630 w 4863630"/>
                <a:gd name="connsiteY3" fmla="*/ 304801 h 2006601"/>
                <a:gd name="connsiteX0" fmla="*/ 144874 w 4863630"/>
                <a:gd name="connsiteY0" fmla="*/ 0 h 2006601"/>
                <a:gd name="connsiteX1" fmla="*/ 393230 w 4863630"/>
                <a:gd name="connsiteY1" fmla="*/ 914401 h 2006601"/>
                <a:gd name="connsiteX2" fmla="*/ 2504252 w 4863630"/>
                <a:gd name="connsiteY2" fmla="*/ 1905001 h 2006601"/>
                <a:gd name="connsiteX3" fmla="*/ 4863630 w 4863630"/>
                <a:gd name="connsiteY3" fmla="*/ 304801 h 2006601"/>
                <a:gd name="connsiteX0" fmla="*/ 0 w 4718756"/>
                <a:gd name="connsiteY0" fmla="*/ 0 h 2006601"/>
                <a:gd name="connsiteX1" fmla="*/ 248356 w 4718756"/>
                <a:gd name="connsiteY1" fmla="*/ 914401 h 2006601"/>
                <a:gd name="connsiteX2" fmla="*/ 2359378 w 4718756"/>
                <a:gd name="connsiteY2" fmla="*/ 1905001 h 2006601"/>
                <a:gd name="connsiteX3" fmla="*/ 4718756 w 4718756"/>
                <a:gd name="connsiteY3" fmla="*/ 304801 h 2006601"/>
                <a:gd name="connsiteX0" fmla="*/ 0 w 4718756"/>
                <a:gd name="connsiteY0" fmla="*/ 0 h 1905001"/>
                <a:gd name="connsiteX1" fmla="*/ 2359378 w 4718756"/>
                <a:gd name="connsiteY1" fmla="*/ 1905001 h 1905001"/>
                <a:gd name="connsiteX2" fmla="*/ 4718756 w 4718756"/>
                <a:gd name="connsiteY2" fmla="*/ 304801 h 1905001"/>
                <a:gd name="connsiteX0" fmla="*/ 144875 w 4863631"/>
                <a:gd name="connsiteY0" fmla="*/ 0 h 1943101"/>
                <a:gd name="connsiteX1" fmla="*/ 393230 w 4863631"/>
                <a:gd name="connsiteY1" fmla="*/ 914401 h 1943101"/>
                <a:gd name="connsiteX2" fmla="*/ 2504253 w 4863631"/>
                <a:gd name="connsiteY2" fmla="*/ 1905001 h 1943101"/>
                <a:gd name="connsiteX3" fmla="*/ 4863631 w 4863631"/>
                <a:gd name="connsiteY3" fmla="*/ 304801 h 1943101"/>
                <a:gd name="connsiteX0" fmla="*/ 2436 w 4721192"/>
                <a:gd name="connsiteY0" fmla="*/ 0 h 1943101"/>
                <a:gd name="connsiteX1" fmla="*/ 250791 w 4721192"/>
                <a:gd name="connsiteY1" fmla="*/ 914401 h 1943101"/>
                <a:gd name="connsiteX2" fmla="*/ 2361814 w 4721192"/>
                <a:gd name="connsiteY2" fmla="*/ 1905001 h 1943101"/>
                <a:gd name="connsiteX3" fmla="*/ 4721192 w 4721192"/>
                <a:gd name="connsiteY3" fmla="*/ 304801 h 1943101"/>
                <a:gd name="connsiteX0" fmla="*/ 2436 w 4721192"/>
                <a:gd name="connsiteY0" fmla="*/ 0 h 1943101"/>
                <a:gd name="connsiteX1" fmla="*/ 250791 w 4721192"/>
                <a:gd name="connsiteY1" fmla="*/ 914401 h 1943101"/>
                <a:gd name="connsiteX2" fmla="*/ 2361814 w 4721192"/>
                <a:gd name="connsiteY2" fmla="*/ 1905001 h 1943101"/>
                <a:gd name="connsiteX3" fmla="*/ 4721192 w 4721192"/>
                <a:gd name="connsiteY3" fmla="*/ 304801 h 1943101"/>
                <a:gd name="connsiteX0" fmla="*/ 2436 w 4721192"/>
                <a:gd name="connsiteY0" fmla="*/ 0 h 1943101"/>
                <a:gd name="connsiteX1" fmla="*/ 250791 w 4721192"/>
                <a:gd name="connsiteY1" fmla="*/ 914401 h 1943101"/>
                <a:gd name="connsiteX2" fmla="*/ 2361814 w 4721192"/>
                <a:gd name="connsiteY2" fmla="*/ 1905001 h 1943101"/>
                <a:gd name="connsiteX3" fmla="*/ 4721192 w 4721192"/>
                <a:gd name="connsiteY3" fmla="*/ 304801 h 1943101"/>
                <a:gd name="connsiteX0" fmla="*/ 2436 w 4534925"/>
                <a:gd name="connsiteY0" fmla="*/ 0 h 1943101"/>
                <a:gd name="connsiteX1" fmla="*/ 250791 w 4534925"/>
                <a:gd name="connsiteY1" fmla="*/ 914401 h 1943101"/>
                <a:gd name="connsiteX2" fmla="*/ 2361814 w 4534925"/>
                <a:gd name="connsiteY2" fmla="*/ 1905001 h 1943101"/>
                <a:gd name="connsiteX3" fmla="*/ 4534925 w 4534925"/>
                <a:gd name="connsiteY3" fmla="*/ 457201 h 1943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34925" h="1943101">
                  <a:moveTo>
                    <a:pt x="2436" y="0"/>
                  </a:moveTo>
                  <a:cubicBezTo>
                    <a:pt x="231313" y="832971"/>
                    <a:pt x="0" y="260725"/>
                    <a:pt x="250791" y="914401"/>
                  </a:cubicBezTo>
                  <a:cubicBezTo>
                    <a:pt x="600194" y="1487395"/>
                    <a:pt x="1665444" y="1943101"/>
                    <a:pt x="2361814" y="1905001"/>
                  </a:cubicBezTo>
                  <a:cubicBezTo>
                    <a:pt x="3106881" y="1803401"/>
                    <a:pt x="4032073" y="939801"/>
                    <a:pt x="4534925" y="457201"/>
                  </a:cubicBezTo>
                </a:path>
              </a:pathLst>
            </a:cu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05400" y="1486034"/>
              <a:ext cx="4074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7030A0"/>
                  </a:solidFill>
                </a:rPr>
                <a:t>(a)</a:t>
              </a:r>
              <a:endParaRPr lang="en-US" sz="1600" dirty="0">
                <a:solidFill>
                  <a:srgbClr val="7030A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50498" y="2476634"/>
              <a:ext cx="4171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7030A0"/>
                  </a:solidFill>
                </a:rPr>
                <a:t>(b)</a:t>
              </a:r>
              <a:endParaRPr lang="en-US" sz="1600" dirty="0">
                <a:solidFill>
                  <a:srgbClr val="7030A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604738" y="3204880"/>
              <a:ext cx="3962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7030A0"/>
                  </a:solidFill>
                </a:rPr>
                <a:t>(c)</a:t>
              </a:r>
              <a:endParaRPr lang="en-US" sz="1600" dirty="0">
                <a:solidFill>
                  <a:srgbClr val="7030A0"/>
                </a:solidFill>
              </a:endParaRPr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>
            <a:off x="1981200" y="6098375"/>
            <a:ext cx="2895600" cy="0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730190" y="5685999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Group 69"/>
          <p:cNvGrpSpPr/>
          <p:nvPr/>
        </p:nvGrpSpPr>
        <p:grpSpPr>
          <a:xfrm>
            <a:off x="6629400" y="4267200"/>
            <a:ext cx="2209800" cy="990600"/>
            <a:chOff x="6163235" y="4383740"/>
            <a:chExt cx="2209800" cy="990600"/>
          </a:xfrm>
        </p:grpSpPr>
        <p:sp>
          <p:nvSpPr>
            <p:cNvPr id="77" name="Explosion 1 76"/>
            <p:cNvSpPr/>
            <p:nvPr/>
          </p:nvSpPr>
          <p:spPr>
            <a:xfrm>
              <a:off x="6163235" y="4383740"/>
              <a:ext cx="2209800" cy="990600"/>
            </a:xfrm>
            <a:prstGeom prst="irregularSeal1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450106" y="4676599"/>
              <a:ext cx="15857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400" b="1" dirty="0" smtClean="0">
                  <a:solidFill>
                    <a:srgbClr val="7030A0"/>
                  </a:solidFill>
                </a:rPr>
                <a:t>Make larger move!</a:t>
              </a:r>
              <a:endParaRPr lang="en-CA" sz="1400" b="1" dirty="0">
                <a:solidFill>
                  <a:srgbClr val="7030A0"/>
                </a:solidFill>
              </a:endParaRPr>
            </a:p>
          </p:txBody>
        </p:sp>
      </p:grpSp>
      <p:cxnSp>
        <p:nvCxnSpPr>
          <p:cNvPr id="79" name="Straight Connector 78"/>
          <p:cNvCxnSpPr/>
          <p:nvPr/>
        </p:nvCxnSpPr>
        <p:spPr>
          <a:xfrm>
            <a:off x="3083860" y="5587389"/>
            <a:ext cx="228600" cy="228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3084747" y="5589494"/>
            <a:ext cx="228600" cy="228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Freeform 80"/>
          <p:cNvSpPr/>
          <p:nvPr/>
        </p:nvSpPr>
        <p:spPr>
          <a:xfrm>
            <a:off x="1447800" y="2133600"/>
            <a:ext cx="4586336" cy="1591982"/>
          </a:xfrm>
          <a:custGeom>
            <a:avLst/>
            <a:gdLst>
              <a:gd name="connsiteX0" fmla="*/ 179294 w 4806575"/>
              <a:gd name="connsiteY0" fmla="*/ 271929 h 2170953"/>
              <a:gd name="connsiteX1" fmla="*/ 681317 w 4806575"/>
              <a:gd name="connsiteY1" fmla="*/ 2163482 h 2170953"/>
              <a:gd name="connsiteX2" fmla="*/ 4267199 w 4806575"/>
              <a:gd name="connsiteY2" fmla="*/ 316753 h 2170953"/>
              <a:gd name="connsiteX3" fmla="*/ 3917576 w 4806575"/>
              <a:gd name="connsiteY3" fmla="*/ 262964 h 2170953"/>
              <a:gd name="connsiteX4" fmla="*/ 4168588 w 4806575"/>
              <a:gd name="connsiteY4" fmla="*/ 245035 h 2170953"/>
              <a:gd name="connsiteX0" fmla="*/ 179294 w 4806575"/>
              <a:gd name="connsiteY0" fmla="*/ 271929 h 2170953"/>
              <a:gd name="connsiteX1" fmla="*/ 681317 w 4806575"/>
              <a:gd name="connsiteY1" fmla="*/ 2163482 h 2170953"/>
              <a:gd name="connsiteX2" fmla="*/ 4267199 w 4806575"/>
              <a:gd name="connsiteY2" fmla="*/ 316753 h 2170953"/>
              <a:gd name="connsiteX3" fmla="*/ 3917576 w 4806575"/>
              <a:gd name="connsiteY3" fmla="*/ 262964 h 2170953"/>
              <a:gd name="connsiteX0" fmla="*/ 179294 w 4267199"/>
              <a:gd name="connsiteY0" fmla="*/ 0 h 1899024"/>
              <a:gd name="connsiteX1" fmla="*/ 681317 w 4267199"/>
              <a:gd name="connsiteY1" fmla="*/ 1891553 h 1899024"/>
              <a:gd name="connsiteX2" fmla="*/ 4267199 w 4267199"/>
              <a:gd name="connsiteY2" fmla="*/ 44824 h 1899024"/>
              <a:gd name="connsiteX0" fmla="*/ 89647 w 5060576"/>
              <a:gd name="connsiteY0" fmla="*/ 0 h 1899025"/>
              <a:gd name="connsiteX1" fmla="*/ 1474694 w 5060576"/>
              <a:gd name="connsiteY1" fmla="*/ 1891554 h 1899025"/>
              <a:gd name="connsiteX2" fmla="*/ 5060576 w 5060576"/>
              <a:gd name="connsiteY2" fmla="*/ 44825 h 1899025"/>
              <a:gd name="connsiteX0" fmla="*/ 89647 w 5289176"/>
              <a:gd name="connsiteY0" fmla="*/ 0 h 2076824"/>
              <a:gd name="connsiteX1" fmla="*/ 1703294 w 5289176"/>
              <a:gd name="connsiteY1" fmla="*/ 2043953 h 2076824"/>
              <a:gd name="connsiteX2" fmla="*/ 5289176 w 5289176"/>
              <a:gd name="connsiteY2" fmla="*/ 197224 h 2076824"/>
              <a:gd name="connsiteX0" fmla="*/ 0 w 5199529"/>
              <a:gd name="connsiteY0" fmla="*/ 0 h 2076824"/>
              <a:gd name="connsiteX1" fmla="*/ 1613647 w 5199529"/>
              <a:gd name="connsiteY1" fmla="*/ 2043953 h 2076824"/>
              <a:gd name="connsiteX2" fmla="*/ 5199529 w 5199529"/>
              <a:gd name="connsiteY2" fmla="*/ 197224 h 2076824"/>
              <a:gd name="connsiteX0" fmla="*/ 0 w 5351929"/>
              <a:gd name="connsiteY0" fmla="*/ 31376 h 1851958"/>
              <a:gd name="connsiteX1" fmla="*/ 1766047 w 5351929"/>
              <a:gd name="connsiteY1" fmla="*/ 1846729 h 1851958"/>
              <a:gd name="connsiteX2" fmla="*/ 5351929 w 5351929"/>
              <a:gd name="connsiteY2" fmla="*/ 0 h 1851958"/>
              <a:gd name="connsiteX0" fmla="*/ 0 w 5351929"/>
              <a:gd name="connsiteY0" fmla="*/ 31376 h 1851958"/>
              <a:gd name="connsiteX1" fmla="*/ 1766047 w 5351929"/>
              <a:gd name="connsiteY1" fmla="*/ 1846729 h 1851958"/>
              <a:gd name="connsiteX2" fmla="*/ 5351929 w 5351929"/>
              <a:gd name="connsiteY2" fmla="*/ 0 h 1851958"/>
              <a:gd name="connsiteX0" fmla="*/ 0 w 5351929"/>
              <a:gd name="connsiteY0" fmla="*/ 31376 h 1851958"/>
              <a:gd name="connsiteX1" fmla="*/ 1766047 w 5351929"/>
              <a:gd name="connsiteY1" fmla="*/ 1846729 h 1851958"/>
              <a:gd name="connsiteX2" fmla="*/ 5351929 w 5351929"/>
              <a:gd name="connsiteY2" fmla="*/ 0 h 1851958"/>
              <a:gd name="connsiteX0" fmla="*/ 0 w 4894729"/>
              <a:gd name="connsiteY0" fmla="*/ 0 h 1935629"/>
              <a:gd name="connsiteX1" fmla="*/ 1308847 w 4894729"/>
              <a:gd name="connsiteY1" fmla="*/ 1922929 h 1935629"/>
              <a:gd name="connsiteX2" fmla="*/ 4894729 w 4894729"/>
              <a:gd name="connsiteY2" fmla="*/ 76200 h 1935629"/>
              <a:gd name="connsiteX0" fmla="*/ 0 w 4894729"/>
              <a:gd name="connsiteY0" fmla="*/ 0 h 1935629"/>
              <a:gd name="connsiteX1" fmla="*/ 1308847 w 4894729"/>
              <a:gd name="connsiteY1" fmla="*/ 1922929 h 1935629"/>
              <a:gd name="connsiteX2" fmla="*/ 4894729 w 4894729"/>
              <a:gd name="connsiteY2" fmla="*/ 76200 h 1935629"/>
              <a:gd name="connsiteX0" fmla="*/ 0 w 4679576"/>
              <a:gd name="connsiteY0" fmla="*/ 363071 h 1907241"/>
              <a:gd name="connsiteX1" fmla="*/ 1093694 w 4679576"/>
              <a:gd name="connsiteY1" fmla="*/ 1846729 h 1907241"/>
              <a:gd name="connsiteX2" fmla="*/ 4679576 w 4679576"/>
              <a:gd name="connsiteY2" fmla="*/ 0 h 1907241"/>
              <a:gd name="connsiteX0" fmla="*/ 0 w 4742330"/>
              <a:gd name="connsiteY0" fmla="*/ 564029 h 1940734"/>
              <a:gd name="connsiteX1" fmla="*/ 1156448 w 4742330"/>
              <a:gd name="connsiteY1" fmla="*/ 1846729 h 1940734"/>
              <a:gd name="connsiteX2" fmla="*/ 4742330 w 4742330"/>
              <a:gd name="connsiteY2" fmla="*/ 0 h 1940734"/>
              <a:gd name="connsiteX0" fmla="*/ 0 w 4742330"/>
              <a:gd name="connsiteY0" fmla="*/ 564029 h 1940734"/>
              <a:gd name="connsiteX1" fmla="*/ 1156448 w 4742330"/>
              <a:gd name="connsiteY1" fmla="*/ 1846729 h 1940734"/>
              <a:gd name="connsiteX2" fmla="*/ 4742330 w 4742330"/>
              <a:gd name="connsiteY2" fmla="*/ 0 h 1940734"/>
              <a:gd name="connsiteX0" fmla="*/ 0 w 4742330"/>
              <a:gd name="connsiteY0" fmla="*/ 564029 h 1940734"/>
              <a:gd name="connsiteX1" fmla="*/ 1156448 w 4742330"/>
              <a:gd name="connsiteY1" fmla="*/ 1846729 h 1940734"/>
              <a:gd name="connsiteX2" fmla="*/ 4742330 w 4742330"/>
              <a:gd name="connsiteY2" fmla="*/ 0 h 1940734"/>
              <a:gd name="connsiteX0" fmla="*/ 0 w 4742330"/>
              <a:gd name="connsiteY0" fmla="*/ 564029 h 1953433"/>
              <a:gd name="connsiteX1" fmla="*/ 1219200 w 4742330"/>
              <a:gd name="connsiteY1" fmla="*/ 1859428 h 1953433"/>
              <a:gd name="connsiteX2" fmla="*/ 4742330 w 4742330"/>
              <a:gd name="connsiteY2" fmla="*/ 0 h 1953433"/>
              <a:gd name="connsiteX0" fmla="*/ 0 w 5029200"/>
              <a:gd name="connsiteY0" fmla="*/ 609601 h 2006600"/>
              <a:gd name="connsiteX1" fmla="*/ 1219200 w 5029200"/>
              <a:gd name="connsiteY1" fmla="*/ 1905000 h 2006600"/>
              <a:gd name="connsiteX2" fmla="*/ 5029200 w 5029200"/>
              <a:gd name="connsiteY2" fmla="*/ 0 h 2006600"/>
              <a:gd name="connsiteX0" fmla="*/ 0 w 4572000"/>
              <a:gd name="connsiteY0" fmla="*/ 228602 h 1562101"/>
              <a:gd name="connsiteX1" fmla="*/ 1219200 w 4572000"/>
              <a:gd name="connsiteY1" fmla="*/ 1524001 h 1562101"/>
              <a:gd name="connsiteX2" fmla="*/ 4572000 w 4572000"/>
              <a:gd name="connsiteY2" fmla="*/ 0 h 1562101"/>
              <a:gd name="connsiteX0" fmla="*/ 0 w 4572000"/>
              <a:gd name="connsiteY0" fmla="*/ 228602 h 1562100"/>
              <a:gd name="connsiteX1" fmla="*/ 1814464 w 4572000"/>
              <a:gd name="connsiteY1" fmla="*/ 1524000 h 1562100"/>
              <a:gd name="connsiteX2" fmla="*/ 4572000 w 4572000"/>
              <a:gd name="connsiteY2" fmla="*/ 0 h 1562100"/>
              <a:gd name="connsiteX0" fmla="*/ 0 w 4572000"/>
              <a:gd name="connsiteY0" fmla="*/ 228602 h 1686859"/>
              <a:gd name="connsiteX1" fmla="*/ 465276 w 4572000"/>
              <a:gd name="connsiteY1" fmla="*/ 977153 h 1686859"/>
              <a:gd name="connsiteX2" fmla="*/ 1814464 w 4572000"/>
              <a:gd name="connsiteY2" fmla="*/ 1524000 h 1686859"/>
              <a:gd name="connsiteX3" fmla="*/ 4572000 w 4572000"/>
              <a:gd name="connsiteY3" fmla="*/ 0 h 1686859"/>
              <a:gd name="connsiteX0" fmla="*/ 0 w 4572000"/>
              <a:gd name="connsiteY0" fmla="*/ 228602 h 1695076"/>
              <a:gd name="connsiteX1" fmla="*/ 335288 w 4572000"/>
              <a:gd name="connsiteY1" fmla="*/ 1026459 h 1695076"/>
              <a:gd name="connsiteX2" fmla="*/ 1814464 w 4572000"/>
              <a:gd name="connsiteY2" fmla="*/ 1524000 h 1695076"/>
              <a:gd name="connsiteX3" fmla="*/ 4572000 w 4572000"/>
              <a:gd name="connsiteY3" fmla="*/ 0 h 1695076"/>
              <a:gd name="connsiteX0" fmla="*/ 0 w 4572000"/>
              <a:gd name="connsiteY0" fmla="*/ 228602 h 1695076"/>
              <a:gd name="connsiteX1" fmla="*/ 335288 w 4572000"/>
              <a:gd name="connsiteY1" fmla="*/ 1026459 h 1695076"/>
              <a:gd name="connsiteX2" fmla="*/ 1814464 w 4572000"/>
              <a:gd name="connsiteY2" fmla="*/ 1524000 h 1695076"/>
              <a:gd name="connsiteX3" fmla="*/ 4572000 w 4572000"/>
              <a:gd name="connsiteY3" fmla="*/ 0 h 1695076"/>
              <a:gd name="connsiteX0" fmla="*/ 0 w 4572000"/>
              <a:gd name="connsiteY0" fmla="*/ 228602 h 1695076"/>
              <a:gd name="connsiteX1" fmla="*/ 335288 w 4572000"/>
              <a:gd name="connsiteY1" fmla="*/ 1026459 h 1695076"/>
              <a:gd name="connsiteX2" fmla="*/ 1814464 w 4572000"/>
              <a:gd name="connsiteY2" fmla="*/ 1524000 h 1695076"/>
              <a:gd name="connsiteX3" fmla="*/ 4572000 w 4572000"/>
              <a:gd name="connsiteY3" fmla="*/ 0 h 1695076"/>
              <a:gd name="connsiteX0" fmla="*/ 0 w 4572000"/>
              <a:gd name="connsiteY0" fmla="*/ 228602 h 1659217"/>
              <a:gd name="connsiteX1" fmla="*/ 335288 w 4572000"/>
              <a:gd name="connsiteY1" fmla="*/ 1026459 h 1659217"/>
              <a:gd name="connsiteX2" fmla="*/ 2020653 w 4572000"/>
              <a:gd name="connsiteY2" fmla="*/ 1488141 h 1659217"/>
              <a:gd name="connsiteX3" fmla="*/ 4572000 w 4572000"/>
              <a:gd name="connsiteY3" fmla="*/ 0 h 1659217"/>
              <a:gd name="connsiteX0" fmla="*/ 0 w 4572000"/>
              <a:gd name="connsiteY0" fmla="*/ 228602 h 1659217"/>
              <a:gd name="connsiteX1" fmla="*/ 335288 w 4572000"/>
              <a:gd name="connsiteY1" fmla="*/ 1026459 h 1659217"/>
              <a:gd name="connsiteX2" fmla="*/ 2020653 w 4572000"/>
              <a:gd name="connsiteY2" fmla="*/ 1488141 h 1659217"/>
              <a:gd name="connsiteX3" fmla="*/ 4572000 w 4572000"/>
              <a:gd name="connsiteY3" fmla="*/ 0 h 1659217"/>
              <a:gd name="connsiteX0" fmla="*/ 0 w 4572000"/>
              <a:gd name="connsiteY0" fmla="*/ 228602 h 1618876"/>
              <a:gd name="connsiteX1" fmla="*/ 335288 w 4572000"/>
              <a:gd name="connsiteY1" fmla="*/ 1026459 h 1618876"/>
              <a:gd name="connsiteX2" fmla="*/ 2119264 w 4572000"/>
              <a:gd name="connsiteY2" fmla="*/ 1447800 h 1618876"/>
              <a:gd name="connsiteX3" fmla="*/ 4572000 w 4572000"/>
              <a:gd name="connsiteY3" fmla="*/ 0 h 1618876"/>
              <a:gd name="connsiteX0" fmla="*/ 0 w 4586336"/>
              <a:gd name="connsiteY0" fmla="*/ 0 h 1618876"/>
              <a:gd name="connsiteX1" fmla="*/ 349624 w 4586336"/>
              <a:gd name="connsiteY1" fmla="*/ 1026459 h 1618876"/>
              <a:gd name="connsiteX2" fmla="*/ 2133600 w 4586336"/>
              <a:gd name="connsiteY2" fmla="*/ 1447800 h 1618876"/>
              <a:gd name="connsiteX3" fmla="*/ 4586336 w 4586336"/>
              <a:gd name="connsiteY3" fmla="*/ 0 h 1618876"/>
              <a:gd name="connsiteX0" fmla="*/ 0 w 4586336"/>
              <a:gd name="connsiteY0" fmla="*/ 0 h 1618876"/>
              <a:gd name="connsiteX1" fmla="*/ 349624 w 4586336"/>
              <a:gd name="connsiteY1" fmla="*/ 1026459 h 1618876"/>
              <a:gd name="connsiteX2" fmla="*/ 2133600 w 4586336"/>
              <a:gd name="connsiteY2" fmla="*/ 1447800 h 1618876"/>
              <a:gd name="connsiteX3" fmla="*/ 4586336 w 4586336"/>
              <a:gd name="connsiteY3" fmla="*/ 0 h 1618876"/>
              <a:gd name="connsiteX0" fmla="*/ 0 w 4586336"/>
              <a:gd name="connsiteY0" fmla="*/ 0 h 1596464"/>
              <a:gd name="connsiteX1" fmla="*/ 349624 w 4586336"/>
              <a:gd name="connsiteY1" fmla="*/ 1026459 h 1596464"/>
              <a:gd name="connsiteX2" fmla="*/ 2133600 w 4586336"/>
              <a:gd name="connsiteY2" fmla="*/ 1447800 h 1596464"/>
              <a:gd name="connsiteX3" fmla="*/ 4586336 w 4586336"/>
              <a:gd name="connsiteY3" fmla="*/ 0 h 1596464"/>
              <a:gd name="connsiteX0" fmla="*/ 0 w 4586336"/>
              <a:gd name="connsiteY0" fmla="*/ 0 h 1556123"/>
              <a:gd name="connsiteX1" fmla="*/ 349624 w 4586336"/>
              <a:gd name="connsiteY1" fmla="*/ 1026459 h 1556123"/>
              <a:gd name="connsiteX2" fmla="*/ 2133600 w 4586336"/>
              <a:gd name="connsiteY2" fmla="*/ 1447800 h 1556123"/>
              <a:gd name="connsiteX3" fmla="*/ 4586336 w 4586336"/>
              <a:gd name="connsiteY3" fmla="*/ 0 h 1556123"/>
              <a:gd name="connsiteX0" fmla="*/ 0 w 4586336"/>
              <a:gd name="connsiteY0" fmla="*/ 0 h 1636806"/>
              <a:gd name="connsiteX1" fmla="*/ 349624 w 4586336"/>
              <a:gd name="connsiteY1" fmla="*/ 1026459 h 1636806"/>
              <a:gd name="connsiteX2" fmla="*/ 2133600 w 4586336"/>
              <a:gd name="connsiteY2" fmla="*/ 1447800 h 1636806"/>
              <a:gd name="connsiteX3" fmla="*/ 4586336 w 4586336"/>
              <a:gd name="connsiteY3" fmla="*/ 0 h 1636806"/>
              <a:gd name="connsiteX0" fmla="*/ 0 w 4586336"/>
              <a:gd name="connsiteY0" fmla="*/ 0 h 1591982"/>
              <a:gd name="connsiteX1" fmla="*/ 349624 w 4586336"/>
              <a:gd name="connsiteY1" fmla="*/ 1026459 h 1591982"/>
              <a:gd name="connsiteX2" fmla="*/ 2133600 w 4586336"/>
              <a:gd name="connsiteY2" fmla="*/ 1447800 h 1591982"/>
              <a:gd name="connsiteX3" fmla="*/ 4586336 w 4586336"/>
              <a:gd name="connsiteY3" fmla="*/ 0 h 1591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6336" h="1591982">
                <a:moveTo>
                  <a:pt x="0" y="0"/>
                </a:moveTo>
                <a:cubicBezTo>
                  <a:pt x="95475" y="362324"/>
                  <a:pt x="145824" y="729876"/>
                  <a:pt x="349624" y="1026459"/>
                </a:cubicBezTo>
                <a:cubicBezTo>
                  <a:pt x="553423" y="1591982"/>
                  <a:pt x="1759175" y="1556123"/>
                  <a:pt x="2133600" y="1447800"/>
                </a:cubicBezTo>
                <a:cubicBezTo>
                  <a:pt x="2839719" y="1276724"/>
                  <a:pt x="4046960" y="316753"/>
                  <a:pt x="4586336" y="0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82" name="Straight Connector 81"/>
          <p:cNvCxnSpPr/>
          <p:nvPr/>
        </p:nvCxnSpPr>
        <p:spPr>
          <a:xfrm flipV="1">
            <a:off x="3201289" y="3657600"/>
            <a:ext cx="0" cy="205740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1828800" y="1219200"/>
            <a:ext cx="4572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i="1" dirty="0" smtClean="0">
                <a:solidFill>
                  <a:srgbClr val="7030A0"/>
                </a:solidFill>
              </a:rPr>
              <a:t>General</a:t>
            </a:r>
            <a:r>
              <a:rPr lang="en-CA" dirty="0" smtClean="0"/>
              <a:t> framework for energy-minimization</a:t>
            </a:r>
            <a:endParaRPr lang="en-CA" dirty="0"/>
          </a:p>
        </p:txBody>
      </p:sp>
      <p:sp>
        <p:nvSpPr>
          <p:cNvPr id="89" name="Slide Number Placeholder 8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r>
              <a:rPr lang="en-US" smtClean="0"/>
              <a:t> / 27</a:t>
            </a:r>
            <a:endParaRPr lang="en-US" dirty="0"/>
          </a:p>
        </p:txBody>
      </p:sp>
      <p:cxnSp>
        <p:nvCxnSpPr>
          <p:cNvPr id="84" name="Straight Connector 83"/>
          <p:cNvCxnSpPr/>
          <p:nvPr/>
        </p:nvCxnSpPr>
        <p:spPr>
          <a:xfrm>
            <a:off x="4924986" y="5599579"/>
            <a:ext cx="228600" cy="22860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4924986" y="5599579"/>
            <a:ext cx="228600" cy="22860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1476375" y="4686300"/>
            <a:ext cx="571500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800100" y="446936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US" i="1" baseline="-25000" dirty="0" smtClean="0">
                <a:solidFill>
                  <a:schemeClr val="bg1">
                    <a:lumMod val="50000"/>
                  </a:schemeClr>
                </a:solidFill>
              </a:rPr>
              <a:t>t+1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83" grpId="0"/>
      <p:bldP spid="8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 smtClean="0"/>
              <a:t>General form of Pseudo-Bounds</a:t>
            </a:r>
            <a:endParaRPr lang="en-CA" sz="3600" dirty="0"/>
          </a:p>
        </p:txBody>
      </p:sp>
      <p:sp>
        <p:nvSpPr>
          <p:cNvPr id="4" name="Rectangle 3"/>
          <p:cNvSpPr/>
          <p:nvPr/>
        </p:nvSpPr>
        <p:spPr>
          <a:xfrm>
            <a:off x="1295400" y="1752600"/>
            <a:ext cx="53126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400" i="1" dirty="0" err="1" smtClean="0"/>
              <a:t>Ƒ</a:t>
            </a:r>
            <a:r>
              <a:rPr lang="en-CA" sz="4400" i="1" baseline="-25000" dirty="0" err="1" smtClean="0"/>
              <a:t>t</a:t>
            </a:r>
            <a:r>
              <a:rPr lang="en-CA" sz="4400" i="1" dirty="0" smtClean="0"/>
              <a:t>(S</a:t>
            </a:r>
            <a:r>
              <a:rPr lang="en-CA" sz="1600" i="1" dirty="0" smtClean="0"/>
              <a:t> </a:t>
            </a:r>
            <a:r>
              <a:rPr lang="en-CA" sz="4400" i="1" dirty="0" smtClean="0"/>
              <a:t>,</a:t>
            </a:r>
            <a:r>
              <a:rPr lang="en-CA" sz="1600" i="1" dirty="0" smtClean="0"/>
              <a:t> </a:t>
            </a:r>
            <a:r>
              <a:rPr lang="el-GR" sz="4400" i="1" dirty="0" smtClean="0"/>
              <a:t>λ</a:t>
            </a:r>
            <a:r>
              <a:rPr lang="en-CA" sz="4400" i="1" dirty="0" smtClean="0"/>
              <a:t>) </a:t>
            </a:r>
            <a:r>
              <a:rPr lang="en-CA" sz="4400" dirty="0" smtClean="0"/>
              <a:t>=</a:t>
            </a:r>
            <a:r>
              <a:rPr lang="en-CA" sz="4400" i="1" dirty="0" smtClean="0"/>
              <a:t>          </a:t>
            </a:r>
            <a:r>
              <a:rPr lang="en-CA" sz="4400" dirty="0" smtClean="0"/>
              <a:t>+</a:t>
            </a:r>
            <a:r>
              <a:rPr lang="en-CA" sz="4400" i="1" dirty="0" smtClean="0"/>
              <a:t> </a:t>
            </a:r>
            <a:r>
              <a:rPr lang="el-GR" sz="4400" i="1" dirty="0" smtClean="0"/>
              <a:t>λ</a:t>
            </a:r>
            <a:r>
              <a:rPr lang="en-CA" sz="4400" i="1" dirty="0" smtClean="0"/>
              <a:t> </a:t>
            </a:r>
            <a:r>
              <a:rPr lang="en-CA" sz="4400" i="1" dirty="0" err="1" smtClean="0"/>
              <a:t>R</a:t>
            </a:r>
            <a:r>
              <a:rPr lang="en-CA" sz="4400" i="1" baseline="-25000" dirty="0" err="1" smtClean="0"/>
              <a:t>t</a:t>
            </a:r>
            <a:r>
              <a:rPr lang="en-CA" sz="4400" i="1" dirty="0" smtClean="0"/>
              <a:t>(S)</a:t>
            </a:r>
            <a:endParaRPr lang="en-CA" sz="4400" i="1" dirty="0"/>
          </a:p>
        </p:txBody>
      </p:sp>
      <p:sp>
        <p:nvSpPr>
          <p:cNvPr id="5" name="Left Brace 4"/>
          <p:cNvSpPr/>
          <p:nvPr/>
        </p:nvSpPr>
        <p:spPr>
          <a:xfrm rot="16200000">
            <a:off x="3619499" y="2171699"/>
            <a:ext cx="381002" cy="1219200"/>
          </a:xfrm>
          <a:prstGeom prst="leftBrace">
            <a:avLst>
              <a:gd name="adj1" fmla="val 43627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1" tIns="45715" rIns="91431" bIns="45715" rtlCol="0" anchor="ctr"/>
          <a:lstStyle/>
          <a:p>
            <a:pPr algn="r"/>
            <a:endParaRPr lang="en-CA" dirty="0"/>
          </a:p>
        </p:txBody>
      </p:sp>
      <p:sp>
        <p:nvSpPr>
          <p:cNvPr id="6" name="Left Brace 5"/>
          <p:cNvSpPr/>
          <p:nvPr/>
        </p:nvSpPr>
        <p:spPr>
          <a:xfrm rot="16200000">
            <a:off x="5372099" y="2171699"/>
            <a:ext cx="381002" cy="1219200"/>
          </a:xfrm>
          <a:prstGeom prst="leftBrace">
            <a:avLst>
              <a:gd name="adj1" fmla="val 43627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1" tIns="45715" rIns="91431" bIns="45715" rtlCol="0" anchor="ctr"/>
          <a:lstStyle/>
          <a:p>
            <a:pPr algn="r"/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2971800" y="2914758"/>
            <a:ext cx="1935640" cy="338544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r>
              <a:rPr lang="en-CA" sz="1600" i="1" dirty="0" smtClean="0"/>
              <a:t>Pairwise Submodular</a:t>
            </a:r>
            <a:endParaRPr lang="en-CA" sz="16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181600" y="2930582"/>
            <a:ext cx="690684" cy="338544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r>
              <a:rPr lang="en-CA" sz="1600" i="1" dirty="0" smtClean="0"/>
              <a:t>Unary</a:t>
            </a:r>
            <a:endParaRPr lang="en-CA" sz="16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1447800"/>
            <a:ext cx="18511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 smtClean="0"/>
              <a:t>Bounding relaxation</a:t>
            </a:r>
            <a:endParaRPr lang="en-CA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219200" y="3962400"/>
            <a:ext cx="36952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400" i="1" dirty="0" smtClean="0"/>
              <a:t>S</a:t>
            </a:r>
            <a:r>
              <a:rPr lang="el-GR" sz="4400" i="1" baseline="30000" dirty="0" smtClean="0"/>
              <a:t>λ</a:t>
            </a:r>
            <a:r>
              <a:rPr lang="en-CA" sz="4400" i="1" baseline="30000" dirty="0" smtClean="0"/>
              <a:t> </a:t>
            </a:r>
            <a:r>
              <a:rPr lang="en-CA" sz="4400" dirty="0" smtClean="0"/>
              <a:t>= </a:t>
            </a:r>
            <a:r>
              <a:rPr lang="en-CA" sz="4400" dirty="0" err="1" smtClean="0"/>
              <a:t>min</a:t>
            </a:r>
            <a:r>
              <a:rPr lang="en-CA" sz="4400" i="1" baseline="-25000" dirty="0" err="1" smtClean="0"/>
              <a:t>s</a:t>
            </a:r>
            <a:r>
              <a:rPr lang="en-CA" sz="4400" i="1" baseline="-25000" dirty="0" smtClean="0"/>
              <a:t> </a:t>
            </a:r>
            <a:r>
              <a:rPr lang="en-CA" sz="4400" i="1" dirty="0" err="1" smtClean="0"/>
              <a:t>Ƒ</a:t>
            </a:r>
            <a:r>
              <a:rPr lang="en-CA" sz="4400" i="1" baseline="-25000" dirty="0" err="1" smtClean="0"/>
              <a:t>t</a:t>
            </a:r>
            <a:r>
              <a:rPr lang="en-CA" sz="4400" i="1" dirty="0" smtClean="0"/>
              <a:t>(S</a:t>
            </a:r>
            <a:r>
              <a:rPr lang="en-CA" sz="1600" i="1" dirty="0" smtClean="0"/>
              <a:t> </a:t>
            </a:r>
            <a:r>
              <a:rPr lang="en-CA" sz="4400" i="1" dirty="0" smtClean="0"/>
              <a:t>,</a:t>
            </a:r>
            <a:r>
              <a:rPr lang="en-CA" sz="1600" i="1" dirty="0" smtClean="0"/>
              <a:t> </a:t>
            </a:r>
            <a:r>
              <a:rPr lang="el-GR" sz="4400" i="1" dirty="0" smtClean="0"/>
              <a:t>λ</a:t>
            </a:r>
            <a:r>
              <a:rPr lang="en-CA" sz="4400" i="1" dirty="0" smtClean="0"/>
              <a:t>)</a:t>
            </a:r>
            <a:endParaRPr lang="en-CA" sz="44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96792" y="4825966"/>
            <a:ext cx="43492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400" i="1" dirty="0" smtClean="0"/>
              <a:t>S</a:t>
            </a:r>
            <a:r>
              <a:rPr lang="en-CA" sz="4400" i="1" baseline="-25000" dirty="0" smtClean="0"/>
              <a:t>t+1</a:t>
            </a:r>
            <a:r>
              <a:rPr lang="en-CA" sz="4400" i="1" baseline="30000" dirty="0" smtClean="0"/>
              <a:t> </a:t>
            </a:r>
            <a:r>
              <a:rPr lang="en-CA" sz="4400" dirty="0" smtClean="0"/>
              <a:t>= </a:t>
            </a:r>
            <a:r>
              <a:rPr lang="en-CA" sz="4400" i="1" dirty="0" err="1" smtClean="0"/>
              <a:t>arg</a:t>
            </a:r>
            <a:r>
              <a:rPr lang="en-CA" sz="4400" dirty="0" err="1" smtClean="0"/>
              <a:t>min</a:t>
            </a:r>
            <a:r>
              <a:rPr lang="en-CA" dirty="0" err="1" smtClean="0"/>
              <a:t>S</a:t>
            </a:r>
            <a:r>
              <a:rPr lang="el-GR" baseline="30000" dirty="0" smtClean="0"/>
              <a:t>λ</a:t>
            </a:r>
            <a:r>
              <a:rPr lang="en-CA" i="1" baseline="-25000" dirty="0" smtClean="0"/>
              <a:t> </a:t>
            </a:r>
            <a:r>
              <a:rPr lang="en-CA" sz="4400" i="1" dirty="0" smtClean="0"/>
              <a:t>E(S</a:t>
            </a:r>
            <a:r>
              <a:rPr lang="el-GR" sz="4400" i="1" baseline="30000" dirty="0" smtClean="0"/>
              <a:t>λ</a:t>
            </a:r>
            <a:r>
              <a:rPr lang="en-CA" sz="4400" i="1" dirty="0" smtClean="0"/>
              <a:t>)</a:t>
            </a:r>
            <a:endParaRPr lang="en-CA" sz="4400" i="1" dirty="0"/>
          </a:p>
        </p:txBody>
      </p:sp>
      <p:sp>
        <p:nvSpPr>
          <p:cNvPr id="12" name="Down Arrow 11"/>
          <p:cNvSpPr/>
          <p:nvPr/>
        </p:nvSpPr>
        <p:spPr>
          <a:xfrm>
            <a:off x="1752600" y="2667000"/>
            <a:ext cx="304800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Left Brace 12"/>
          <p:cNvSpPr/>
          <p:nvPr/>
        </p:nvSpPr>
        <p:spPr>
          <a:xfrm>
            <a:off x="609600" y="4063971"/>
            <a:ext cx="457200" cy="1524000"/>
          </a:xfrm>
          <a:prstGeom prst="leftBrace">
            <a:avLst>
              <a:gd name="adj1" fmla="val 45588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ight Arrow 13"/>
          <p:cNvSpPr/>
          <p:nvPr/>
        </p:nvSpPr>
        <p:spPr>
          <a:xfrm>
            <a:off x="5127810" y="4274641"/>
            <a:ext cx="914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ight Arrow 14"/>
          <p:cNvSpPr/>
          <p:nvPr/>
        </p:nvSpPr>
        <p:spPr>
          <a:xfrm>
            <a:off x="5486400" y="5112841"/>
            <a:ext cx="914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TextBox 15"/>
          <p:cNvSpPr txBox="1"/>
          <p:nvPr/>
        </p:nvSpPr>
        <p:spPr>
          <a:xfrm>
            <a:off x="6096000" y="4169866"/>
            <a:ext cx="2068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Parametric Maxflow</a:t>
            </a:r>
            <a:endParaRPr lang="en-CA" dirty="0"/>
          </a:p>
        </p:txBody>
      </p:sp>
      <p:sp>
        <p:nvSpPr>
          <p:cNvPr id="17" name="TextBox 16"/>
          <p:cNvSpPr txBox="1"/>
          <p:nvPr/>
        </p:nvSpPr>
        <p:spPr>
          <a:xfrm>
            <a:off x="6517250" y="5048309"/>
            <a:ext cx="874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Update</a:t>
            </a:r>
            <a:endParaRPr lang="en-CA" dirty="0"/>
          </a:p>
        </p:txBody>
      </p:sp>
      <p:sp>
        <p:nvSpPr>
          <p:cNvPr id="18" name="Curved Up Arrow 17"/>
          <p:cNvSpPr/>
          <p:nvPr/>
        </p:nvSpPr>
        <p:spPr>
          <a:xfrm rot="-5400000">
            <a:off x="7010400" y="3276600"/>
            <a:ext cx="2590800" cy="914400"/>
          </a:xfrm>
          <a:prstGeom prst="curvedUpArrow">
            <a:avLst>
              <a:gd name="adj1" fmla="val 23162"/>
              <a:gd name="adj2" fmla="val 38141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04610" y="2057400"/>
            <a:ext cx="805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Iterate</a:t>
            </a:r>
            <a:endParaRPr lang="en-CA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28600" y="5562600"/>
            <a:ext cx="8229600" cy="1143000"/>
          </a:xfrm>
          <a:prstGeom prst="rect">
            <a:avLst/>
          </a:prstGeom>
        </p:spPr>
        <p:txBody>
          <a:bodyPr vert="horz" lIns="91431" tIns="45715" rIns="91431" bIns="45715" rtlCol="0" anchor="ctr">
            <a:normAutofit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87679" y="5867400"/>
            <a:ext cx="14334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3200" dirty="0" smtClean="0">
                <a:solidFill>
                  <a:srgbClr val="FF0000"/>
                </a:solidFill>
              </a:rPr>
              <a:t>Bounds</a:t>
            </a:r>
            <a:endParaRPr lang="en-CA" sz="3200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83621" y="5867400"/>
            <a:ext cx="19942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3200" dirty="0" smtClean="0">
                <a:solidFill>
                  <a:srgbClr val="FF0000"/>
                </a:solidFill>
              </a:rPr>
              <a:t>Parametric</a:t>
            </a:r>
            <a:endParaRPr lang="en-CA" sz="3200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01685" y="5867400"/>
            <a:ext cx="15279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3200" dirty="0" smtClean="0">
                <a:solidFill>
                  <a:srgbClr val="FF0000"/>
                </a:solidFill>
              </a:rPr>
              <a:t>Pseudo-</a:t>
            </a:r>
            <a:endParaRPr lang="en-CA" sz="3200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19800" y="5867400"/>
            <a:ext cx="9188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CA" sz="3200" dirty="0" smtClean="0">
                <a:solidFill>
                  <a:srgbClr val="FF0000"/>
                </a:solidFill>
              </a:rPr>
              <a:t>Cuts</a:t>
            </a:r>
            <a:endParaRPr lang="en-CA" sz="3200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58670" y="1730190"/>
            <a:ext cx="12205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400" i="1" dirty="0" smtClean="0"/>
              <a:t>A</a:t>
            </a:r>
            <a:r>
              <a:rPr lang="en-CA" sz="4400" i="1" baseline="-25000" dirty="0" smtClean="0"/>
              <a:t>t</a:t>
            </a:r>
            <a:r>
              <a:rPr lang="en-CA" sz="4400" i="1" dirty="0" smtClean="0"/>
              <a:t>(S)</a:t>
            </a:r>
            <a:endParaRPr lang="en-CA" sz="4400" dirty="0"/>
          </a:p>
        </p:txBody>
      </p:sp>
      <p:sp>
        <p:nvSpPr>
          <p:cNvPr id="26" name="Rectangle 25"/>
          <p:cNvSpPr/>
          <p:nvPr/>
        </p:nvSpPr>
        <p:spPr>
          <a:xfrm>
            <a:off x="6934200" y="5867400"/>
            <a:ext cx="13051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3200" dirty="0" smtClean="0">
                <a:solidFill>
                  <a:srgbClr val="FF0000"/>
                </a:solidFill>
              </a:rPr>
              <a:t>(</a:t>
            </a:r>
            <a:r>
              <a:rPr lang="en-CA" sz="3200" dirty="0" err="1" smtClean="0">
                <a:solidFill>
                  <a:srgbClr val="FF0000"/>
                </a:solidFill>
              </a:rPr>
              <a:t>pPBC</a:t>
            </a:r>
            <a:r>
              <a:rPr lang="en-CA" sz="3200" dirty="0" smtClean="0">
                <a:solidFill>
                  <a:srgbClr val="FF0000"/>
                </a:solidFill>
              </a:rPr>
              <a:t>)</a:t>
            </a:r>
            <a:endParaRPr lang="en-CA" sz="3200" dirty="0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4983481" y="3962400"/>
          <a:ext cx="1112519" cy="228600"/>
        </p:xfrm>
        <a:graphic>
          <a:graphicData uri="http://schemas.openxmlformats.org/presentationml/2006/ole">
            <p:oleObj spid="_x0000_s37890" name="Equation" r:id="rId4" imgW="1854000" imgH="380880" progId="Equation.3">
              <p:embed/>
            </p:oleObj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655394" y="3048000"/>
            <a:ext cx="7071284" cy="2590800"/>
            <a:chOff x="1524000" y="2209800"/>
            <a:chExt cx="7071284" cy="2590800"/>
          </a:xfrm>
        </p:grpSpPr>
        <p:grpSp>
          <p:nvGrpSpPr>
            <p:cNvPr id="29" name="Group 1"/>
            <p:cNvGrpSpPr>
              <a:grpSpLocks/>
            </p:cNvGrpSpPr>
            <p:nvPr/>
          </p:nvGrpSpPr>
          <p:grpSpPr bwMode="auto">
            <a:xfrm>
              <a:off x="1524000" y="2209800"/>
              <a:ext cx="2057400" cy="2590800"/>
              <a:chOff x="3458" y="906"/>
              <a:chExt cx="1432" cy="1815"/>
            </a:xfrm>
          </p:grpSpPr>
          <p:graphicFrame>
            <p:nvGraphicFramePr>
              <p:cNvPr id="33" name="Object 2"/>
              <p:cNvGraphicFramePr>
                <a:graphicFrameLocks noChangeAspect="1"/>
              </p:cNvGraphicFramePr>
              <p:nvPr/>
            </p:nvGraphicFramePr>
            <p:xfrm>
              <a:off x="3892" y="1862"/>
              <a:ext cx="364" cy="269"/>
            </p:xfrm>
            <a:graphic>
              <a:graphicData uri="http://schemas.openxmlformats.org/presentationml/2006/ole">
                <p:oleObj spid="_x0000_s37891" name="Equation" r:id="rId5" imgW="253800" imgH="241200" progId="Equation.3">
                  <p:embed/>
                </p:oleObj>
              </a:graphicData>
            </a:graphic>
          </p:graphicFrame>
          <p:grpSp>
            <p:nvGrpSpPr>
              <p:cNvPr id="34" name="Group 8"/>
              <p:cNvGrpSpPr>
                <a:grpSpLocks/>
              </p:cNvGrpSpPr>
              <p:nvPr/>
            </p:nvGrpSpPr>
            <p:grpSpPr bwMode="auto">
              <a:xfrm>
                <a:off x="3825" y="1107"/>
                <a:ext cx="776" cy="1182"/>
                <a:chOff x="3504" y="1497"/>
                <a:chExt cx="776" cy="1182"/>
              </a:xfrm>
            </p:grpSpPr>
            <p:grpSp>
              <p:nvGrpSpPr>
                <p:cNvPr id="100" name="Group 9"/>
                <p:cNvGrpSpPr>
                  <a:grpSpLocks/>
                </p:cNvGrpSpPr>
                <p:nvPr/>
              </p:nvGrpSpPr>
              <p:grpSpPr bwMode="auto">
                <a:xfrm>
                  <a:off x="3504" y="1911"/>
                  <a:ext cx="768" cy="768"/>
                  <a:chOff x="672" y="1344"/>
                  <a:chExt cx="768" cy="768"/>
                </a:xfrm>
              </p:grpSpPr>
              <p:sp>
                <p:nvSpPr>
                  <p:cNvPr id="102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344"/>
                    <a:ext cx="0" cy="768"/>
                  </a:xfrm>
                  <a:prstGeom prst="line">
                    <a:avLst/>
                  </a:prstGeom>
                  <a:noFill/>
                  <a:ln w="57150">
                    <a:solidFill>
                      <a:srgbClr val="E4B766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3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1344"/>
                    <a:ext cx="0" cy="768"/>
                  </a:xfrm>
                  <a:prstGeom prst="line">
                    <a:avLst/>
                  </a:prstGeom>
                  <a:noFill/>
                  <a:ln w="57150">
                    <a:solidFill>
                      <a:srgbClr val="E4B766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4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1056" y="2112"/>
                    <a:ext cx="384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E4B766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5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728"/>
                    <a:ext cx="384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E4B766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6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344"/>
                    <a:ext cx="384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E4B766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7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2112"/>
                    <a:ext cx="384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E4B766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8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1056" y="1728"/>
                    <a:ext cx="384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E4B766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1056" y="1344"/>
                    <a:ext cx="384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E4B766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" name="Line 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56" y="1344"/>
                    <a:ext cx="0" cy="384"/>
                  </a:xfrm>
                  <a:prstGeom prst="line">
                    <a:avLst/>
                  </a:prstGeom>
                  <a:noFill/>
                  <a:ln w="57150">
                    <a:solidFill>
                      <a:srgbClr val="E4B766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" name="Line 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56" y="1728"/>
                    <a:ext cx="0" cy="384"/>
                  </a:xfrm>
                  <a:prstGeom prst="line">
                    <a:avLst/>
                  </a:prstGeom>
                  <a:noFill/>
                  <a:ln w="12700">
                    <a:solidFill>
                      <a:srgbClr val="E4B766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1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542" y="1497"/>
                  <a:ext cx="738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2800">
                      <a:solidFill>
                        <a:srgbClr val="E4B766"/>
                      </a:solidFill>
                      <a:latin typeface="Times New Roman" pitchFamily="18" charset="0"/>
                    </a:rPr>
                    <a:t>n-links</a:t>
                  </a:r>
                </a:p>
              </p:txBody>
            </p:sp>
          </p:grpSp>
          <p:grpSp>
            <p:nvGrpSpPr>
              <p:cNvPr id="35" name="Group 21"/>
              <p:cNvGrpSpPr>
                <a:grpSpLocks/>
              </p:cNvGrpSpPr>
              <p:nvPr/>
            </p:nvGrpSpPr>
            <p:grpSpPr bwMode="auto">
              <a:xfrm>
                <a:off x="3729" y="1425"/>
                <a:ext cx="960" cy="960"/>
                <a:chOff x="576" y="1248"/>
                <a:chExt cx="960" cy="960"/>
              </a:xfrm>
            </p:grpSpPr>
            <p:sp>
              <p:nvSpPr>
                <p:cNvPr id="91" name="Oval 22"/>
                <p:cNvSpPr>
                  <a:spLocks noChangeArrowheads="1"/>
                </p:cNvSpPr>
                <p:nvPr/>
              </p:nvSpPr>
              <p:spPr bwMode="auto">
                <a:xfrm>
                  <a:off x="576" y="1248"/>
                  <a:ext cx="192" cy="192"/>
                </a:xfrm>
                <a:prstGeom prst="ellipse">
                  <a:avLst/>
                </a:prstGeom>
                <a:solidFill>
                  <a:schemeClr val="bg2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" name="Oval 23"/>
                <p:cNvSpPr>
                  <a:spLocks noChangeArrowheads="1"/>
                </p:cNvSpPr>
                <p:nvPr/>
              </p:nvSpPr>
              <p:spPr bwMode="auto">
                <a:xfrm>
                  <a:off x="576" y="1632"/>
                  <a:ext cx="192" cy="192"/>
                </a:xfrm>
                <a:prstGeom prst="ellipse">
                  <a:avLst/>
                </a:prstGeom>
                <a:solidFill>
                  <a:schemeClr val="bg2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" name="Oval 24"/>
                <p:cNvSpPr>
                  <a:spLocks noChangeArrowheads="1"/>
                </p:cNvSpPr>
                <p:nvPr/>
              </p:nvSpPr>
              <p:spPr bwMode="auto">
                <a:xfrm>
                  <a:off x="576" y="2016"/>
                  <a:ext cx="192" cy="192"/>
                </a:xfrm>
                <a:prstGeom prst="ellipse">
                  <a:avLst/>
                </a:prstGeom>
                <a:solidFill>
                  <a:schemeClr val="bg2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4" name="Oval 25"/>
                <p:cNvSpPr>
                  <a:spLocks noChangeArrowheads="1"/>
                </p:cNvSpPr>
                <p:nvPr/>
              </p:nvSpPr>
              <p:spPr bwMode="auto">
                <a:xfrm>
                  <a:off x="960" y="1248"/>
                  <a:ext cx="192" cy="192"/>
                </a:xfrm>
                <a:prstGeom prst="ellipse">
                  <a:avLst/>
                </a:prstGeom>
                <a:solidFill>
                  <a:schemeClr val="bg2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" name="Oval 26"/>
                <p:cNvSpPr>
                  <a:spLocks noChangeArrowheads="1"/>
                </p:cNvSpPr>
                <p:nvPr/>
              </p:nvSpPr>
              <p:spPr bwMode="auto">
                <a:xfrm>
                  <a:off x="960" y="1632"/>
                  <a:ext cx="192" cy="192"/>
                </a:xfrm>
                <a:prstGeom prst="ellipse">
                  <a:avLst/>
                </a:prstGeom>
                <a:solidFill>
                  <a:schemeClr val="bg2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" name="Oval 27"/>
                <p:cNvSpPr>
                  <a:spLocks noChangeArrowheads="1"/>
                </p:cNvSpPr>
                <p:nvPr/>
              </p:nvSpPr>
              <p:spPr bwMode="auto">
                <a:xfrm>
                  <a:off x="960" y="2016"/>
                  <a:ext cx="192" cy="192"/>
                </a:xfrm>
                <a:prstGeom prst="ellipse">
                  <a:avLst/>
                </a:prstGeom>
                <a:solidFill>
                  <a:schemeClr val="bg2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" name="Oval 28"/>
                <p:cNvSpPr>
                  <a:spLocks noChangeArrowheads="1"/>
                </p:cNvSpPr>
                <p:nvPr/>
              </p:nvSpPr>
              <p:spPr bwMode="auto">
                <a:xfrm>
                  <a:off x="1344" y="1248"/>
                  <a:ext cx="192" cy="192"/>
                </a:xfrm>
                <a:prstGeom prst="ellipse">
                  <a:avLst/>
                </a:prstGeom>
                <a:solidFill>
                  <a:schemeClr val="bg2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" name="Oval 29"/>
                <p:cNvSpPr>
                  <a:spLocks noChangeArrowheads="1"/>
                </p:cNvSpPr>
                <p:nvPr/>
              </p:nvSpPr>
              <p:spPr bwMode="auto">
                <a:xfrm>
                  <a:off x="1344" y="1632"/>
                  <a:ext cx="192" cy="192"/>
                </a:xfrm>
                <a:prstGeom prst="ellipse">
                  <a:avLst/>
                </a:prstGeom>
                <a:solidFill>
                  <a:schemeClr val="bg2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" name="Oval 30"/>
                <p:cNvSpPr>
                  <a:spLocks noChangeArrowheads="1"/>
                </p:cNvSpPr>
                <p:nvPr/>
              </p:nvSpPr>
              <p:spPr bwMode="auto">
                <a:xfrm>
                  <a:off x="1344" y="2016"/>
                  <a:ext cx="192" cy="192"/>
                </a:xfrm>
                <a:prstGeom prst="ellipse">
                  <a:avLst/>
                </a:prstGeom>
                <a:solidFill>
                  <a:schemeClr val="bg2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6" name="Group 31"/>
              <p:cNvGrpSpPr>
                <a:grpSpLocks/>
              </p:cNvGrpSpPr>
              <p:nvPr/>
            </p:nvGrpSpPr>
            <p:grpSpPr bwMode="auto">
              <a:xfrm>
                <a:off x="3489" y="1050"/>
                <a:ext cx="1392" cy="1671"/>
                <a:chOff x="3408" y="1497"/>
                <a:chExt cx="1392" cy="1671"/>
              </a:xfrm>
            </p:grpSpPr>
            <p:grpSp>
              <p:nvGrpSpPr>
                <p:cNvPr id="62" name="Group 32"/>
                <p:cNvGrpSpPr>
                  <a:grpSpLocks/>
                </p:cNvGrpSpPr>
                <p:nvPr/>
              </p:nvGrpSpPr>
              <p:grpSpPr bwMode="auto">
                <a:xfrm>
                  <a:off x="3408" y="1536"/>
                  <a:ext cx="1392" cy="1584"/>
                  <a:chOff x="1632" y="2592"/>
                  <a:chExt cx="1392" cy="1584"/>
                </a:xfrm>
              </p:grpSpPr>
              <p:sp>
                <p:nvSpPr>
                  <p:cNvPr id="68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2592"/>
                    <a:ext cx="1392" cy="158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69" name="Group 34"/>
                  <p:cNvGrpSpPr>
                    <a:grpSpLocks/>
                  </p:cNvGrpSpPr>
                  <p:nvPr/>
                </p:nvGrpSpPr>
                <p:grpSpPr bwMode="auto">
                  <a:xfrm>
                    <a:off x="1680" y="3168"/>
                    <a:ext cx="1248" cy="480"/>
                    <a:chOff x="1680" y="3168"/>
                    <a:chExt cx="1248" cy="480"/>
                  </a:xfrm>
                </p:grpSpPr>
                <p:sp>
                  <p:nvSpPr>
                    <p:cNvPr id="70" name="Line 3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776" y="3216"/>
                      <a:ext cx="288" cy="384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1" name="Line 3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304" y="3216"/>
                      <a:ext cx="144" cy="192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E4B766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" name="Line 3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544" y="3216"/>
                      <a:ext cx="288" cy="384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E4B766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" name="Line 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60" y="3600"/>
                      <a:ext cx="384" cy="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E4B766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4" name="Line 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3408"/>
                      <a:ext cx="384" cy="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E4B766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5" name="Line 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64" y="3216"/>
                      <a:ext cx="384" cy="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E4B766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" name="Line 4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776" y="3216"/>
                      <a:ext cx="288" cy="384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E4B766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" name="Line 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76" y="3600"/>
                      <a:ext cx="38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E4B766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8" name="Line 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04" y="3408"/>
                      <a:ext cx="38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E4B766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9" name="Line 4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48" y="3216"/>
                      <a:ext cx="38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E4B766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0" name="Line 4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160" y="3408"/>
                      <a:ext cx="144" cy="19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E4B766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81" name="Group 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80" y="3168"/>
                      <a:ext cx="1248" cy="480"/>
                      <a:chOff x="2256" y="1536"/>
                      <a:chExt cx="1248" cy="480"/>
                    </a:xfrm>
                  </p:grpSpPr>
                  <p:sp>
                    <p:nvSpPr>
                      <p:cNvPr id="82" name="Oval 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44" y="1536"/>
                        <a:ext cx="192" cy="96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3" name="Oval 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00" y="1728"/>
                        <a:ext cx="192" cy="96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4" name="Oval 4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256" y="1920"/>
                        <a:ext cx="192" cy="96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5" name="Oval 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28" y="1536"/>
                        <a:ext cx="192" cy="96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6" name="Oval 5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84" y="1728"/>
                        <a:ext cx="192" cy="96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7" name="Oval 5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40" y="1920"/>
                        <a:ext cx="192" cy="96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8" name="Oval 5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12" y="1536"/>
                        <a:ext cx="192" cy="96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9" name="Oval 5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68" y="1728"/>
                        <a:ext cx="192" cy="96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0" name="Oval 5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24" y="1920"/>
                        <a:ext cx="192" cy="96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63" name="Group 56"/>
                <p:cNvGrpSpPr>
                  <a:grpSpLocks/>
                </p:cNvGrpSpPr>
                <p:nvPr/>
              </p:nvGrpSpPr>
              <p:grpSpPr bwMode="auto">
                <a:xfrm>
                  <a:off x="3840" y="1497"/>
                  <a:ext cx="491" cy="1671"/>
                  <a:chOff x="2064" y="2544"/>
                  <a:chExt cx="491" cy="1671"/>
                </a:xfrm>
              </p:grpSpPr>
              <p:sp>
                <p:nvSpPr>
                  <p:cNvPr id="64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2736"/>
                    <a:ext cx="192" cy="192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" name="Oval 58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3888"/>
                    <a:ext cx="192" cy="19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" name="Text Box 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52" y="3888"/>
                    <a:ext cx="203" cy="32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800" b="1" i="1">
                        <a:solidFill>
                          <a:schemeClr val="accent1"/>
                        </a:solidFill>
                        <a:latin typeface="Times New Roman" pitchFamily="18" charset="0"/>
                      </a:rPr>
                      <a:t>s</a:t>
                    </a:r>
                  </a:p>
                </p:txBody>
              </p:sp>
              <p:sp>
                <p:nvSpPr>
                  <p:cNvPr id="67" name="Text Box 6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64" y="2544"/>
                    <a:ext cx="178" cy="32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800" b="1" i="1">
                        <a:solidFill>
                          <a:schemeClr val="accent2"/>
                        </a:solidFill>
                        <a:latin typeface="Times New Roman" pitchFamily="18" charset="0"/>
                      </a:rPr>
                      <a:t>t</a:t>
                    </a:r>
                  </a:p>
                </p:txBody>
              </p:sp>
            </p:grpSp>
          </p:grpSp>
          <p:grpSp>
            <p:nvGrpSpPr>
              <p:cNvPr id="37" name="Group 61"/>
              <p:cNvGrpSpPr>
                <a:grpSpLocks/>
              </p:cNvGrpSpPr>
              <p:nvPr/>
            </p:nvGrpSpPr>
            <p:grpSpPr bwMode="auto">
              <a:xfrm>
                <a:off x="3585" y="906"/>
                <a:ext cx="1280" cy="1671"/>
                <a:chOff x="2304" y="777"/>
                <a:chExt cx="1280" cy="1671"/>
              </a:xfrm>
            </p:grpSpPr>
            <p:sp>
              <p:nvSpPr>
                <p:cNvPr id="60" name="Freeform 62"/>
                <p:cNvSpPr>
                  <a:spLocks/>
                </p:cNvSpPr>
                <p:nvPr/>
              </p:nvSpPr>
              <p:spPr bwMode="auto">
                <a:xfrm>
                  <a:off x="2304" y="1200"/>
                  <a:ext cx="1056" cy="1248"/>
                </a:xfrm>
                <a:custGeom>
                  <a:avLst/>
                  <a:gdLst/>
                  <a:ahLst/>
                  <a:cxnLst>
                    <a:cxn ang="0">
                      <a:pos x="1056" y="0"/>
                    </a:cxn>
                    <a:cxn ang="0">
                      <a:pos x="864" y="480"/>
                    </a:cxn>
                    <a:cxn ang="0">
                      <a:pos x="672" y="720"/>
                    </a:cxn>
                    <a:cxn ang="0">
                      <a:pos x="384" y="672"/>
                    </a:cxn>
                    <a:cxn ang="0">
                      <a:pos x="144" y="912"/>
                    </a:cxn>
                    <a:cxn ang="0">
                      <a:pos x="0" y="1248"/>
                    </a:cxn>
                  </a:cxnLst>
                  <a:rect l="0" t="0" r="r" b="b"/>
                  <a:pathLst>
                    <a:path w="1056" h="1248">
                      <a:moveTo>
                        <a:pt x="1056" y="0"/>
                      </a:moveTo>
                      <a:cubicBezTo>
                        <a:pt x="992" y="180"/>
                        <a:pt x="928" y="360"/>
                        <a:pt x="864" y="480"/>
                      </a:cubicBezTo>
                      <a:cubicBezTo>
                        <a:pt x="800" y="600"/>
                        <a:pt x="752" y="688"/>
                        <a:pt x="672" y="720"/>
                      </a:cubicBezTo>
                      <a:cubicBezTo>
                        <a:pt x="592" y="752"/>
                        <a:pt x="472" y="640"/>
                        <a:pt x="384" y="672"/>
                      </a:cubicBezTo>
                      <a:cubicBezTo>
                        <a:pt x="296" y="704"/>
                        <a:pt x="208" y="816"/>
                        <a:pt x="144" y="912"/>
                      </a:cubicBezTo>
                      <a:cubicBezTo>
                        <a:pt x="80" y="1008"/>
                        <a:pt x="40" y="1128"/>
                        <a:pt x="0" y="1248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33CC33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3040" y="777"/>
                  <a:ext cx="544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2800" dirty="0">
                      <a:solidFill>
                        <a:srgbClr val="33CC33"/>
                      </a:solidFill>
                      <a:latin typeface="Times New Roman" pitchFamily="18" charset="0"/>
                    </a:rPr>
                    <a:t>a cut</a:t>
                  </a:r>
                </a:p>
              </p:txBody>
            </p:sp>
          </p:grpSp>
          <p:grpSp>
            <p:nvGrpSpPr>
              <p:cNvPr id="38" name="Group 66"/>
              <p:cNvGrpSpPr>
                <a:grpSpLocks/>
              </p:cNvGrpSpPr>
              <p:nvPr/>
            </p:nvGrpSpPr>
            <p:grpSpPr bwMode="auto">
              <a:xfrm>
                <a:off x="3458" y="1338"/>
                <a:ext cx="1231" cy="768"/>
                <a:chOff x="3377" y="2073"/>
                <a:chExt cx="1231" cy="768"/>
              </a:xfrm>
            </p:grpSpPr>
            <p:grpSp>
              <p:nvGrpSpPr>
                <p:cNvPr id="50" name="Group 67"/>
                <p:cNvGrpSpPr>
                  <a:grpSpLocks/>
                </p:cNvGrpSpPr>
                <p:nvPr/>
              </p:nvGrpSpPr>
              <p:grpSpPr bwMode="auto">
                <a:xfrm>
                  <a:off x="3552" y="2073"/>
                  <a:ext cx="1056" cy="768"/>
                  <a:chOff x="1776" y="2832"/>
                  <a:chExt cx="1056" cy="768"/>
                </a:xfrm>
              </p:grpSpPr>
              <p:sp>
                <p:nvSpPr>
                  <p:cNvPr id="52" name="Freeform 68"/>
                  <p:cNvSpPr>
                    <a:spLocks/>
                  </p:cNvSpPr>
                  <p:nvPr/>
                </p:nvSpPr>
                <p:spPr bwMode="auto">
                  <a:xfrm>
                    <a:off x="2064" y="2880"/>
                    <a:ext cx="192" cy="336"/>
                  </a:xfrm>
                  <a:custGeom>
                    <a:avLst/>
                    <a:gdLst/>
                    <a:ahLst/>
                    <a:cxnLst>
                      <a:cxn ang="0">
                        <a:pos x="192" y="0"/>
                      </a:cxn>
                      <a:cxn ang="0">
                        <a:pos x="48" y="144"/>
                      </a:cxn>
                      <a:cxn ang="0">
                        <a:pos x="0" y="336"/>
                      </a:cxn>
                    </a:cxnLst>
                    <a:rect l="0" t="0" r="r" b="b"/>
                    <a:pathLst>
                      <a:path w="192" h="336">
                        <a:moveTo>
                          <a:pt x="192" y="0"/>
                        </a:moveTo>
                        <a:cubicBezTo>
                          <a:pt x="136" y="44"/>
                          <a:pt x="80" y="88"/>
                          <a:pt x="48" y="144"/>
                        </a:cubicBezTo>
                        <a:cubicBezTo>
                          <a:pt x="16" y="200"/>
                          <a:pt x="8" y="268"/>
                          <a:pt x="0" y="336"/>
                        </a:cubicBezTo>
                      </a:path>
                    </a:pathLst>
                  </a:custGeom>
                  <a:noFill/>
                  <a:ln w="38100" cap="flat" cmpd="sng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" name="Freeform 69"/>
                  <p:cNvSpPr>
                    <a:spLocks/>
                  </p:cNvSpPr>
                  <p:nvPr/>
                </p:nvSpPr>
                <p:spPr bwMode="auto">
                  <a:xfrm>
                    <a:off x="1912" y="2832"/>
                    <a:ext cx="392" cy="576"/>
                  </a:xfrm>
                  <a:custGeom>
                    <a:avLst/>
                    <a:gdLst/>
                    <a:ahLst/>
                    <a:cxnLst>
                      <a:cxn ang="0">
                        <a:pos x="344" y="0"/>
                      </a:cxn>
                      <a:cxn ang="0">
                        <a:pos x="56" y="192"/>
                      </a:cxn>
                      <a:cxn ang="0">
                        <a:pos x="8" y="576"/>
                      </a:cxn>
                    </a:cxnLst>
                    <a:rect l="0" t="0" r="r" b="b"/>
                    <a:pathLst>
                      <a:path w="344" h="576">
                        <a:moveTo>
                          <a:pt x="344" y="0"/>
                        </a:moveTo>
                        <a:cubicBezTo>
                          <a:pt x="228" y="48"/>
                          <a:pt x="112" y="96"/>
                          <a:pt x="56" y="192"/>
                        </a:cubicBezTo>
                        <a:cubicBezTo>
                          <a:pt x="0" y="288"/>
                          <a:pt x="4" y="432"/>
                          <a:pt x="8" y="576"/>
                        </a:cubicBezTo>
                      </a:path>
                    </a:pathLst>
                  </a:custGeom>
                  <a:noFill/>
                  <a:ln w="38100" cap="flat" cmpd="sng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4" name="Freeform 70"/>
                  <p:cNvSpPr>
                    <a:spLocks/>
                  </p:cNvSpPr>
                  <p:nvPr/>
                </p:nvSpPr>
                <p:spPr bwMode="auto">
                  <a:xfrm>
                    <a:off x="1776" y="2832"/>
                    <a:ext cx="480" cy="768"/>
                  </a:xfrm>
                  <a:custGeom>
                    <a:avLst/>
                    <a:gdLst/>
                    <a:ahLst/>
                    <a:cxnLst>
                      <a:cxn ang="0">
                        <a:pos x="480" y="0"/>
                      </a:cxn>
                      <a:cxn ang="0">
                        <a:pos x="96" y="192"/>
                      </a:cxn>
                      <a:cxn ang="0">
                        <a:pos x="0" y="816"/>
                      </a:cxn>
                    </a:cxnLst>
                    <a:rect l="0" t="0" r="r" b="b"/>
                    <a:pathLst>
                      <a:path w="480" h="816">
                        <a:moveTo>
                          <a:pt x="480" y="0"/>
                        </a:moveTo>
                        <a:cubicBezTo>
                          <a:pt x="328" y="28"/>
                          <a:pt x="176" y="56"/>
                          <a:pt x="96" y="192"/>
                        </a:cubicBezTo>
                        <a:cubicBezTo>
                          <a:pt x="16" y="328"/>
                          <a:pt x="8" y="572"/>
                          <a:pt x="0" y="816"/>
                        </a:cubicBezTo>
                      </a:path>
                    </a:pathLst>
                  </a:custGeom>
                  <a:noFill/>
                  <a:ln w="38100" cap="flat" cmpd="sng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" name="Freeform 71"/>
                  <p:cNvSpPr>
                    <a:spLocks/>
                  </p:cNvSpPr>
                  <p:nvPr/>
                </p:nvSpPr>
                <p:spPr bwMode="auto">
                  <a:xfrm>
                    <a:off x="2352" y="2880"/>
                    <a:ext cx="112" cy="33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96" y="192"/>
                      </a:cxn>
                      <a:cxn ang="0">
                        <a:pos x="96" y="336"/>
                      </a:cxn>
                    </a:cxnLst>
                    <a:rect l="0" t="0" r="r" b="b"/>
                    <a:pathLst>
                      <a:path w="112" h="336">
                        <a:moveTo>
                          <a:pt x="0" y="0"/>
                        </a:moveTo>
                        <a:cubicBezTo>
                          <a:pt x="40" y="68"/>
                          <a:pt x="80" y="136"/>
                          <a:pt x="96" y="192"/>
                        </a:cubicBezTo>
                        <a:cubicBezTo>
                          <a:pt x="112" y="248"/>
                          <a:pt x="104" y="292"/>
                          <a:pt x="96" y="336"/>
                        </a:cubicBezTo>
                      </a:path>
                    </a:pathLst>
                  </a:custGeom>
                  <a:noFill/>
                  <a:ln w="38100" cap="flat" cmpd="sng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" name="Freeform 72"/>
                  <p:cNvSpPr>
                    <a:spLocks/>
                  </p:cNvSpPr>
                  <p:nvPr/>
                </p:nvSpPr>
                <p:spPr bwMode="auto">
                  <a:xfrm>
                    <a:off x="2304" y="2880"/>
                    <a:ext cx="1" cy="52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528"/>
                      </a:cxn>
                    </a:cxnLst>
                    <a:rect l="0" t="0" r="r" b="b"/>
                    <a:pathLst>
                      <a:path w="1" h="528">
                        <a:moveTo>
                          <a:pt x="0" y="0"/>
                        </a:moveTo>
                        <a:cubicBezTo>
                          <a:pt x="0" y="0"/>
                          <a:pt x="0" y="264"/>
                          <a:pt x="0" y="528"/>
                        </a:cubicBezTo>
                      </a:path>
                    </a:pathLst>
                  </a:custGeom>
                  <a:noFill/>
                  <a:ln w="38100" cap="flat" cmpd="sng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" name="Freeform 73"/>
                  <p:cNvSpPr>
                    <a:spLocks/>
                  </p:cNvSpPr>
                  <p:nvPr/>
                </p:nvSpPr>
                <p:spPr bwMode="auto">
                  <a:xfrm>
                    <a:off x="2136" y="2880"/>
                    <a:ext cx="120" cy="720"/>
                  </a:xfrm>
                  <a:custGeom>
                    <a:avLst/>
                    <a:gdLst/>
                    <a:ahLst/>
                    <a:cxnLst>
                      <a:cxn ang="0">
                        <a:pos x="168" y="0"/>
                      </a:cxn>
                      <a:cxn ang="0">
                        <a:pos x="24" y="480"/>
                      </a:cxn>
                      <a:cxn ang="0">
                        <a:pos x="24" y="720"/>
                      </a:cxn>
                    </a:cxnLst>
                    <a:rect l="0" t="0" r="r" b="b"/>
                    <a:pathLst>
                      <a:path w="168" h="720">
                        <a:moveTo>
                          <a:pt x="168" y="0"/>
                        </a:moveTo>
                        <a:cubicBezTo>
                          <a:pt x="108" y="180"/>
                          <a:pt x="48" y="360"/>
                          <a:pt x="24" y="480"/>
                        </a:cubicBezTo>
                        <a:cubicBezTo>
                          <a:pt x="0" y="600"/>
                          <a:pt x="12" y="660"/>
                          <a:pt x="24" y="720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74"/>
                  <p:cNvSpPr>
                    <a:spLocks/>
                  </p:cNvSpPr>
                  <p:nvPr/>
                </p:nvSpPr>
                <p:spPr bwMode="auto">
                  <a:xfrm>
                    <a:off x="2352" y="2832"/>
                    <a:ext cx="480" cy="3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36" y="96"/>
                      </a:cxn>
                      <a:cxn ang="0">
                        <a:pos x="480" y="432"/>
                      </a:cxn>
                    </a:cxnLst>
                    <a:rect l="0" t="0" r="r" b="b"/>
                    <a:pathLst>
                      <a:path w="480" h="432">
                        <a:moveTo>
                          <a:pt x="0" y="0"/>
                        </a:moveTo>
                        <a:cubicBezTo>
                          <a:pt x="128" y="12"/>
                          <a:pt x="256" y="24"/>
                          <a:pt x="336" y="96"/>
                        </a:cubicBezTo>
                        <a:cubicBezTo>
                          <a:pt x="416" y="168"/>
                          <a:pt x="448" y="300"/>
                          <a:pt x="480" y="432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75"/>
                  <p:cNvSpPr>
                    <a:spLocks/>
                  </p:cNvSpPr>
                  <p:nvPr/>
                </p:nvSpPr>
                <p:spPr bwMode="auto">
                  <a:xfrm>
                    <a:off x="2352" y="2832"/>
                    <a:ext cx="344" cy="57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88" y="288"/>
                      </a:cxn>
                      <a:cxn ang="0">
                        <a:pos x="336" y="576"/>
                      </a:cxn>
                    </a:cxnLst>
                    <a:rect l="0" t="0" r="r" b="b"/>
                    <a:pathLst>
                      <a:path w="344" h="576">
                        <a:moveTo>
                          <a:pt x="0" y="0"/>
                        </a:moveTo>
                        <a:cubicBezTo>
                          <a:pt x="116" y="96"/>
                          <a:pt x="232" y="192"/>
                          <a:pt x="288" y="288"/>
                        </a:cubicBezTo>
                        <a:cubicBezTo>
                          <a:pt x="344" y="384"/>
                          <a:pt x="340" y="480"/>
                          <a:pt x="336" y="576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1" name="Text Box 76"/>
                <p:cNvSpPr txBox="1">
                  <a:spLocks noChangeArrowheads="1"/>
                </p:cNvSpPr>
                <p:nvPr/>
              </p:nvSpPr>
              <p:spPr bwMode="auto">
                <a:xfrm rot="-5107365">
                  <a:off x="3283" y="2326"/>
                  <a:ext cx="399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solidFill>
                        <a:schemeClr val="accent2"/>
                      </a:solidFill>
                    </a:rPr>
                    <a:t>t-link</a:t>
                  </a:r>
                </a:p>
              </p:txBody>
            </p:sp>
          </p:grpSp>
          <p:grpSp>
            <p:nvGrpSpPr>
              <p:cNvPr id="39" name="Group 77"/>
              <p:cNvGrpSpPr>
                <a:grpSpLocks/>
              </p:cNvGrpSpPr>
              <p:nvPr/>
            </p:nvGrpSpPr>
            <p:grpSpPr bwMode="auto">
              <a:xfrm>
                <a:off x="3631" y="1722"/>
                <a:ext cx="1259" cy="768"/>
                <a:chOff x="3550" y="2457"/>
                <a:chExt cx="1259" cy="768"/>
              </a:xfrm>
            </p:grpSpPr>
            <p:grpSp>
              <p:nvGrpSpPr>
                <p:cNvPr id="40" name="Group 78"/>
                <p:cNvGrpSpPr>
                  <a:grpSpLocks/>
                </p:cNvGrpSpPr>
                <p:nvPr/>
              </p:nvGrpSpPr>
              <p:grpSpPr bwMode="auto">
                <a:xfrm>
                  <a:off x="3550" y="2457"/>
                  <a:ext cx="1058" cy="768"/>
                  <a:chOff x="1773" y="3216"/>
                  <a:chExt cx="1058" cy="768"/>
                </a:xfrm>
              </p:grpSpPr>
              <p:sp>
                <p:nvSpPr>
                  <p:cNvPr id="42" name="Freeform 79"/>
                  <p:cNvSpPr>
                    <a:spLocks/>
                  </p:cNvSpPr>
                  <p:nvPr/>
                </p:nvSpPr>
                <p:spPr bwMode="auto">
                  <a:xfrm rot="10836302">
                    <a:off x="2350" y="3601"/>
                    <a:ext cx="192" cy="336"/>
                  </a:xfrm>
                  <a:custGeom>
                    <a:avLst/>
                    <a:gdLst/>
                    <a:ahLst/>
                    <a:cxnLst>
                      <a:cxn ang="0">
                        <a:pos x="192" y="0"/>
                      </a:cxn>
                      <a:cxn ang="0">
                        <a:pos x="48" y="144"/>
                      </a:cxn>
                      <a:cxn ang="0">
                        <a:pos x="0" y="336"/>
                      </a:cxn>
                    </a:cxnLst>
                    <a:rect l="0" t="0" r="r" b="b"/>
                    <a:pathLst>
                      <a:path w="192" h="336">
                        <a:moveTo>
                          <a:pt x="192" y="0"/>
                        </a:moveTo>
                        <a:cubicBezTo>
                          <a:pt x="136" y="44"/>
                          <a:pt x="80" y="88"/>
                          <a:pt x="48" y="144"/>
                        </a:cubicBezTo>
                        <a:cubicBezTo>
                          <a:pt x="16" y="200"/>
                          <a:pt x="8" y="268"/>
                          <a:pt x="0" y="336"/>
                        </a:cubicBezTo>
                      </a:path>
                    </a:pathLst>
                  </a:custGeom>
                  <a:noFill/>
                  <a:ln w="38100" cap="flat" cmpd="sng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" name="Freeform 80"/>
                  <p:cNvSpPr>
                    <a:spLocks/>
                  </p:cNvSpPr>
                  <p:nvPr/>
                </p:nvSpPr>
                <p:spPr bwMode="auto">
                  <a:xfrm rot="10836302">
                    <a:off x="2304" y="3408"/>
                    <a:ext cx="390" cy="574"/>
                  </a:xfrm>
                  <a:custGeom>
                    <a:avLst/>
                    <a:gdLst/>
                    <a:ahLst/>
                    <a:cxnLst>
                      <a:cxn ang="0">
                        <a:pos x="344" y="0"/>
                      </a:cxn>
                      <a:cxn ang="0">
                        <a:pos x="56" y="192"/>
                      </a:cxn>
                      <a:cxn ang="0">
                        <a:pos x="8" y="576"/>
                      </a:cxn>
                    </a:cxnLst>
                    <a:rect l="0" t="0" r="r" b="b"/>
                    <a:pathLst>
                      <a:path w="344" h="576">
                        <a:moveTo>
                          <a:pt x="344" y="0"/>
                        </a:moveTo>
                        <a:cubicBezTo>
                          <a:pt x="228" y="48"/>
                          <a:pt x="112" y="96"/>
                          <a:pt x="56" y="192"/>
                        </a:cubicBezTo>
                        <a:cubicBezTo>
                          <a:pt x="0" y="288"/>
                          <a:pt x="4" y="432"/>
                          <a:pt x="8" y="576"/>
                        </a:cubicBezTo>
                      </a:path>
                    </a:pathLst>
                  </a:custGeom>
                  <a:noFill/>
                  <a:ln w="38100" cap="flat" cmpd="sng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4" name="Freeform 81"/>
                  <p:cNvSpPr>
                    <a:spLocks/>
                  </p:cNvSpPr>
                  <p:nvPr/>
                </p:nvSpPr>
                <p:spPr bwMode="auto">
                  <a:xfrm rot="10836302">
                    <a:off x="2351" y="3219"/>
                    <a:ext cx="480" cy="765"/>
                  </a:xfrm>
                  <a:custGeom>
                    <a:avLst/>
                    <a:gdLst/>
                    <a:ahLst/>
                    <a:cxnLst>
                      <a:cxn ang="0">
                        <a:pos x="480" y="0"/>
                      </a:cxn>
                      <a:cxn ang="0">
                        <a:pos x="96" y="192"/>
                      </a:cxn>
                      <a:cxn ang="0">
                        <a:pos x="0" y="816"/>
                      </a:cxn>
                    </a:cxnLst>
                    <a:rect l="0" t="0" r="r" b="b"/>
                    <a:pathLst>
                      <a:path w="480" h="816">
                        <a:moveTo>
                          <a:pt x="480" y="0"/>
                        </a:moveTo>
                        <a:cubicBezTo>
                          <a:pt x="328" y="28"/>
                          <a:pt x="176" y="56"/>
                          <a:pt x="96" y="192"/>
                        </a:cubicBezTo>
                        <a:cubicBezTo>
                          <a:pt x="16" y="328"/>
                          <a:pt x="8" y="572"/>
                          <a:pt x="0" y="816"/>
                        </a:cubicBezTo>
                      </a:path>
                    </a:pathLst>
                  </a:custGeom>
                  <a:noFill/>
                  <a:ln w="38100" cap="flat" cmpd="sng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5" name="Freeform 82"/>
                  <p:cNvSpPr>
                    <a:spLocks/>
                  </p:cNvSpPr>
                  <p:nvPr/>
                </p:nvSpPr>
                <p:spPr bwMode="auto">
                  <a:xfrm rot="10836302">
                    <a:off x="2142" y="3598"/>
                    <a:ext cx="112" cy="33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96" y="192"/>
                      </a:cxn>
                      <a:cxn ang="0">
                        <a:pos x="96" y="336"/>
                      </a:cxn>
                    </a:cxnLst>
                    <a:rect l="0" t="0" r="r" b="b"/>
                    <a:pathLst>
                      <a:path w="112" h="336">
                        <a:moveTo>
                          <a:pt x="0" y="0"/>
                        </a:moveTo>
                        <a:cubicBezTo>
                          <a:pt x="40" y="68"/>
                          <a:pt x="80" y="136"/>
                          <a:pt x="96" y="192"/>
                        </a:cubicBezTo>
                        <a:cubicBezTo>
                          <a:pt x="112" y="248"/>
                          <a:pt x="104" y="292"/>
                          <a:pt x="96" y="336"/>
                        </a:cubicBezTo>
                      </a:path>
                    </a:pathLst>
                  </a:custGeom>
                  <a:noFill/>
                  <a:ln w="38100" cap="flat" cmpd="sng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6" name="Freeform 83"/>
                  <p:cNvSpPr>
                    <a:spLocks/>
                  </p:cNvSpPr>
                  <p:nvPr/>
                </p:nvSpPr>
                <p:spPr bwMode="auto">
                  <a:xfrm rot="10836302">
                    <a:off x="2301" y="3407"/>
                    <a:ext cx="1" cy="52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528"/>
                      </a:cxn>
                    </a:cxnLst>
                    <a:rect l="0" t="0" r="r" b="b"/>
                    <a:pathLst>
                      <a:path w="1" h="528">
                        <a:moveTo>
                          <a:pt x="0" y="0"/>
                        </a:moveTo>
                        <a:cubicBezTo>
                          <a:pt x="0" y="0"/>
                          <a:pt x="0" y="264"/>
                          <a:pt x="0" y="52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7" name="Freeform 84"/>
                  <p:cNvSpPr>
                    <a:spLocks/>
                  </p:cNvSpPr>
                  <p:nvPr/>
                </p:nvSpPr>
                <p:spPr bwMode="auto">
                  <a:xfrm rot="10836302">
                    <a:off x="2351" y="3216"/>
                    <a:ext cx="120" cy="720"/>
                  </a:xfrm>
                  <a:custGeom>
                    <a:avLst/>
                    <a:gdLst/>
                    <a:ahLst/>
                    <a:cxnLst>
                      <a:cxn ang="0">
                        <a:pos x="168" y="0"/>
                      </a:cxn>
                      <a:cxn ang="0">
                        <a:pos x="24" y="480"/>
                      </a:cxn>
                      <a:cxn ang="0">
                        <a:pos x="24" y="720"/>
                      </a:cxn>
                    </a:cxnLst>
                    <a:rect l="0" t="0" r="r" b="b"/>
                    <a:pathLst>
                      <a:path w="168" h="720">
                        <a:moveTo>
                          <a:pt x="168" y="0"/>
                        </a:moveTo>
                        <a:cubicBezTo>
                          <a:pt x="108" y="180"/>
                          <a:pt x="48" y="360"/>
                          <a:pt x="24" y="480"/>
                        </a:cubicBezTo>
                        <a:cubicBezTo>
                          <a:pt x="0" y="600"/>
                          <a:pt x="12" y="660"/>
                          <a:pt x="24" y="720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" name="Freeform 85"/>
                  <p:cNvSpPr>
                    <a:spLocks/>
                  </p:cNvSpPr>
                  <p:nvPr/>
                </p:nvSpPr>
                <p:spPr bwMode="auto">
                  <a:xfrm rot="10836302">
                    <a:off x="1773" y="3596"/>
                    <a:ext cx="480" cy="3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36" y="96"/>
                      </a:cxn>
                      <a:cxn ang="0">
                        <a:pos x="480" y="432"/>
                      </a:cxn>
                    </a:cxnLst>
                    <a:rect l="0" t="0" r="r" b="b"/>
                    <a:pathLst>
                      <a:path w="480" h="432">
                        <a:moveTo>
                          <a:pt x="0" y="0"/>
                        </a:moveTo>
                        <a:cubicBezTo>
                          <a:pt x="128" y="12"/>
                          <a:pt x="256" y="24"/>
                          <a:pt x="336" y="96"/>
                        </a:cubicBezTo>
                        <a:cubicBezTo>
                          <a:pt x="416" y="168"/>
                          <a:pt x="448" y="300"/>
                          <a:pt x="480" y="432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9" name="Freeform 86"/>
                  <p:cNvSpPr>
                    <a:spLocks/>
                  </p:cNvSpPr>
                  <p:nvPr/>
                </p:nvSpPr>
                <p:spPr bwMode="auto">
                  <a:xfrm rot="10836302">
                    <a:off x="1911" y="3405"/>
                    <a:ext cx="344" cy="57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88" y="288"/>
                      </a:cxn>
                      <a:cxn ang="0">
                        <a:pos x="336" y="576"/>
                      </a:cxn>
                    </a:cxnLst>
                    <a:rect l="0" t="0" r="r" b="b"/>
                    <a:pathLst>
                      <a:path w="344" h="576">
                        <a:moveTo>
                          <a:pt x="0" y="0"/>
                        </a:moveTo>
                        <a:cubicBezTo>
                          <a:pt x="116" y="96"/>
                          <a:pt x="232" y="192"/>
                          <a:pt x="288" y="288"/>
                        </a:cubicBezTo>
                        <a:cubicBezTo>
                          <a:pt x="344" y="384"/>
                          <a:pt x="340" y="480"/>
                          <a:pt x="336" y="576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" name="Text Box 87"/>
                <p:cNvSpPr txBox="1">
                  <a:spLocks noChangeArrowheads="1"/>
                </p:cNvSpPr>
                <p:nvPr/>
              </p:nvSpPr>
              <p:spPr bwMode="auto">
                <a:xfrm rot="5598185">
                  <a:off x="4503" y="2686"/>
                  <a:ext cx="399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solidFill>
                        <a:schemeClr val="accent1"/>
                      </a:solidFill>
                    </a:rPr>
                    <a:t>t-link</a:t>
                  </a:r>
                </a:p>
              </p:txBody>
            </p:sp>
          </p:grpSp>
        </p:grpSp>
        <p:sp>
          <p:nvSpPr>
            <p:cNvPr id="30" name="TextBox 29"/>
            <p:cNvSpPr txBox="1"/>
            <p:nvPr/>
          </p:nvSpPr>
          <p:spPr>
            <a:xfrm>
              <a:off x="3810000" y="3200400"/>
              <a:ext cx="47852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edge capacities depend linearly on </a:t>
              </a:r>
              <a:r>
                <a:rPr lang="el-GR" sz="2400" i="1" dirty="0" smtClean="0"/>
                <a:t>λ</a:t>
              </a:r>
              <a:r>
                <a:rPr lang="en-US" sz="2400" dirty="0" smtClean="0"/>
                <a:t>.</a:t>
              </a:r>
              <a:endParaRPr lang="en-CA" sz="2400" dirty="0"/>
            </a:p>
          </p:txBody>
        </p:sp>
        <p:cxnSp>
          <p:nvCxnSpPr>
            <p:cNvPr id="31" name="Curved Connector 30"/>
            <p:cNvCxnSpPr/>
            <p:nvPr/>
          </p:nvCxnSpPr>
          <p:spPr>
            <a:xfrm rot="10800000" flipV="1">
              <a:off x="3429000" y="3810000"/>
              <a:ext cx="762000" cy="457200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4297606" y="3886200"/>
              <a:ext cx="32246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Parametric Max-flow</a:t>
              </a:r>
              <a:endParaRPr lang="en-CA" sz="2800" dirty="0"/>
            </a:p>
          </p:txBody>
        </p:sp>
      </p:grpSp>
      <p:sp>
        <p:nvSpPr>
          <p:cNvPr id="112" name="TextBox 111"/>
          <p:cNvSpPr txBox="1"/>
          <p:nvPr/>
        </p:nvSpPr>
        <p:spPr>
          <a:xfrm>
            <a:off x="6705600" y="4522695"/>
            <a:ext cx="1371529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sz="1400" dirty="0" smtClean="0"/>
              <a:t>Gallo et al. 1989</a:t>
            </a:r>
            <a:endParaRPr lang="en-CA" sz="1400" dirty="0"/>
          </a:p>
        </p:txBody>
      </p:sp>
      <p:sp>
        <p:nvSpPr>
          <p:cNvPr id="113" name="TextBox 112"/>
          <p:cNvSpPr txBox="1"/>
          <p:nvPr/>
        </p:nvSpPr>
        <p:spPr>
          <a:xfrm>
            <a:off x="6705600" y="4885765"/>
            <a:ext cx="1788310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sz="1400" dirty="0" err="1" smtClean="0"/>
              <a:t>Hochbaum</a:t>
            </a:r>
            <a:r>
              <a:rPr lang="en-CA" sz="1400" dirty="0" smtClean="0"/>
              <a:t> et al. 2010</a:t>
            </a:r>
            <a:endParaRPr lang="en-CA" sz="1400" dirty="0"/>
          </a:p>
        </p:txBody>
      </p:sp>
      <p:sp>
        <p:nvSpPr>
          <p:cNvPr id="114" name="TextBox 113"/>
          <p:cNvSpPr txBox="1"/>
          <p:nvPr/>
        </p:nvSpPr>
        <p:spPr>
          <a:xfrm>
            <a:off x="6705600" y="5226425"/>
            <a:ext cx="1869935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sz="1400" dirty="0" smtClean="0"/>
              <a:t>Kolmogorov et al. 2007</a:t>
            </a:r>
            <a:endParaRPr lang="en-CA" sz="1400" dirty="0"/>
          </a:p>
        </p:txBody>
      </p:sp>
      <p:sp>
        <p:nvSpPr>
          <p:cNvPr id="115" name="TextBox 114"/>
          <p:cNvSpPr txBox="1"/>
          <p:nvPr/>
        </p:nvSpPr>
        <p:spPr>
          <a:xfrm>
            <a:off x="3510541" y="1447800"/>
            <a:ext cx="7280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 smtClean="0"/>
              <a:t>Bound</a:t>
            </a:r>
            <a:endParaRPr lang="en-CA" sz="1600" dirty="0"/>
          </a:p>
        </p:txBody>
      </p:sp>
      <p:sp>
        <p:nvSpPr>
          <p:cNvPr id="118" name="Slide Number Placeholder 1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r>
              <a:rPr lang="en-US" smtClean="0"/>
              <a:t> / 27</a:t>
            </a:r>
            <a:endParaRPr lang="en-US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 animBg="1"/>
      <p:bldP spid="19" grpId="0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6" grpId="0"/>
      <p:bldP spid="26" grpId="1"/>
      <p:bldP spid="112" grpId="1" animBg="1"/>
      <p:bldP spid="112" grpId="2" animBg="1"/>
      <p:bldP spid="113" grpId="0" animBg="1"/>
      <p:bldP spid="113" grpId="1" animBg="1"/>
      <p:bldP spid="114" grpId="0" animBg="1"/>
      <p:bldP spid="114" grpId="1" animBg="1"/>
      <p:bldP spid="1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Specific pseudo-bounds Example 1</a:t>
            </a:r>
            <a:endParaRPr lang="en-CA" dirty="0"/>
          </a:p>
        </p:txBody>
      </p:sp>
      <p:sp>
        <p:nvSpPr>
          <p:cNvPr id="21" name="TextBox 20"/>
          <p:cNvSpPr txBox="1"/>
          <p:nvPr/>
        </p:nvSpPr>
        <p:spPr>
          <a:xfrm>
            <a:off x="914400" y="3364468"/>
            <a:ext cx="7271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How to choose auxiliary and bound relaxation functions?</a:t>
            </a:r>
            <a:endParaRPr lang="en-CA" sz="2400" dirty="0"/>
          </a:p>
        </p:txBody>
      </p:sp>
      <p:sp>
        <p:nvSpPr>
          <p:cNvPr id="22" name="Left Brace 21"/>
          <p:cNvSpPr/>
          <p:nvPr/>
        </p:nvSpPr>
        <p:spPr>
          <a:xfrm rot="16200000">
            <a:off x="3619499" y="2171699"/>
            <a:ext cx="381002" cy="1219200"/>
          </a:xfrm>
          <a:prstGeom prst="leftBrace">
            <a:avLst>
              <a:gd name="adj1" fmla="val 43627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1" tIns="45715" rIns="91431" bIns="45715" rtlCol="0" anchor="ctr"/>
          <a:lstStyle/>
          <a:p>
            <a:pPr algn="r"/>
            <a:endParaRPr lang="en-CA" dirty="0"/>
          </a:p>
        </p:txBody>
      </p:sp>
      <p:sp>
        <p:nvSpPr>
          <p:cNvPr id="23" name="Left Brace 22"/>
          <p:cNvSpPr/>
          <p:nvPr/>
        </p:nvSpPr>
        <p:spPr>
          <a:xfrm rot="16200000">
            <a:off x="5372099" y="2171699"/>
            <a:ext cx="381002" cy="1219200"/>
          </a:xfrm>
          <a:prstGeom prst="leftBrace">
            <a:avLst>
              <a:gd name="adj1" fmla="val 43627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1" tIns="45715" rIns="91431" bIns="45715" rtlCol="0" anchor="ctr"/>
          <a:lstStyle/>
          <a:p>
            <a:pPr algn="r"/>
            <a:endParaRPr lang="en-CA" dirty="0"/>
          </a:p>
        </p:txBody>
      </p:sp>
      <p:sp>
        <p:nvSpPr>
          <p:cNvPr id="24" name="TextBox 23"/>
          <p:cNvSpPr txBox="1"/>
          <p:nvPr/>
        </p:nvSpPr>
        <p:spPr>
          <a:xfrm>
            <a:off x="2971800" y="2914758"/>
            <a:ext cx="1935640" cy="338544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r>
              <a:rPr lang="en-CA" sz="1600" i="1" dirty="0" smtClean="0"/>
              <a:t>Pairwise Submodular</a:t>
            </a:r>
            <a:endParaRPr lang="en-CA" sz="1600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5181600" y="2930582"/>
            <a:ext cx="690684" cy="338544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r>
              <a:rPr lang="en-CA" sz="1600" i="1" dirty="0" smtClean="0"/>
              <a:t>Unary</a:t>
            </a:r>
            <a:endParaRPr lang="en-CA" sz="1600" i="1" dirty="0"/>
          </a:p>
        </p:txBody>
      </p:sp>
      <p:sp>
        <p:nvSpPr>
          <p:cNvPr id="43" name="Rectangle 42"/>
          <p:cNvSpPr/>
          <p:nvPr/>
        </p:nvSpPr>
        <p:spPr>
          <a:xfrm>
            <a:off x="1295400" y="1752600"/>
            <a:ext cx="53126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400" i="1" dirty="0" err="1" smtClean="0">
                <a:solidFill>
                  <a:srgbClr val="7030A0"/>
                </a:solidFill>
              </a:rPr>
              <a:t>Ƒ</a:t>
            </a:r>
            <a:r>
              <a:rPr lang="en-CA" sz="4400" i="1" baseline="-25000" dirty="0" err="1" smtClean="0">
                <a:solidFill>
                  <a:srgbClr val="7030A0"/>
                </a:solidFill>
              </a:rPr>
              <a:t>t</a:t>
            </a:r>
            <a:r>
              <a:rPr lang="en-CA" sz="4400" i="1" dirty="0" smtClean="0">
                <a:solidFill>
                  <a:srgbClr val="7030A0"/>
                </a:solidFill>
              </a:rPr>
              <a:t>(S</a:t>
            </a:r>
            <a:r>
              <a:rPr lang="en-CA" sz="1600" i="1" dirty="0" smtClean="0">
                <a:solidFill>
                  <a:srgbClr val="7030A0"/>
                </a:solidFill>
              </a:rPr>
              <a:t> </a:t>
            </a:r>
            <a:r>
              <a:rPr lang="en-CA" sz="4400" i="1" dirty="0" smtClean="0">
                <a:solidFill>
                  <a:srgbClr val="7030A0"/>
                </a:solidFill>
              </a:rPr>
              <a:t>,</a:t>
            </a:r>
            <a:r>
              <a:rPr lang="en-CA" sz="1600" i="1" dirty="0" smtClean="0">
                <a:solidFill>
                  <a:srgbClr val="7030A0"/>
                </a:solidFill>
              </a:rPr>
              <a:t> </a:t>
            </a:r>
            <a:r>
              <a:rPr lang="el-GR" sz="4400" i="1" dirty="0" smtClean="0">
                <a:solidFill>
                  <a:srgbClr val="7030A0"/>
                </a:solidFill>
              </a:rPr>
              <a:t>λ</a:t>
            </a:r>
            <a:r>
              <a:rPr lang="en-CA" sz="4400" i="1" dirty="0" smtClean="0">
                <a:solidFill>
                  <a:srgbClr val="7030A0"/>
                </a:solidFill>
              </a:rPr>
              <a:t>) </a:t>
            </a:r>
            <a:r>
              <a:rPr lang="en-CA" sz="4400" dirty="0" smtClean="0"/>
              <a:t>=</a:t>
            </a:r>
            <a:r>
              <a:rPr lang="en-CA" sz="4400" i="1" dirty="0" smtClean="0"/>
              <a:t>          </a:t>
            </a:r>
            <a:r>
              <a:rPr lang="en-CA" sz="4400" dirty="0" smtClean="0"/>
              <a:t>+</a:t>
            </a:r>
            <a:r>
              <a:rPr lang="en-CA" sz="4400" i="1" dirty="0" smtClean="0"/>
              <a:t> </a:t>
            </a:r>
            <a:r>
              <a:rPr lang="el-GR" sz="4400" i="1" dirty="0" smtClean="0"/>
              <a:t>λ</a:t>
            </a:r>
            <a:r>
              <a:rPr lang="en-CA" sz="4400" i="1" dirty="0" smtClean="0"/>
              <a:t> </a:t>
            </a:r>
            <a:r>
              <a:rPr lang="en-CA" sz="4400" i="1" dirty="0" err="1" smtClean="0"/>
              <a:t>R</a:t>
            </a:r>
            <a:r>
              <a:rPr lang="en-CA" sz="4400" i="1" baseline="-25000" dirty="0" err="1" smtClean="0"/>
              <a:t>t</a:t>
            </a:r>
            <a:r>
              <a:rPr lang="en-CA" sz="4400" i="1" dirty="0" smtClean="0"/>
              <a:t>(S)</a:t>
            </a:r>
            <a:endParaRPr lang="en-CA" sz="4400" i="1" dirty="0"/>
          </a:p>
        </p:txBody>
      </p:sp>
      <p:sp>
        <p:nvSpPr>
          <p:cNvPr id="45" name="Rectangle 44"/>
          <p:cNvSpPr/>
          <p:nvPr/>
        </p:nvSpPr>
        <p:spPr>
          <a:xfrm>
            <a:off x="3258670" y="1730190"/>
            <a:ext cx="12205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400" i="1" dirty="0" smtClean="0">
                <a:solidFill>
                  <a:srgbClr val="FF0000"/>
                </a:solidFill>
              </a:rPr>
              <a:t>A</a:t>
            </a:r>
            <a:r>
              <a:rPr lang="en-CA" sz="4400" i="1" baseline="-25000" dirty="0" smtClean="0">
                <a:solidFill>
                  <a:srgbClr val="FF0000"/>
                </a:solidFill>
              </a:rPr>
              <a:t>t</a:t>
            </a:r>
            <a:r>
              <a:rPr lang="en-CA" sz="4400" i="1" dirty="0" smtClean="0">
                <a:solidFill>
                  <a:srgbClr val="FF0000"/>
                </a:solidFill>
              </a:rPr>
              <a:t>(S)</a:t>
            </a:r>
            <a:endParaRPr lang="en-CA" sz="4400" dirty="0">
              <a:solidFill>
                <a:srgbClr val="FF0000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676400" y="4876800"/>
            <a:ext cx="5783117" cy="684431"/>
            <a:chOff x="1676400" y="4876800"/>
            <a:chExt cx="5783117" cy="684431"/>
          </a:xfrm>
        </p:grpSpPr>
        <p:grpSp>
          <p:nvGrpSpPr>
            <p:cNvPr id="20" name="Group 19"/>
            <p:cNvGrpSpPr/>
            <p:nvPr/>
          </p:nvGrpSpPr>
          <p:grpSpPr>
            <a:xfrm>
              <a:off x="1676400" y="4876800"/>
              <a:ext cx="5783117" cy="684431"/>
              <a:chOff x="3276600" y="4648200"/>
              <a:chExt cx="5783117" cy="684431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3276600" y="4648200"/>
                <a:ext cx="141897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CA" sz="3600" i="1" dirty="0" err="1" smtClean="0">
                    <a:solidFill>
                      <a:srgbClr val="7030A0"/>
                    </a:solidFill>
                    <a:cs typeface="Times New Roman" pitchFamily="18" charset="0"/>
                  </a:rPr>
                  <a:t>Ƒ</a:t>
                </a:r>
                <a:r>
                  <a:rPr lang="en-CA" sz="3600" i="1" baseline="-25000" dirty="0" err="1" smtClean="0">
                    <a:solidFill>
                      <a:srgbClr val="7030A0"/>
                    </a:solidFill>
                    <a:cs typeface="Times New Roman" pitchFamily="18" charset="0"/>
                  </a:rPr>
                  <a:t>t</a:t>
                </a:r>
                <a:r>
                  <a:rPr lang="en-CA" sz="3600" i="1" dirty="0" smtClean="0">
                    <a:solidFill>
                      <a:srgbClr val="7030A0"/>
                    </a:solidFill>
                    <a:cs typeface="Times New Roman" pitchFamily="18" charset="0"/>
                  </a:rPr>
                  <a:t>(S,</a:t>
                </a:r>
                <a:r>
                  <a:rPr lang="el-GR" sz="3600" i="1" dirty="0" smtClean="0">
                    <a:solidFill>
                      <a:srgbClr val="7030A0"/>
                    </a:solidFill>
                    <a:cs typeface="Times New Roman" pitchFamily="18" charset="0"/>
                  </a:rPr>
                  <a:t>λ</a:t>
                </a:r>
                <a:r>
                  <a:rPr lang="en-CA" sz="3600" i="1" dirty="0" smtClean="0">
                    <a:solidFill>
                      <a:srgbClr val="7030A0"/>
                    </a:solidFill>
                    <a:cs typeface="Times New Roman" pitchFamily="18" charset="0"/>
                  </a:rPr>
                  <a:t>) </a:t>
                </a:r>
                <a:endParaRPr lang="en-CA" sz="3600" dirty="0"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84735" y="4724400"/>
                <a:ext cx="227498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+ </a:t>
                </a:r>
                <a:r>
                  <a:rPr lang="el-GR" sz="3200" i="1" dirty="0" smtClean="0"/>
                  <a:t>λ</a:t>
                </a:r>
                <a:r>
                  <a:rPr lang="en-US" sz="3200" dirty="0" smtClean="0"/>
                  <a:t>(|</a:t>
                </a:r>
                <a:r>
                  <a:rPr lang="en-US" sz="3200" i="1" dirty="0" smtClean="0"/>
                  <a:t>S</a:t>
                </a:r>
                <a:r>
                  <a:rPr lang="en-US" sz="3200" dirty="0" smtClean="0"/>
                  <a:t>|-|</a:t>
                </a:r>
                <a:r>
                  <a:rPr lang="en-US" sz="3200" i="1" dirty="0" smtClean="0"/>
                  <a:t>S</a:t>
                </a:r>
                <a:r>
                  <a:rPr lang="en-US" sz="3200" i="1" baseline="-25000" dirty="0" smtClean="0"/>
                  <a:t>t</a:t>
                </a:r>
                <a:r>
                  <a:rPr lang="en-US" sz="3200" dirty="0" smtClean="0"/>
                  <a:t>|)</a:t>
                </a:r>
                <a:endParaRPr lang="en-CA" sz="3200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576956" y="4686300"/>
                <a:ext cx="41389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/>
                  <a:t>=</a:t>
                </a:r>
                <a:endParaRPr lang="en-CA" sz="3600" dirty="0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3366245" y="4912660"/>
              <a:ext cx="2362200" cy="618565"/>
              <a:chOff x="3526808" y="728210"/>
              <a:chExt cx="2362200" cy="618565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3526808" y="762000"/>
                <a:ext cx="2362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sz="320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S|</a:t>
                </a:r>
                <a:r>
                  <a:rPr lang="el-GR" sz="320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θ</a:t>
                </a:r>
                <a:r>
                  <a:rPr lang="en-US" sz="3200" i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0 </a:t>
                </a:r>
                <a:r>
                  <a:rPr lang="en-US" sz="320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el-GR" sz="320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θ</a:t>
                </a:r>
                <a:r>
                  <a:rPr lang="en-US" sz="3200" i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 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)</a:t>
                </a:r>
                <a:endParaRPr lang="en-CA" sz="3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486033" y="728210"/>
                <a:ext cx="74892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i="1" baseline="30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      </a:t>
                </a:r>
                <a:r>
                  <a:rPr lang="en-US" sz="3200" i="1" baseline="300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endParaRPr lang="en-CA" sz="3200" dirty="0">
                  <a:solidFill>
                    <a:srgbClr val="FF0000"/>
                  </a:solidFill>
                </a:endParaRPr>
              </a:p>
            </p:txBody>
          </p:sp>
        </p:grpSp>
      </p:grpSp>
      <p:graphicFrame>
        <p:nvGraphicFramePr>
          <p:cNvPr id="33" name="Object 7"/>
          <p:cNvGraphicFramePr>
            <a:graphicFrameLocks noChangeAspect="1"/>
          </p:cNvGraphicFramePr>
          <p:nvPr/>
        </p:nvGraphicFramePr>
        <p:xfrm>
          <a:off x="1752600" y="4038600"/>
          <a:ext cx="5656263" cy="664169"/>
        </p:xfrm>
        <a:graphic>
          <a:graphicData uri="http://schemas.openxmlformats.org/presentationml/2006/ole">
            <p:oleObj spid="_x0000_s63492" name="Equation" r:id="rId4" imgW="7429320" imgH="799920" progId="Equation.3">
              <p:embed/>
            </p:oleObj>
          </a:graphicData>
        </a:graphic>
      </p:graphicFrame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r>
              <a:rPr lang="en-US" smtClean="0"/>
              <a:t> / 27</a:t>
            </a:r>
            <a:endParaRPr lang="en-US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Specific pseudo-bounds Example 2</a:t>
            </a:r>
            <a:endParaRPr lang="en-CA" dirty="0"/>
          </a:p>
        </p:txBody>
      </p:sp>
      <p:sp>
        <p:nvSpPr>
          <p:cNvPr id="22" name="Left Brace 21"/>
          <p:cNvSpPr/>
          <p:nvPr/>
        </p:nvSpPr>
        <p:spPr>
          <a:xfrm rot="16200000">
            <a:off x="3619499" y="2171699"/>
            <a:ext cx="381002" cy="1219200"/>
          </a:xfrm>
          <a:prstGeom prst="leftBrace">
            <a:avLst>
              <a:gd name="adj1" fmla="val 43627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1" tIns="45715" rIns="91431" bIns="45715" rtlCol="0" anchor="ctr"/>
          <a:lstStyle/>
          <a:p>
            <a:pPr algn="r"/>
            <a:endParaRPr lang="en-CA" dirty="0"/>
          </a:p>
        </p:txBody>
      </p:sp>
      <p:sp>
        <p:nvSpPr>
          <p:cNvPr id="23" name="Left Brace 22"/>
          <p:cNvSpPr/>
          <p:nvPr/>
        </p:nvSpPr>
        <p:spPr>
          <a:xfrm rot="16200000">
            <a:off x="5372099" y="2171699"/>
            <a:ext cx="381002" cy="1219200"/>
          </a:xfrm>
          <a:prstGeom prst="leftBrace">
            <a:avLst>
              <a:gd name="adj1" fmla="val 43627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1" tIns="45715" rIns="91431" bIns="45715" rtlCol="0" anchor="ctr"/>
          <a:lstStyle/>
          <a:p>
            <a:pPr algn="r"/>
            <a:endParaRPr lang="en-CA" dirty="0"/>
          </a:p>
        </p:txBody>
      </p:sp>
      <p:sp>
        <p:nvSpPr>
          <p:cNvPr id="24" name="TextBox 23"/>
          <p:cNvSpPr txBox="1"/>
          <p:nvPr/>
        </p:nvSpPr>
        <p:spPr>
          <a:xfrm>
            <a:off x="2971800" y="2914758"/>
            <a:ext cx="1935640" cy="338544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r>
              <a:rPr lang="en-CA" sz="1600" i="1" dirty="0" smtClean="0"/>
              <a:t>Pairwise Submodular</a:t>
            </a:r>
            <a:endParaRPr lang="en-CA" sz="1600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5181600" y="2930582"/>
            <a:ext cx="690684" cy="338544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r>
              <a:rPr lang="en-CA" sz="1600" i="1" dirty="0" smtClean="0"/>
              <a:t>Unary</a:t>
            </a:r>
            <a:endParaRPr lang="en-CA" sz="1600" i="1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4298539" y="4202668"/>
            <a:ext cx="0" cy="1905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298539" y="6107668"/>
            <a:ext cx="2667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584539" y="6107668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|</a:t>
            </a:r>
            <a:r>
              <a:rPr lang="en-CA" i="1" dirty="0" smtClean="0"/>
              <a:t>S</a:t>
            </a:r>
            <a:r>
              <a:rPr lang="en-CA" dirty="0" smtClean="0"/>
              <a:t>|</a:t>
            </a:r>
            <a:endParaRPr lang="en-CA" dirty="0"/>
          </a:p>
        </p:txBody>
      </p:sp>
      <p:sp>
        <p:nvSpPr>
          <p:cNvPr id="30" name="Freeform 29"/>
          <p:cNvSpPr/>
          <p:nvPr/>
        </p:nvSpPr>
        <p:spPr>
          <a:xfrm>
            <a:off x="4294057" y="4641939"/>
            <a:ext cx="1945341" cy="1497106"/>
          </a:xfrm>
          <a:custGeom>
            <a:avLst/>
            <a:gdLst>
              <a:gd name="connsiteX0" fmla="*/ 0 w 2348753"/>
              <a:gd name="connsiteY0" fmla="*/ 0 h 1497106"/>
              <a:gd name="connsiteX1" fmla="*/ 905435 w 2348753"/>
              <a:gd name="connsiteY1" fmla="*/ 1452282 h 1497106"/>
              <a:gd name="connsiteX2" fmla="*/ 1945341 w 2348753"/>
              <a:gd name="connsiteY2" fmla="*/ 268941 h 1497106"/>
              <a:gd name="connsiteX3" fmla="*/ 1936376 w 2348753"/>
              <a:gd name="connsiteY3" fmla="*/ 268941 h 1497106"/>
              <a:gd name="connsiteX4" fmla="*/ 1927411 w 2348753"/>
              <a:gd name="connsiteY4" fmla="*/ 609600 h 1497106"/>
              <a:gd name="connsiteX5" fmla="*/ 2348753 w 2348753"/>
              <a:gd name="connsiteY5" fmla="*/ 797858 h 1497106"/>
              <a:gd name="connsiteX0" fmla="*/ 0 w 2117165"/>
              <a:gd name="connsiteY0" fmla="*/ 0 h 1497106"/>
              <a:gd name="connsiteX1" fmla="*/ 905435 w 2117165"/>
              <a:gd name="connsiteY1" fmla="*/ 1452282 h 1497106"/>
              <a:gd name="connsiteX2" fmla="*/ 1945341 w 2117165"/>
              <a:gd name="connsiteY2" fmla="*/ 268941 h 1497106"/>
              <a:gd name="connsiteX3" fmla="*/ 1936376 w 2117165"/>
              <a:gd name="connsiteY3" fmla="*/ 268941 h 1497106"/>
              <a:gd name="connsiteX4" fmla="*/ 1927411 w 2117165"/>
              <a:gd name="connsiteY4" fmla="*/ 609600 h 1497106"/>
              <a:gd name="connsiteX0" fmla="*/ 0 w 2117165"/>
              <a:gd name="connsiteY0" fmla="*/ 0 h 1497106"/>
              <a:gd name="connsiteX1" fmla="*/ 905435 w 2117165"/>
              <a:gd name="connsiteY1" fmla="*/ 1452282 h 1497106"/>
              <a:gd name="connsiteX2" fmla="*/ 1945341 w 2117165"/>
              <a:gd name="connsiteY2" fmla="*/ 268941 h 1497106"/>
              <a:gd name="connsiteX3" fmla="*/ 1936376 w 2117165"/>
              <a:gd name="connsiteY3" fmla="*/ 268941 h 1497106"/>
              <a:gd name="connsiteX0" fmla="*/ 0 w 1945341"/>
              <a:gd name="connsiteY0" fmla="*/ 0 h 1497106"/>
              <a:gd name="connsiteX1" fmla="*/ 905435 w 1945341"/>
              <a:gd name="connsiteY1" fmla="*/ 1452282 h 1497106"/>
              <a:gd name="connsiteX2" fmla="*/ 1945341 w 1945341"/>
              <a:gd name="connsiteY2" fmla="*/ 268941 h 1497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5341" h="1497106">
                <a:moveTo>
                  <a:pt x="0" y="0"/>
                </a:moveTo>
                <a:cubicBezTo>
                  <a:pt x="290606" y="703729"/>
                  <a:pt x="581212" y="1407459"/>
                  <a:pt x="905435" y="1452282"/>
                </a:cubicBezTo>
                <a:cubicBezTo>
                  <a:pt x="1229659" y="1497106"/>
                  <a:pt x="1773518" y="466165"/>
                  <a:pt x="1945341" y="268941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TextBox 30"/>
          <p:cNvSpPr txBox="1"/>
          <p:nvPr/>
        </p:nvSpPr>
        <p:spPr>
          <a:xfrm>
            <a:off x="5670139" y="6103183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|</a:t>
            </a:r>
            <a:r>
              <a:rPr lang="en-CA" i="1" dirty="0" smtClean="0"/>
              <a:t>S</a:t>
            </a:r>
            <a:r>
              <a:rPr lang="en-CA" i="1" baseline="-25000" dirty="0" smtClean="0"/>
              <a:t>t</a:t>
            </a:r>
            <a:r>
              <a:rPr lang="en-CA" dirty="0" smtClean="0"/>
              <a:t>|</a:t>
            </a:r>
            <a:endParaRPr lang="en-CA" dirty="0"/>
          </a:p>
        </p:txBody>
      </p:sp>
      <p:sp>
        <p:nvSpPr>
          <p:cNvPr id="32" name="TextBox 31"/>
          <p:cNvSpPr txBox="1"/>
          <p:nvPr/>
        </p:nvSpPr>
        <p:spPr>
          <a:xfrm>
            <a:off x="3581400" y="3833336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i="1" dirty="0" smtClean="0"/>
              <a:t>f(|S|)</a:t>
            </a:r>
            <a:endParaRPr lang="en-CA" b="1" i="1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4303021" y="4641939"/>
            <a:ext cx="1671918" cy="62752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908139" y="610766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|</a:t>
            </a:r>
            <a:r>
              <a:rPr lang="en-CA" i="1" dirty="0" smtClean="0"/>
              <a:t>V</a:t>
            </a:r>
            <a:r>
              <a:rPr lang="en-CA" i="1" baseline="-25000" dirty="0" smtClean="0"/>
              <a:t>0</a:t>
            </a:r>
            <a:r>
              <a:rPr lang="en-CA" dirty="0" smtClean="0"/>
              <a:t>|</a:t>
            </a:r>
            <a:endParaRPr lang="en-CA" dirty="0"/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5974939" y="5269468"/>
            <a:ext cx="0" cy="8382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450939" y="4964668"/>
            <a:ext cx="1524000" cy="304800"/>
          </a:xfrm>
          <a:prstGeom prst="line">
            <a:avLst/>
          </a:prstGeom>
          <a:ln w="1905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603339" y="5269468"/>
            <a:ext cx="1371600" cy="0"/>
          </a:xfrm>
          <a:prstGeom prst="line">
            <a:avLst/>
          </a:prstGeom>
          <a:ln w="1905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450939" y="4431268"/>
            <a:ext cx="1524000" cy="838200"/>
          </a:xfrm>
          <a:prstGeom prst="line">
            <a:avLst/>
          </a:prstGeom>
          <a:ln w="1905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603339" y="4126468"/>
            <a:ext cx="1371600" cy="1143000"/>
          </a:xfrm>
          <a:prstGeom prst="line">
            <a:avLst/>
          </a:prstGeom>
          <a:ln w="1905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990600" y="4419600"/>
            <a:ext cx="2107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High-order example: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90600" y="4953000"/>
            <a:ext cx="2397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Soft volume </a:t>
            </a:r>
            <a:r>
              <a:rPr lang="en-CA" dirty="0" err="1" smtClean="0"/>
              <a:t>constriants</a:t>
            </a:r>
            <a:endParaRPr lang="en-CA" dirty="0" smtClean="0"/>
          </a:p>
        </p:txBody>
      </p:sp>
      <p:sp>
        <p:nvSpPr>
          <p:cNvPr id="44" name="Freeform 43"/>
          <p:cNvSpPr/>
          <p:nvPr/>
        </p:nvSpPr>
        <p:spPr>
          <a:xfrm>
            <a:off x="5990796" y="4924436"/>
            <a:ext cx="257596" cy="1162750"/>
          </a:xfrm>
          <a:custGeom>
            <a:avLst/>
            <a:gdLst>
              <a:gd name="connsiteX0" fmla="*/ 0 w 259977"/>
              <a:gd name="connsiteY0" fmla="*/ 403412 h 1120588"/>
              <a:gd name="connsiteX1" fmla="*/ 251012 w 259977"/>
              <a:gd name="connsiteY1" fmla="*/ 0 h 1120588"/>
              <a:gd name="connsiteX2" fmla="*/ 259977 w 259977"/>
              <a:gd name="connsiteY2" fmla="*/ 1093694 h 1120588"/>
              <a:gd name="connsiteX3" fmla="*/ 26894 w 259977"/>
              <a:gd name="connsiteY3" fmla="*/ 1120588 h 1120588"/>
              <a:gd name="connsiteX4" fmla="*/ 0 w 259977"/>
              <a:gd name="connsiteY4" fmla="*/ 403412 h 1120588"/>
              <a:gd name="connsiteX0" fmla="*/ 0 w 259977"/>
              <a:gd name="connsiteY0" fmla="*/ 403412 h 1158688"/>
              <a:gd name="connsiteX1" fmla="*/ 251012 w 259977"/>
              <a:gd name="connsiteY1" fmla="*/ 0 h 1158688"/>
              <a:gd name="connsiteX2" fmla="*/ 259977 w 259977"/>
              <a:gd name="connsiteY2" fmla="*/ 1093694 h 1158688"/>
              <a:gd name="connsiteX3" fmla="*/ 5463 w 259977"/>
              <a:gd name="connsiteY3" fmla="*/ 1158688 h 1158688"/>
              <a:gd name="connsiteX4" fmla="*/ 0 w 259977"/>
              <a:gd name="connsiteY4" fmla="*/ 403412 h 1158688"/>
              <a:gd name="connsiteX0" fmla="*/ 0 w 257596"/>
              <a:gd name="connsiteY0" fmla="*/ 403412 h 1162750"/>
              <a:gd name="connsiteX1" fmla="*/ 251012 w 257596"/>
              <a:gd name="connsiteY1" fmla="*/ 0 h 1162750"/>
              <a:gd name="connsiteX2" fmla="*/ 257596 w 257596"/>
              <a:gd name="connsiteY2" fmla="*/ 1162750 h 1162750"/>
              <a:gd name="connsiteX3" fmla="*/ 5463 w 257596"/>
              <a:gd name="connsiteY3" fmla="*/ 1158688 h 1162750"/>
              <a:gd name="connsiteX4" fmla="*/ 0 w 257596"/>
              <a:gd name="connsiteY4" fmla="*/ 403412 h 116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596" h="1162750">
                <a:moveTo>
                  <a:pt x="0" y="403412"/>
                </a:moveTo>
                <a:lnTo>
                  <a:pt x="251012" y="0"/>
                </a:lnTo>
                <a:cubicBezTo>
                  <a:pt x="254000" y="364565"/>
                  <a:pt x="254608" y="798185"/>
                  <a:pt x="257596" y="1162750"/>
                </a:cubicBezTo>
                <a:lnTo>
                  <a:pt x="5463" y="1158688"/>
                </a:lnTo>
                <a:lnTo>
                  <a:pt x="0" y="40341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3" name="Rectangle 42"/>
          <p:cNvSpPr/>
          <p:nvPr/>
        </p:nvSpPr>
        <p:spPr>
          <a:xfrm>
            <a:off x="1295400" y="1752600"/>
            <a:ext cx="53126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400" i="1" dirty="0" err="1" smtClean="0">
                <a:solidFill>
                  <a:srgbClr val="7030A0"/>
                </a:solidFill>
              </a:rPr>
              <a:t>Ƒ</a:t>
            </a:r>
            <a:r>
              <a:rPr lang="en-CA" sz="4400" i="1" baseline="-25000" dirty="0" err="1" smtClean="0">
                <a:solidFill>
                  <a:srgbClr val="7030A0"/>
                </a:solidFill>
              </a:rPr>
              <a:t>t</a:t>
            </a:r>
            <a:r>
              <a:rPr lang="en-CA" sz="4400" i="1" dirty="0" smtClean="0">
                <a:solidFill>
                  <a:srgbClr val="7030A0"/>
                </a:solidFill>
              </a:rPr>
              <a:t>(S</a:t>
            </a:r>
            <a:r>
              <a:rPr lang="en-CA" sz="1600" i="1" dirty="0" smtClean="0">
                <a:solidFill>
                  <a:srgbClr val="7030A0"/>
                </a:solidFill>
              </a:rPr>
              <a:t> </a:t>
            </a:r>
            <a:r>
              <a:rPr lang="en-CA" sz="4400" i="1" dirty="0" smtClean="0">
                <a:solidFill>
                  <a:srgbClr val="7030A0"/>
                </a:solidFill>
              </a:rPr>
              <a:t>,</a:t>
            </a:r>
            <a:r>
              <a:rPr lang="en-CA" sz="1600" i="1" dirty="0" smtClean="0">
                <a:solidFill>
                  <a:srgbClr val="7030A0"/>
                </a:solidFill>
              </a:rPr>
              <a:t> </a:t>
            </a:r>
            <a:r>
              <a:rPr lang="el-GR" sz="4400" i="1" dirty="0" smtClean="0">
                <a:solidFill>
                  <a:srgbClr val="7030A0"/>
                </a:solidFill>
              </a:rPr>
              <a:t>λ</a:t>
            </a:r>
            <a:r>
              <a:rPr lang="en-CA" sz="4400" i="1" dirty="0" smtClean="0">
                <a:solidFill>
                  <a:srgbClr val="7030A0"/>
                </a:solidFill>
              </a:rPr>
              <a:t>) </a:t>
            </a:r>
            <a:r>
              <a:rPr lang="en-CA" sz="4400" dirty="0" smtClean="0"/>
              <a:t>=</a:t>
            </a:r>
            <a:r>
              <a:rPr lang="en-CA" sz="4400" i="1" dirty="0" smtClean="0"/>
              <a:t>          </a:t>
            </a:r>
            <a:r>
              <a:rPr lang="en-CA" sz="4400" dirty="0" smtClean="0"/>
              <a:t>+</a:t>
            </a:r>
            <a:r>
              <a:rPr lang="en-CA" sz="4400" i="1" dirty="0" smtClean="0"/>
              <a:t> </a:t>
            </a:r>
            <a:r>
              <a:rPr lang="el-GR" sz="4400" i="1" dirty="0" smtClean="0"/>
              <a:t>λ</a:t>
            </a:r>
            <a:r>
              <a:rPr lang="en-CA" sz="4400" i="1" dirty="0" smtClean="0"/>
              <a:t> </a:t>
            </a:r>
            <a:r>
              <a:rPr lang="en-CA" sz="4400" i="1" dirty="0" err="1" smtClean="0"/>
              <a:t>R</a:t>
            </a:r>
            <a:r>
              <a:rPr lang="en-CA" sz="4400" i="1" baseline="-25000" dirty="0" err="1" smtClean="0"/>
              <a:t>t</a:t>
            </a:r>
            <a:r>
              <a:rPr lang="en-CA" sz="4400" i="1" dirty="0" smtClean="0"/>
              <a:t>(S)</a:t>
            </a:r>
            <a:endParaRPr lang="en-CA" sz="4400" i="1" dirty="0"/>
          </a:p>
        </p:txBody>
      </p:sp>
      <p:sp>
        <p:nvSpPr>
          <p:cNvPr id="45" name="Rectangle 44"/>
          <p:cNvSpPr/>
          <p:nvPr/>
        </p:nvSpPr>
        <p:spPr>
          <a:xfrm>
            <a:off x="3258670" y="1730190"/>
            <a:ext cx="12205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400" i="1" dirty="0" smtClean="0">
                <a:solidFill>
                  <a:srgbClr val="FF0000"/>
                </a:solidFill>
              </a:rPr>
              <a:t>A</a:t>
            </a:r>
            <a:r>
              <a:rPr lang="en-CA" sz="4400" i="1" baseline="-25000" dirty="0" smtClean="0">
                <a:solidFill>
                  <a:srgbClr val="FF0000"/>
                </a:solidFill>
              </a:rPr>
              <a:t>t</a:t>
            </a:r>
            <a:r>
              <a:rPr lang="en-CA" sz="4400" i="1" dirty="0" smtClean="0">
                <a:solidFill>
                  <a:srgbClr val="FF0000"/>
                </a:solidFill>
              </a:rPr>
              <a:t>(S)</a:t>
            </a:r>
            <a:endParaRPr lang="en-CA" sz="4400" dirty="0">
              <a:solidFill>
                <a:srgbClr val="FF0000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7543800" y="4038600"/>
            <a:ext cx="1031180" cy="1781590"/>
            <a:chOff x="7308032" y="3037237"/>
            <a:chExt cx="1733697" cy="2995342"/>
          </a:xfrm>
        </p:grpSpPr>
        <p:sp>
          <p:nvSpPr>
            <p:cNvPr id="46" name="Freeform 45"/>
            <p:cNvSpPr/>
            <p:nvPr/>
          </p:nvSpPr>
          <p:spPr>
            <a:xfrm>
              <a:off x="7308032" y="3037237"/>
              <a:ext cx="1733697" cy="2995342"/>
            </a:xfrm>
            <a:custGeom>
              <a:avLst/>
              <a:gdLst>
                <a:gd name="connsiteX0" fmla="*/ 69783 w 1611431"/>
                <a:gd name="connsiteY0" fmla="*/ 354596 h 1747514"/>
                <a:gd name="connsiteX1" fmla="*/ 739634 w 1611431"/>
                <a:gd name="connsiteY1" fmla="*/ 3722 h 1747514"/>
                <a:gd name="connsiteX2" fmla="*/ 1579606 w 1611431"/>
                <a:gd name="connsiteY2" fmla="*/ 535350 h 1747514"/>
                <a:gd name="connsiteX3" fmla="*/ 1335058 w 1611431"/>
                <a:gd name="connsiteY3" fmla="*/ 1375322 h 1747514"/>
                <a:gd name="connsiteX4" fmla="*/ 399392 w 1611431"/>
                <a:gd name="connsiteY4" fmla="*/ 1747461 h 1747514"/>
                <a:gd name="connsiteX5" fmla="*/ 59151 w 1611431"/>
                <a:gd name="connsiteY5" fmla="*/ 1354057 h 1747514"/>
                <a:gd name="connsiteX6" fmla="*/ 69783 w 1611431"/>
                <a:gd name="connsiteY6" fmla="*/ 354596 h 1747514"/>
                <a:gd name="connsiteX0" fmla="*/ 81393 w 1612038"/>
                <a:gd name="connsiteY0" fmla="*/ 2261746 h 3654664"/>
                <a:gd name="connsiteX1" fmla="*/ 919008 w 1612038"/>
                <a:gd name="connsiteY1" fmla="*/ 384 h 3654664"/>
                <a:gd name="connsiteX2" fmla="*/ 1591216 w 1612038"/>
                <a:gd name="connsiteY2" fmla="*/ 2442500 h 3654664"/>
                <a:gd name="connsiteX3" fmla="*/ 1346668 w 1612038"/>
                <a:gd name="connsiteY3" fmla="*/ 3282472 h 3654664"/>
                <a:gd name="connsiteX4" fmla="*/ 411002 w 1612038"/>
                <a:gd name="connsiteY4" fmla="*/ 3654611 h 3654664"/>
                <a:gd name="connsiteX5" fmla="*/ 70761 w 1612038"/>
                <a:gd name="connsiteY5" fmla="*/ 3261207 h 3654664"/>
                <a:gd name="connsiteX6" fmla="*/ 81393 w 1612038"/>
                <a:gd name="connsiteY6" fmla="*/ 2261746 h 3654664"/>
                <a:gd name="connsiteX0" fmla="*/ 81393 w 1935140"/>
                <a:gd name="connsiteY0" fmla="*/ 2261519 h 3654440"/>
                <a:gd name="connsiteX1" fmla="*/ 919008 w 1935140"/>
                <a:gd name="connsiteY1" fmla="*/ 157 h 3654440"/>
                <a:gd name="connsiteX2" fmla="*/ 1926743 w 1935140"/>
                <a:gd name="connsiteY2" fmla="*/ 2376068 h 3654440"/>
                <a:gd name="connsiteX3" fmla="*/ 1346668 w 1935140"/>
                <a:gd name="connsiteY3" fmla="*/ 3282245 h 3654440"/>
                <a:gd name="connsiteX4" fmla="*/ 411002 w 1935140"/>
                <a:gd name="connsiteY4" fmla="*/ 3654384 h 3654440"/>
                <a:gd name="connsiteX5" fmla="*/ 70761 w 1935140"/>
                <a:gd name="connsiteY5" fmla="*/ 3260980 h 3654440"/>
                <a:gd name="connsiteX6" fmla="*/ 81393 w 1935140"/>
                <a:gd name="connsiteY6" fmla="*/ 2261519 h 3654440"/>
                <a:gd name="connsiteX0" fmla="*/ 54661 w 2020251"/>
                <a:gd name="connsiteY0" fmla="*/ 757117 h 3756052"/>
                <a:gd name="connsiteX1" fmla="*/ 1004119 w 2020251"/>
                <a:gd name="connsiteY1" fmla="*/ 94133 h 3756052"/>
                <a:gd name="connsiteX2" fmla="*/ 2011854 w 2020251"/>
                <a:gd name="connsiteY2" fmla="*/ 2470044 h 3756052"/>
                <a:gd name="connsiteX3" fmla="*/ 1431779 w 2020251"/>
                <a:gd name="connsiteY3" fmla="*/ 3376221 h 3756052"/>
                <a:gd name="connsiteX4" fmla="*/ 496113 w 2020251"/>
                <a:gd name="connsiteY4" fmla="*/ 3748360 h 3756052"/>
                <a:gd name="connsiteX5" fmla="*/ 155872 w 2020251"/>
                <a:gd name="connsiteY5" fmla="*/ 3354956 h 3756052"/>
                <a:gd name="connsiteX6" fmla="*/ 54661 w 2020251"/>
                <a:gd name="connsiteY6" fmla="*/ 757117 h 3756052"/>
                <a:gd name="connsiteX0" fmla="*/ 54661 w 2012878"/>
                <a:gd name="connsiteY0" fmla="*/ 757117 h 3756052"/>
                <a:gd name="connsiteX1" fmla="*/ 1004119 w 2012878"/>
                <a:gd name="connsiteY1" fmla="*/ 94133 h 3756052"/>
                <a:gd name="connsiteX2" fmla="*/ 2011854 w 2012878"/>
                <a:gd name="connsiteY2" fmla="*/ 2470044 h 3756052"/>
                <a:gd name="connsiteX3" fmla="*/ 1180133 w 2012878"/>
                <a:gd name="connsiteY3" fmla="*/ 3546463 h 3756052"/>
                <a:gd name="connsiteX4" fmla="*/ 496113 w 2012878"/>
                <a:gd name="connsiteY4" fmla="*/ 3748360 h 3756052"/>
                <a:gd name="connsiteX5" fmla="*/ 155872 w 2012878"/>
                <a:gd name="connsiteY5" fmla="*/ 3354956 h 3756052"/>
                <a:gd name="connsiteX6" fmla="*/ 54661 w 2012878"/>
                <a:gd name="connsiteY6" fmla="*/ 757117 h 3756052"/>
                <a:gd name="connsiteX0" fmla="*/ 103713 w 2089288"/>
                <a:gd name="connsiteY0" fmla="*/ 496119 h 3495054"/>
                <a:gd name="connsiteX1" fmla="*/ 1724226 w 2089288"/>
                <a:gd name="connsiteY1" fmla="*/ 145244 h 3495054"/>
                <a:gd name="connsiteX2" fmla="*/ 2060906 w 2089288"/>
                <a:gd name="connsiteY2" fmla="*/ 2209046 h 3495054"/>
                <a:gd name="connsiteX3" fmla="*/ 1229185 w 2089288"/>
                <a:gd name="connsiteY3" fmla="*/ 3285465 h 3495054"/>
                <a:gd name="connsiteX4" fmla="*/ 545165 w 2089288"/>
                <a:gd name="connsiteY4" fmla="*/ 3487362 h 3495054"/>
                <a:gd name="connsiteX5" fmla="*/ 204924 w 2089288"/>
                <a:gd name="connsiteY5" fmla="*/ 3093958 h 3495054"/>
                <a:gd name="connsiteX6" fmla="*/ 103713 w 2089288"/>
                <a:gd name="connsiteY6" fmla="*/ 496119 h 3495054"/>
                <a:gd name="connsiteX0" fmla="*/ 176858 w 2162433"/>
                <a:gd name="connsiteY0" fmla="*/ 464028 h 3456384"/>
                <a:gd name="connsiteX1" fmla="*/ 1797371 w 2162433"/>
                <a:gd name="connsiteY1" fmla="*/ 113153 h 3456384"/>
                <a:gd name="connsiteX2" fmla="*/ 2134051 w 2162433"/>
                <a:gd name="connsiteY2" fmla="*/ 2176955 h 3456384"/>
                <a:gd name="connsiteX3" fmla="*/ 1302330 w 2162433"/>
                <a:gd name="connsiteY3" fmla="*/ 3253374 h 3456384"/>
                <a:gd name="connsiteX4" fmla="*/ 618310 w 2162433"/>
                <a:gd name="connsiteY4" fmla="*/ 3455271 h 3456384"/>
                <a:gd name="connsiteX5" fmla="*/ 92334 w 2162433"/>
                <a:gd name="connsiteY5" fmla="*/ 2095614 h 3456384"/>
                <a:gd name="connsiteX6" fmla="*/ 176858 w 2162433"/>
                <a:gd name="connsiteY6" fmla="*/ 464028 h 3456384"/>
                <a:gd name="connsiteX0" fmla="*/ 177640 w 2163215"/>
                <a:gd name="connsiteY0" fmla="*/ 464028 h 3282359"/>
                <a:gd name="connsiteX1" fmla="*/ 1798153 w 2163215"/>
                <a:gd name="connsiteY1" fmla="*/ 113153 h 3282359"/>
                <a:gd name="connsiteX2" fmla="*/ 2134833 w 2163215"/>
                <a:gd name="connsiteY2" fmla="*/ 2176955 h 3282359"/>
                <a:gd name="connsiteX3" fmla="*/ 1303112 w 2163215"/>
                <a:gd name="connsiteY3" fmla="*/ 3253374 h 3282359"/>
                <a:gd name="connsiteX4" fmla="*/ 632359 w 2163215"/>
                <a:gd name="connsiteY4" fmla="*/ 2996300 h 3282359"/>
                <a:gd name="connsiteX5" fmla="*/ 93116 w 2163215"/>
                <a:gd name="connsiteY5" fmla="*/ 2095614 h 3282359"/>
                <a:gd name="connsiteX6" fmla="*/ 177640 w 2163215"/>
                <a:gd name="connsiteY6" fmla="*/ 464028 h 3282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3215" h="3282359">
                  <a:moveTo>
                    <a:pt x="177640" y="464028"/>
                  </a:moveTo>
                  <a:cubicBezTo>
                    <a:pt x="461813" y="133618"/>
                    <a:pt x="1471954" y="-172335"/>
                    <a:pt x="1798153" y="113153"/>
                  </a:cubicBezTo>
                  <a:cubicBezTo>
                    <a:pt x="2124352" y="398641"/>
                    <a:pt x="2217340" y="1653585"/>
                    <a:pt x="2134833" y="2176955"/>
                  </a:cubicBezTo>
                  <a:cubicBezTo>
                    <a:pt x="2052326" y="2700325"/>
                    <a:pt x="1553524" y="3116817"/>
                    <a:pt x="1303112" y="3253374"/>
                  </a:cubicBezTo>
                  <a:cubicBezTo>
                    <a:pt x="1052700" y="3389931"/>
                    <a:pt x="845010" y="2999844"/>
                    <a:pt x="632359" y="2996300"/>
                  </a:cubicBezTo>
                  <a:cubicBezTo>
                    <a:pt x="419708" y="2992756"/>
                    <a:pt x="168902" y="2517659"/>
                    <a:pt x="93116" y="2095614"/>
                  </a:cubicBezTo>
                  <a:cubicBezTo>
                    <a:pt x="17330" y="1673569"/>
                    <a:pt x="-106533" y="794438"/>
                    <a:pt x="177640" y="464028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4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7664242" y="3813509"/>
              <a:ext cx="1291472" cy="1538358"/>
            </a:xfrm>
            <a:custGeom>
              <a:avLst/>
              <a:gdLst>
                <a:gd name="connsiteX0" fmla="*/ 69783 w 1611431"/>
                <a:gd name="connsiteY0" fmla="*/ 354596 h 1747514"/>
                <a:gd name="connsiteX1" fmla="*/ 739634 w 1611431"/>
                <a:gd name="connsiteY1" fmla="*/ 3722 h 1747514"/>
                <a:gd name="connsiteX2" fmla="*/ 1579606 w 1611431"/>
                <a:gd name="connsiteY2" fmla="*/ 535350 h 1747514"/>
                <a:gd name="connsiteX3" fmla="*/ 1335058 w 1611431"/>
                <a:gd name="connsiteY3" fmla="*/ 1375322 h 1747514"/>
                <a:gd name="connsiteX4" fmla="*/ 399392 w 1611431"/>
                <a:gd name="connsiteY4" fmla="*/ 1747461 h 1747514"/>
                <a:gd name="connsiteX5" fmla="*/ 59151 w 1611431"/>
                <a:gd name="connsiteY5" fmla="*/ 1354057 h 1747514"/>
                <a:gd name="connsiteX6" fmla="*/ 69783 w 1611431"/>
                <a:gd name="connsiteY6" fmla="*/ 354596 h 174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1431" h="1747514">
                  <a:moveTo>
                    <a:pt x="69783" y="354596"/>
                  </a:moveTo>
                  <a:cubicBezTo>
                    <a:pt x="183197" y="129540"/>
                    <a:pt x="487997" y="-26404"/>
                    <a:pt x="739634" y="3722"/>
                  </a:cubicBezTo>
                  <a:cubicBezTo>
                    <a:pt x="991271" y="33848"/>
                    <a:pt x="1480369" y="306750"/>
                    <a:pt x="1579606" y="535350"/>
                  </a:cubicBezTo>
                  <a:cubicBezTo>
                    <a:pt x="1678843" y="763950"/>
                    <a:pt x="1531760" y="1173304"/>
                    <a:pt x="1335058" y="1375322"/>
                  </a:cubicBezTo>
                  <a:cubicBezTo>
                    <a:pt x="1138356" y="1577341"/>
                    <a:pt x="612043" y="1751005"/>
                    <a:pt x="399392" y="1747461"/>
                  </a:cubicBezTo>
                  <a:cubicBezTo>
                    <a:pt x="186741" y="1743917"/>
                    <a:pt x="115858" y="1584429"/>
                    <a:pt x="59151" y="1354057"/>
                  </a:cubicBezTo>
                  <a:cubicBezTo>
                    <a:pt x="2444" y="1123685"/>
                    <a:pt x="-43631" y="579652"/>
                    <a:pt x="69783" y="35459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aphicFrame>
          <p:nvGraphicFramePr>
            <p:cNvPr id="48" name="Object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3664063282"/>
                </p:ext>
              </p:extLst>
            </p:nvPr>
          </p:nvGraphicFramePr>
          <p:xfrm>
            <a:off x="8188503" y="3079414"/>
            <a:ext cx="458787" cy="565150"/>
          </p:xfrm>
          <a:graphic>
            <a:graphicData uri="http://schemas.openxmlformats.org/presentationml/2006/ole">
              <p:oleObj spid="_x0000_s38914" name="Equation" r:id="rId4" imgW="164880" imgH="203040" progId="Equation.3">
                <p:embed/>
              </p:oleObj>
            </a:graphicData>
          </a:graphic>
        </p:graphicFrame>
        <p:graphicFrame>
          <p:nvGraphicFramePr>
            <p:cNvPr id="49" name="Object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2126575256"/>
                </p:ext>
              </p:extLst>
            </p:nvPr>
          </p:nvGraphicFramePr>
          <p:xfrm>
            <a:off x="7947203" y="4197014"/>
            <a:ext cx="714375" cy="563563"/>
          </p:xfrm>
          <a:graphic>
            <a:graphicData uri="http://schemas.openxmlformats.org/presentationml/2006/ole">
              <p:oleObj spid="_x0000_s38915" name="Equation" r:id="rId5" imgW="253800" imgH="203040" progId="Equation.3">
                <p:embed/>
              </p:oleObj>
            </a:graphicData>
          </a:graphic>
        </p:graphicFrame>
      </p:grpSp>
      <p:sp>
        <p:nvSpPr>
          <p:cNvPr id="50" name="TextBox 49"/>
          <p:cNvSpPr txBox="1"/>
          <p:nvPr/>
        </p:nvSpPr>
        <p:spPr>
          <a:xfrm>
            <a:off x="914400" y="3364468"/>
            <a:ext cx="7271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How to choose auxiliary and bound relaxation functions?</a:t>
            </a:r>
            <a:endParaRPr lang="en-CA" sz="2400" dirty="0"/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r>
              <a:rPr lang="en-US" smtClean="0"/>
              <a:t> / 27</a:t>
            </a:r>
            <a:endParaRPr lang="en-US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  <p:bldP spid="31" grpId="0"/>
      <p:bldP spid="31" grpId="1"/>
      <p:bldP spid="32" grpId="0"/>
      <p:bldP spid="34" grpId="0"/>
      <p:bldP spid="40" grpId="0"/>
      <p:bldP spid="41" grpId="0"/>
      <p:bldP spid="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Specific pseudo-bounds Example 3</a:t>
            </a:r>
            <a:endParaRPr lang="en-CA" dirty="0"/>
          </a:p>
        </p:txBody>
      </p:sp>
      <p:sp>
        <p:nvSpPr>
          <p:cNvPr id="19" name="Rectangle 18"/>
          <p:cNvSpPr/>
          <p:nvPr/>
        </p:nvSpPr>
        <p:spPr>
          <a:xfrm>
            <a:off x="1295400" y="1752600"/>
            <a:ext cx="53126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400" i="1" dirty="0" err="1" smtClean="0">
                <a:solidFill>
                  <a:srgbClr val="7030A0"/>
                </a:solidFill>
              </a:rPr>
              <a:t>Ƒ</a:t>
            </a:r>
            <a:r>
              <a:rPr lang="en-CA" sz="4400" i="1" baseline="-25000" dirty="0" err="1" smtClean="0">
                <a:solidFill>
                  <a:srgbClr val="7030A0"/>
                </a:solidFill>
              </a:rPr>
              <a:t>t</a:t>
            </a:r>
            <a:r>
              <a:rPr lang="en-CA" sz="4400" i="1" dirty="0" smtClean="0">
                <a:solidFill>
                  <a:srgbClr val="7030A0"/>
                </a:solidFill>
              </a:rPr>
              <a:t>(S</a:t>
            </a:r>
            <a:r>
              <a:rPr lang="en-CA" sz="1600" i="1" dirty="0" smtClean="0">
                <a:solidFill>
                  <a:srgbClr val="7030A0"/>
                </a:solidFill>
              </a:rPr>
              <a:t> </a:t>
            </a:r>
            <a:r>
              <a:rPr lang="en-CA" sz="4400" i="1" dirty="0" smtClean="0">
                <a:solidFill>
                  <a:srgbClr val="7030A0"/>
                </a:solidFill>
              </a:rPr>
              <a:t>,</a:t>
            </a:r>
            <a:r>
              <a:rPr lang="en-CA" sz="1600" i="1" dirty="0" smtClean="0">
                <a:solidFill>
                  <a:srgbClr val="7030A0"/>
                </a:solidFill>
              </a:rPr>
              <a:t> </a:t>
            </a:r>
            <a:r>
              <a:rPr lang="el-GR" sz="4400" i="1" dirty="0" smtClean="0">
                <a:solidFill>
                  <a:srgbClr val="7030A0"/>
                </a:solidFill>
              </a:rPr>
              <a:t>λ</a:t>
            </a:r>
            <a:r>
              <a:rPr lang="en-CA" sz="4400" i="1" dirty="0" smtClean="0">
                <a:solidFill>
                  <a:srgbClr val="7030A0"/>
                </a:solidFill>
              </a:rPr>
              <a:t>) </a:t>
            </a:r>
            <a:r>
              <a:rPr lang="en-CA" sz="4400" dirty="0" smtClean="0"/>
              <a:t>=</a:t>
            </a:r>
            <a:r>
              <a:rPr lang="en-CA" sz="4400" i="1" dirty="0" smtClean="0"/>
              <a:t>          </a:t>
            </a:r>
            <a:r>
              <a:rPr lang="en-CA" sz="4400" dirty="0" smtClean="0"/>
              <a:t>+</a:t>
            </a:r>
            <a:r>
              <a:rPr lang="en-CA" sz="4400" i="1" dirty="0" smtClean="0"/>
              <a:t> </a:t>
            </a:r>
            <a:r>
              <a:rPr lang="el-GR" sz="4400" i="1" dirty="0" smtClean="0"/>
              <a:t>λ</a:t>
            </a:r>
            <a:r>
              <a:rPr lang="en-CA" sz="4400" i="1" dirty="0" smtClean="0"/>
              <a:t> </a:t>
            </a:r>
            <a:r>
              <a:rPr lang="en-CA" sz="4400" i="1" dirty="0" err="1" smtClean="0"/>
              <a:t>R</a:t>
            </a:r>
            <a:r>
              <a:rPr lang="en-CA" sz="4400" i="1" baseline="-25000" dirty="0" err="1" smtClean="0"/>
              <a:t>t</a:t>
            </a:r>
            <a:r>
              <a:rPr lang="en-CA" sz="4400" i="1" dirty="0" smtClean="0"/>
              <a:t>(S)</a:t>
            </a:r>
            <a:endParaRPr lang="en-CA" sz="4400" i="1" dirty="0"/>
          </a:p>
        </p:txBody>
      </p:sp>
      <p:sp>
        <p:nvSpPr>
          <p:cNvPr id="20" name="Rectangle 19"/>
          <p:cNvSpPr/>
          <p:nvPr/>
        </p:nvSpPr>
        <p:spPr>
          <a:xfrm>
            <a:off x="3258670" y="1730190"/>
            <a:ext cx="12205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400" i="1" dirty="0" smtClean="0">
                <a:solidFill>
                  <a:srgbClr val="FF0000"/>
                </a:solidFill>
              </a:rPr>
              <a:t>A</a:t>
            </a:r>
            <a:r>
              <a:rPr lang="en-CA" sz="4400" i="1" baseline="-25000" dirty="0" smtClean="0">
                <a:solidFill>
                  <a:srgbClr val="FF0000"/>
                </a:solidFill>
              </a:rPr>
              <a:t>t</a:t>
            </a:r>
            <a:r>
              <a:rPr lang="en-CA" sz="4400" i="1" dirty="0" smtClean="0">
                <a:solidFill>
                  <a:srgbClr val="FF0000"/>
                </a:solidFill>
              </a:rPr>
              <a:t>(S)</a:t>
            </a:r>
            <a:endParaRPr lang="en-CA" sz="4400" dirty="0">
              <a:solidFill>
                <a:srgbClr val="FF0000"/>
              </a:solidFill>
            </a:endParaRPr>
          </a:p>
        </p:txBody>
      </p:sp>
      <p:sp>
        <p:nvSpPr>
          <p:cNvPr id="22" name="Left Brace 21"/>
          <p:cNvSpPr/>
          <p:nvPr/>
        </p:nvSpPr>
        <p:spPr>
          <a:xfrm rot="16200000">
            <a:off x="3619499" y="2171699"/>
            <a:ext cx="381002" cy="1219200"/>
          </a:xfrm>
          <a:prstGeom prst="leftBrace">
            <a:avLst>
              <a:gd name="adj1" fmla="val 43627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1" tIns="45715" rIns="91431" bIns="45715" rtlCol="0" anchor="ctr"/>
          <a:lstStyle/>
          <a:p>
            <a:pPr algn="r"/>
            <a:endParaRPr lang="en-CA" dirty="0"/>
          </a:p>
        </p:txBody>
      </p:sp>
      <p:sp>
        <p:nvSpPr>
          <p:cNvPr id="23" name="Left Brace 22"/>
          <p:cNvSpPr/>
          <p:nvPr/>
        </p:nvSpPr>
        <p:spPr>
          <a:xfrm rot="16200000">
            <a:off x="5372099" y="2171699"/>
            <a:ext cx="381002" cy="1219200"/>
          </a:xfrm>
          <a:prstGeom prst="leftBrace">
            <a:avLst>
              <a:gd name="adj1" fmla="val 43627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1" tIns="45715" rIns="91431" bIns="45715" rtlCol="0" anchor="ctr"/>
          <a:lstStyle/>
          <a:p>
            <a:pPr algn="r"/>
            <a:endParaRPr lang="en-CA" dirty="0"/>
          </a:p>
        </p:txBody>
      </p:sp>
      <p:sp>
        <p:nvSpPr>
          <p:cNvPr id="24" name="TextBox 23"/>
          <p:cNvSpPr txBox="1"/>
          <p:nvPr/>
        </p:nvSpPr>
        <p:spPr>
          <a:xfrm>
            <a:off x="2971800" y="2914758"/>
            <a:ext cx="1935640" cy="338544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r>
              <a:rPr lang="en-CA" sz="1600" i="1" dirty="0" smtClean="0"/>
              <a:t>Pairwise Submodular</a:t>
            </a:r>
            <a:endParaRPr lang="en-CA" sz="1600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5181600" y="2930582"/>
            <a:ext cx="690684" cy="338544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r>
              <a:rPr lang="en-CA" sz="1600" i="1" dirty="0" smtClean="0"/>
              <a:t>Unary</a:t>
            </a:r>
            <a:endParaRPr lang="en-CA" sz="1600" i="1" dirty="0"/>
          </a:p>
        </p:txBody>
      </p:sp>
      <p:sp>
        <p:nvSpPr>
          <p:cNvPr id="40" name="TextBox 39"/>
          <p:cNvSpPr txBox="1"/>
          <p:nvPr/>
        </p:nvSpPr>
        <p:spPr>
          <a:xfrm>
            <a:off x="2209800" y="4419600"/>
            <a:ext cx="1927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Pairwise example: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676400" y="4876800"/>
            <a:ext cx="2547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 smtClean="0"/>
              <a:t>Nonsubmodluar</a:t>
            </a:r>
            <a:r>
              <a:rPr lang="en-CA" dirty="0" smtClean="0"/>
              <a:t> pairwise</a:t>
            </a:r>
          </a:p>
        </p:txBody>
      </p:sp>
      <p:pic>
        <p:nvPicPr>
          <p:cNvPr id="38915" name="Picture 3" descr="C:\Users\mtang73\Pictures\Pic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191000"/>
            <a:ext cx="2667000" cy="1797756"/>
          </a:xfrm>
          <a:prstGeom prst="rect">
            <a:avLst/>
          </a:prstGeom>
          <a:noFill/>
        </p:spPr>
      </p:pic>
      <p:sp>
        <p:nvSpPr>
          <p:cNvPr id="73" name="TextBox 72"/>
          <p:cNvSpPr txBox="1"/>
          <p:nvPr/>
        </p:nvSpPr>
        <p:spPr>
          <a:xfrm>
            <a:off x="1676400" y="5206425"/>
            <a:ext cx="3236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i="1" dirty="0" err="1" smtClean="0"/>
              <a:t>m</a:t>
            </a:r>
            <a:r>
              <a:rPr lang="en-CA" sz="3200" i="1" baseline="-25000" dirty="0" err="1" smtClean="0"/>
              <a:t>pq</a:t>
            </a:r>
            <a:r>
              <a:rPr lang="en-CA" sz="3200" i="1" dirty="0" err="1" smtClean="0"/>
              <a:t>s</a:t>
            </a:r>
            <a:r>
              <a:rPr lang="en-CA" sz="3200" i="1" baseline="-25000" dirty="0" err="1" smtClean="0"/>
              <a:t>p</a:t>
            </a:r>
            <a:r>
              <a:rPr lang="en-CA" sz="3200" i="1" dirty="0" err="1" smtClean="0"/>
              <a:t>s</a:t>
            </a:r>
            <a:r>
              <a:rPr lang="en-CA" sz="3200" i="1" baseline="-25000" dirty="0" err="1" smtClean="0"/>
              <a:t>q</a:t>
            </a:r>
            <a:r>
              <a:rPr lang="en-CA" sz="3200" i="1" baseline="-25000" dirty="0" smtClean="0"/>
              <a:t> </a:t>
            </a:r>
            <a:r>
              <a:rPr lang="en-CA" sz="3200" i="1" dirty="0" smtClean="0"/>
              <a:t>, for </a:t>
            </a:r>
            <a:r>
              <a:rPr lang="en-CA" sz="3200" i="1" dirty="0" err="1" smtClean="0"/>
              <a:t>m</a:t>
            </a:r>
            <a:r>
              <a:rPr lang="en-CA" sz="3200" i="1" baseline="-25000" dirty="0" err="1" smtClean="0"/>
              <a:t>pq</a:t>
            </a:r>
            <a:r>
              <a:rPr lang="en-CA" sz="3200" i="1" dirty="0" smtClean="0"/>
              <a:t>&gt;0</a:t>
            </a:r>
            <a:endParaRPr lang="en-CA" sz="32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914400" y="3364468"/>
            <a:ext cx="7271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How to choose auxiliary and bound relaxation functions?</a:t>
            </a:r>
            <a:endParaRPr lang="en-CA" sz="2400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r>
              <a:rPr lang="en-US" smtClean="0"/>
              <a:t> / 27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029200" y="6172200"/>
            <a:ext cx="2196307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sz="1400" dirty="0" err="1" smtClean="0"/>
              <a:t>Gorelick</a:t>
            </a:r>
            <a:r>
              <a:rPr lang="en-CA" sz="1400" dirty="0" smtClean="0"/>
              <a:t> et al. in </a:t>
            </a:r>
            <a:r>
              <a:rPr lang="en-CA" sz="1400" i="1" dirty="0" smtClean="0"/>
              <a:t>CVPR</a:t>
            </a:r>
            <a:r>
              <a:rPr lang="en-CA" sz="1400" dirty="0" smtClean="0"/>
              <a:t> 2014</a:t>
            </a:r>
            <a:endParaRPr lang="en-CA" sz="1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73" grpId="0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Labeling Problems in Computer Vision</a:t>
            </a:r>
            <a:endParaRPr lang="en-CA" dirty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344" y="1905000"/>
            <a:ext cx="2864456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4033000"/>
            <a:ext cx="2590800" cy="1847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495800"/>
            <a:ext cx="3505200" cy="137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4350286"/>
            <a:ext cx="2057400" cy="1479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90039" y="3810000"/>
            <a:ext cx="2135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foreground selection</a:t>
            </a:r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5507915" y="3580368"/>
            <a:ext cx="2434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Geometric model fitting</a:t>
            </a:r>
            <a:endParaRPr lang="en-CA" dirty="0"/>
          </a:p>
        </p:txBody>
      </p:sp>
      <p:sp>
        <p:nvSpPr>
          <p:cNvPr id="12" name="TextBox 11"/>
          <p:cNvSpPr txBox="1"/>
          <p:nvPr/>
        </p:nvSpPr>
        <p:spPr>
          <a:xfrm>
            <a:off x="1719895" y="5867400"/>
            <a:ext cx="794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Stereo</a:t>
            </a:r>
            <a:endParaRPr lang="en-CA" dirty="0"/>
          </a:p>
        </p:txBody>
      </p:sp>
      <p:sp>
        <p:nvSpPr>
          <p:cNvPr id="13" name="TextBox 12"/>
          <p:cNvSpPr txBox="1"/>
          <p:nvPr/>
        </p:nvSpPr>
        <p:spPr>
          <a:xfrm>
            <a:off x="4114800" y="5867400"/>
            <a:ext cx="2390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Semantic segmentation</a:t>
            </a:r>
            <a:endParaRPr lang="en-CA" dirty="0"/>
          </a:p>
        </p:txBody>
      </p:sp>
      <p:sp>
        <p:nvSpPr>
          <p:cNvPr id="14" name="TextBox 13"/>
          <p:cNvSpPr txBox="1"/>
          <p:nvPr/>
        </p:nvSpPr>
        <p:spPr>
          <a:xfrm>
            <a:off x="6781800" y="5867400"/>
            <a:ext cx="2106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 smtClean="0"/>
              <a:t>Denoising</a:t>
            </a:r>
            <a:r>
              <a:rPr lang="en-CA" dirty="0" smtClean="0"/>
              <a:t> </a:t>
            </a:r>
            <a:r>
              <a:rPr lang="en-CA" dirty="0" err="1" smtClean="0"/>
              <a:t>inpainting</a:t>
            </a:r>
            <a:endParaRPr lang="en-CA" dirty="0"/>
          </a:p>
        </p:txBody>
      </p:sp>
      <p:sp>
        <p:nvSpPr>
          <p:cNvPr id="17" name="Freeform 16"/>
          <p:cNvSpPr/>
          <p:nvPr/>
        </p:nvSpPr>
        <p:spPr>
          <a:xfrm>
            <a:off x="285750" y="1781175"/>
            <a:ext cx="8715375" cy="4619625"/>
          </a:xfrm>
          <a:custGeom>
            <a:avLst/>
            <a:gdLst>
              <a:gd name="connsiteX0" fmla="*/ 3400425 w 8715375"/>
              <a:gd name="connsiteY0" fmla="*/ 0 h 4619625"/>
              <a:gd name="connsiteX1" fmla="*/ 8696325 w 8715375"/>
              <a:gd name="connsiteY1" fmla="*/ 0 h 4619625"/>
              <a:gd name="connsiteX2" fmla="*/ 8715375 w 8715375"/>
              <a:gd name="connsiteY2" fmla="*/ 4610100 h 4619625"/>
              <a:gd name="connsiteX3" fmla="*/ 0 w 8715375"/>
              <a:gd name="connsiteY3" fmla="*/ 4619625 h 4619625"/>
              <a:gd name="connsiteX4" fmla="*/ 9525 w 8715375"/>
              <a:gd name="connsiteY4" fmla="*/ 2590800 h 4619625"/>
              <a:gd name="connsiteX5" fmla="*/ 3409950 w 8715375"/>
              <a:gd name="connsiteY5" fmla="*/ 2590800 h 4619625"/>
              <a:gd name="connsiteX6" fmla="*/ 3400425 w 8715375"/>
              <a:gd name="connsiteY6" fmla="*/ 0 h 461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15375" h="4619625">
                <a:moveTo>
                  <a:pt x="3400425" y="0"/>
                </a:moveTo>
                <a:lnTo>
                  <a:pt x="8696325" y="0"/>
                </a:lnTo>
                <a:lnTo>
                  <a:pt x="8715375" y="4610100"/>
                </a:lnTo>
                <a:lnTo>
                  <a:pt x="0" y="4619625"/>
                </a:lnTo>
                <a:lnTo>
                  <a:pt x="9525" y="2590800"/>
                </a:lnTo>
                <a:lnTo>
                  <a:pt x="3409950" y="2590800"/>
                </a:lnTo>
                <a:lnTo>
                  <a:pt x="3400425" y="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Rectangle 17"/>
          <p:cNvSpPr/>
          <p:nvPr/>
        </p:nvSpPr>
        <p:spPr>
          <a:xfrm>
            <a:off x="285750" y="1771650"/>
            <a:ext cx="3219450" cy="24193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TextBox 18"/>
          <p:cNvSpPr txBox="1"/>
          <p:nvPr/>
        </p:nvSpPr>
        <p:spPr>
          <a:xfrm>
            <a:off x="228600" y="1457325"/>
            <a:ext cx="1287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Binary label</a:t>
            </a:r>
            <a:endParaRPr lang="en-CA" dirty="0"/>
          </a:p>
        </p:txBody>
      </p:sp>
      <p:sp>
        <p:nvSpPr>
          <p:cNvPr id="20" name="TextBox 19"/>
          <p:cNvSpPr txBox="1"/>
          <p:nvPr/>
        </p:nvSpPr>
        <p:spPr>
          <a:xfrm>
            <a:off x="3648075" y="144780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Multi-label</a:t>
            </a:r>
            <a:endParaRPr lang="en-CA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1955801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" descr="C:\home\Presentations\Paris14\00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48100" y="1905000"/>
            <a:ext cx="1981200" cy="1485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5" descr="C:\home\Presentations\Paris14\0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54500" y="2108200"/>
            <a:ext cx="1930400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r>
              <a:rPr lang="en-US" smtClean="0"/>
              <a:t> / 27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Experimental results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r>
              <a:rPr lang="en-US" smtClean="0"/>
              <a:t> / 27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Experiment results (high-order)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dirty="0" smtClean="0"/>
              <a:t>Interactive segmentation (entropy minimization)</a:t>
            </a:r>
            <a:endParaRPr lang="en-CA" dirty="0"/>
          </a:p>
        </p:txBody>
      </p:sp>
      <p:pic>
        <p:nvPicPr>
          <p:cNvPr id="40962" name="Picture 2" descr="D:\repositories\pPBC\ECCV2014_pPBC\submission\images\horsedr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8600" y="2383790"/>
            <a:ext cx="6480000" cy="3864610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r>
              <a:rPr lang="en-US" smtClean="0"/>
              <a:t> / 27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Experiment results (high-order)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001000" cy="4525963"/>
          </a:xfrm>
        </p:spPr>
        <p:txBody>
          <a:bodyPr/>
          <a:lstStyle/>
          <a:p>
            <a:pPr>
              <a:buNone/>
            </a:pPr>
            <a:r>
              <a:rPr lang="en-CA" dirty="0" smtClean="0"/>
              <a:t>Interactive segmentation (GrabCut database)</a:t>
            </a:r>
            <a:endParaRPr lang="en-CA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 l="25400" b="12217"/>
          <a:stretch>
            <a:fillRect/>
          </a:stretch>
        </p:blipFill>
        <p:spPr bwMode="auto">
          <a:xfrm>
            <a:off x="1295400" y="2133600"/>
            <a:ext cx="6019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r>
              <a:rPr lang="en-US" smtClean="0"/>
              <a:t> / 27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96125" y="3219450"/>
            <a:ext cx="1489703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sz="1400" dirty="0" err="1" smtClean="0"/>
              <a:t>Rother</a:t>
            </a:r>
            <a:r>
              <a:rPr lang="en-CA" sz="1400" dirty="0" smtClean="0"/>
              <a:t> et al. 2004</a:t>
            </a:r>
            <a:endParaRPr lang="en-CA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7096125" y="3543300"/>
            <a:ext cx="1333442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sz="1400" dirty="0" smtClean="0"/>
              <a:t>Tang et al. 2013</a:t>
            </a:r>
            <a:endParaRPr lang="en-CA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7096125" y="3867150"/>
            <a:ext cx="1544269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sz="1400" dirty="0" smtClean="0"/>
              <a:t>Vicente et al. 2009</a:t>
            </a:r>
            <a:endParaRPr lang="en-CA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89037"/>
            <a:ext cx="96012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sz="2800" dirty="0" smtClean="0"/>
              <a:t>Unsupervised binary segmentation </a:t>
            </a:r>
          </a:p>
          <a:p>
            <a:pPr>
              <a:buNone/>
            </a:pPr>
            <a:r>
              <a:rPr lang="en-CA" sz="2800" dirty="0" smtClean="0"/>
              <a:t>– without prior (bounding box, appearance etc.)</a:t>
            </a:r>
            <a:endParaRPr lang="en-CA" sz="2800" dirty="0"/>
          </a:p>
        </p:txBody>
      </p:sp>
      <p:pic>
        <p:nvPicPr>
          <p:cNvPr id="46086" name="Picture 6" descr="D:\repositories\parametricgrabcut\MDL\multilabel\35010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433054"/>
            <a:ext cx="2520000" cy="1681746"/>
          </a:xfrm>
          <a:prstGeom prst="rect">
            <a:avLst/>
          </a:prstGeom>
          <a:noFill/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CA" dirty="0" smtClean="0"/>
              <a:t>Experiment results (high-order)</a:t>
            </a:r>
            <a:endParaRPr lang="en-CA" dirty="0"/>
          </a:p>
        </p:txBody>
      </p:sp>
      <p:pic>
        <p:nvPicPr>
          <p:cNvPr id="10" name="Picture 6" descr="D:\repositories\parametricgrabcut\MDL\multilabel\person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000" y="2377200"/>
            <a:ext cx="2520000" cy="1890000"/>
          </a:xfrm>
          <a:prstGeom prst="rect">
            <a:avLst/>
          </a:prstGeom>
          <a:noFill/>
        </p:spPr>
      </p:pic>
      <p:pic>
        <p:nvPicPr>
          <p:cNvPr id="11" name="Picture 7" descr="D:\repositories\parametricgrabcut\MDL\multilabel\person2_1_multi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000" y="4510800"/>
            <a:ext cx="2520000" cy="1890000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 r="75787" b="47807"/>
          <a:stretch>
            <a:fillRect/>
          </a:stretch>
        </p:blipFill>
        <p:spPr bwMode="auto">
          <a:xfrm>
            <a:off x="6553200" y="2133600"/>
            <a:ext cx="1447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r>
              <a:rPr lang="en-US" smtClean="0"/>
              <a:t> / 27</a:t>
            </a:r>
            <a:endParaRPr lang="en-US" dirty="0"/>
          </a:p>
        </p:txBody>
      </p:sp>
      <p:pic>
        <p:nvPicPr>
          <p:cNvPr id="116737" name="Picture 1" descr="C:\Users\mtang73\Desktop\Untitle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4495800"/>
            <a:ext cx="2524478" cy="1686160"/>
          </a:xfrm>
          <a:prstGeom prst="rect">
            <a:avLst/>
          </a:prstGeom>
          <a:noFill/>
        </p:spPr>
      </p:pic>
      <p:pic>
        <p:nvPicPr>
          <p:cNvPr id="116738" name="Picture 2" descr="C:\Users\mtang73\Desktop\Untitled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3200" y="4495800"/>
            <a:ext cx="1495634" cy="22577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10600" cy="1143000"/>
          </a:xfrm>
        </p:spPr>
        <p:txBody>
          <a:bodyPr>
            <a:normAutofit/>
          </a:bodyPr>
          <a:lstStyle/>
          <a:p>
            <a:r>
              <a:rPr lang="en-CA" dirty="0" smtClean="0"/>
              <a:t>Matching appearance distribution</a:t>
            </a:r>
            <a:endParaRPr lang="en-CA" dirty="0"/>
          </a:p>
        </p:txBody>
      </p:sp>
      <p:pic>
        <p:nvPicPr>
          <p:cNvPr id="21509" name="Picture 5" descr="D:\repositories\parametricgrabcut\db\108073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505200"/>
            <a:ext cx="2157757" cy="1440000"/>
          </a:xfrm>
          <a:prstGeom prst="rect">
            <a:avLst/>
          </a:prstGeom>
          <a:noFill/>
        </p:spPr>
      </p:pic>
      <p:pic>
        <p:nvPicPr>
          <p:cNvPr id="21510" name="Picture 6" descr="D:\repositories\parametricgrabcut\db\108073_gt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3505200"/>
            <a:ext cx="2157757" cy="1440000"/>
          </a:xfrm>
          <a:prstGeom prst="rect">
            <a:avLst/>
          </a:prstGeom>
          <a:noFill/>
        </p:spPr>
      </p:pic>
      <p:pic>
        <p:nvPicPr>
          <p:cNvPr id="21511" name="Picture 7" descr="D:\repositories\parametricgrabcut\db\108073_r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3505200"/>
            <a:ext cx="2157757" cy="1440000"/>
          </a:xfrm>
          <a:prstGeom prst="rect">
            <a:avLst/>
          </a:prstGeom>
          <a:noFill/>
        </p:spPr>
      </p:pic>
      <p:pic>
        <p:nvPicPr>
          <p:cNvPr id="21512" name="Picture 8" descr="D:\repositories\parametricgrabcut\db\38092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5105400"/>
            <a:ext cx="2157757" cy="1440000"/>
          </a:xfrm>
          <a:prstGeom prst="rect">
            <a:avLst/>
          </a:prstGeom>
          <a:noFill/>
        </p:spPr>
      </p:pic>
      <p:pic>
        <p:nvPicPr>
          <p:cNvPr id="21513" name="Picture 9" descr="D:\repositories\parametricgrabcut\db\38092_gt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7600" y="5105400"/>
            <a:ext cx="2157757" cy="1440000"/>
          </a:xfrm>
          <a:prstGeom prst="rect">
            <a:avLst/>
          </a:prstGeom>
          <a:noFill/>
        </p:spPr>
      </p:pic>
      <p:pic>
        <p:nvPicPr>
          <p:cNvPr id="21514" name="Picture 10" descr="D:\repositories\parametricgrabcut\db\38092_r.b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0" y="5189400"/>
            <a:ext cx="2157757" cy="1440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905000" y="1295400"/>
            <a:ext cx="10584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Input image</a:t>
            </a:r>
            <a:endParaRPr lang="en-CA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107805" y="1295400"/>
            <a:ext cx="11499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Ground truth</a:t>
            </a:r>
            <a:endParaRPr lang="en-CA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6400800" y="1295400"/>
            <a:ext cx="10765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Our method</a:t>
            </a:r>
            <a:endParaRPr lang="en-CA" sz="1400" dirty="0"/>
          </a:p>
        </p:txBody>
      </p:sp>
      <p:pic>
        <p:nvPicPr>
          <p:cNvPr id="20484" name="Picture 4" descr="D:\repositories\parametricgrabcut\db\35010_r.bm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95643" y="1905000"/>
            <a:ext cx="2157757" cy="1440000"/>
          </a:xfrm>
          <a:prstGeom prst="rect">
            <a:avLst/>
          </a:prstGeom>
          <a:noFill/>
        </p:spPr>
      </p:pic>
      <p:pic>
        <p:nvPicPr>
          <p:cNvPr id="20485" name="Picture 5" descr="D:\repositories\parametricgrabcut\db\35010.bmp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1600" y="1905000"/>
            <a:ext cx="2157757" cy="1440000"/>
          </a:xfrm>
          <a:prstGeom prst="rect">
            <a:avLst/>
          </a:prstGeom>
          <a:noFill/>
        </p:spPr>
      </p:pic>
      <p:pic>
        <p:nvPicPr>
          <p:cNvPr id="20486" name="Picture 6" descr="D:\repositories\parametricgrabcut\db\35010_gt.bmp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33443" y="1900237"/>
            <a:ext cx="2157757" cy="1440000"/>
          </a:xfrm>
          <a:prstGeom prst="rect">
            <a:avLst/>
          </a:prstGeom>
          <a:noFill/>
        </p:spPr>
      </p:pic>
      <p:grpSp>
        <p:nvGrpSpPr>
          <p:cNvPr id="3" name="Group 77"/>
          <p:cNvGrpSpPr/>
          <p:nvPr/>
        </p:nvGrpSpPr>
        <p:grpSpPr>
          <a:xfrm>
            <a:off x="-152400" y="1143000"/>
            <a:ext cx="1904999" cy="747253"/>
            <a:chOff x="3189188" y="3606443"/>
            <a:chExt cx="2257977" cy="875346"/>
          </a:xfrm>
        </p:grpSpPr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3853248346"/>
                </p:ext>
              </p:extLst>
            </p:nvPr>
          </p:nvGraphicFramePr>
          <p:xfrm>
            <a:off x="4498735" y="3990604"/>
            <a:ext cx="276840" cy="298204"/>
          </p:xfrm>
          <a:graphic>
            <a:graphicData uri="http://schemas.openxmlformats.org/presentationml/2006/ole">
              <p:oleObj spid="_x0000_s84994" name="Equation" r:id="rId12" imgW="152268" imgH="164957" progId="Equation.3">
                <p:embed/>
              </p:oleObj>
            </a:graphicData>
          </a:graphic>
        </p:graphicFrame>
        <p:grpSp>
          <p:nvGrpSpPr>
            <p:cNvPr id="4" name="Group 79"/>
            <p:cNvGrpSpPr/>
            <p:nvPr/>
          </p:nvGrpSpPr>
          <p:grpSpPr>
            <a:xfrm>
              <a:off x="3189188" y="3606443"/>
              <a:ext cx="2257977" cy="875346"/>
              <a:chOff x="3189188" y="3606443"/>
              <a:chExt cx="2257977" cy="875346"/>
            </a:xfrm>
          </p:grpSpPr>
          <p:sp>
            <p:nvSpPr>
              <p:cNvPr id="23" name="Freeform 22"/>
              <p:cNvSpPr/>
              <p:nvPr/>
            </p:nvSpPr>
            <p:spPr>
              <a:xfrm>
                <a:off x="3733800" y="3717925"/>
                <a:ext cx="366760" cy="625176"/>
              </a:xfrm>
              <a:custGeom>
                <a:avLst/>
                <a:gdLst>
                  <a:gd name="connsiteX0" fmla="*/ 0 w 1535502"/>
                  <a:gd name="connsiteY0" fmla="*/ 1858993 h 1884872"/>
                  <a:gd name="connsiteX1" fmla="*/ 681487 w 1535502"/>
                  <a:gd name="connsiteY1" fmla="*/ 219974 h 1884872"/>
                  <a:gd name="connsiteX2" fmla="*/ 1130061 w 1535502"/>
                  <a:gd name="connsiteY2" fmla="*/ 539152 h 1884872"/>
                  <a:gd name="connsiteX3" fmla="*/ 1440611 w 1535502"/>
                  <a:gd name="connsiteY3" fmla="*/ 418382 h 1884872"/>
                  <a:gd name="connsiteX4" fmla="*/ 1535502 w 1535502"/>
                  <a:gd name="connsiteY4" fmla="*/ 1884872 h 1884872"/>
                  <a:gd name="connsiteX0" fmla="*/ 0 w 1535502"/>
                  <a:gd name="connsiteY0" fmla="*/ 1696528 h 1722407"/>
                  <a:gd name="connsiteX1" fmla="*/ 353683 w 1535502"/>
                  <a:gd name="connsiteY1" fmla="*/ 721743 h 1722407"/>
                  <a:gd name="connsiteX2" fmla="*/ 681487 w 1535502"/>
                  <a:gd name="connsiteY2" fmla="*/ 57509 h 1722407"/>
                  <a:gd name="connsiteX3" fmla="*/ 1130061 w 1535502"/>
                  <a:gd name="connsiteY3" fmla="*/ 376687 h 1722407"/>
                  <a:gd name="connsiteX4" fmla="*/ 1440611 w 1535502"/>
                  <a:gd name="connsiteY4" fmla="*/ 255917 h 1722407"/>
                  <a:gd name="connsiteX5" fmla="*/ 1535502 w 1535502"/>
                  <a:gd name="connsiteY5" fmla="*/ 1722407 h 1722407"/>
                  <a:gd name="connsiteX0" fmla="*/ 0 w 1535502"/>
                  <a:gd name="connsiteY0" fmla="*/ 1713062 h 1738941"/>
                  <a:gd name="connsiteX1" fmla="*/ 398253 w 1535502"/>
                  <a:gd name="connsiteY1" fmla="*/ 837481 h 1738941"/>
                  <a:gd name="connsiteX2" fmla="*/ 681487 w 1535502"/>
                  <a:gd name="connsiteY2" fmla="*/ 74043 h 1738941"/>
                  <a:gd name="connsiteX3" fmla="*/ 1130061 w 1535502"/>
                  <a:gd name="connsiteY3" fmla="*/ 393221 h 1738941"/>
                  <a:gd name="connsiteX4" fmla="*/ 1440611 w 1535502"/>
                  <a:gd name="connsiteY4" fmla="*/ 272451 h 1738941"/>
                  <a:gd name="connsiteX5" fmla="*/ 1535502 w 1535502"/>
                  <a:gd name="connsiteY5" fmla="*/ 1738941 h 1738941"/>
                  <a:gd name="connsiteX0" fmla="*/ 0 w 1535502"/>
                  <a:gd name="connsiteY0" fmla="*/ 1713062 h 1738941"/>
                  <a:gd name="connsiteX1" fmla="*/ 398253 w 1535502"/>
                  <a:gd name="connsiteY1" fmla="*/ 837481 h 1738941"/>
                  <a:gd name="connsiteX2" fmla="*/ 681487 w 1535502"/>
                  <a:gd name="connsiteY2" fmla="*/ 74043 h 1738941"/>
                  <a:gd name="connsiteX3" fmla="*/ 1130061 w 1535502"/>
                  <a:gd name="connsiteY3" fmla="*/ 393221 h 1738941"/>
                  <a:gd name="connsiteX4" fmla="*/ 1440611 w 1535502"/>
                  <a:gd name="connsiteY4" fmla="*/ 272451 h 1738941"/>
                  <a:gd name="connsiteX5" fmla="*/ 1535502 w 1535502"/>
                  <a:gd name="connsiteY5" fmla="*/ 1738941 h 1738941"/>
                  <a:gd name="connsiteX0" fmla="*/ 0 w 1535502"/>
                  <a:gd name="connsiteY0" fmla="*/ 1711624 h 1737503"/>
                  <a:gd name="connsiteX1" fmla="*/ 398253 w 1535502"/>
                  <a:gd name="connsiteY1" fmla="*/ 836043 h 1737503"/>
                  <a:gd name="connsiteX2" fmla="*/ 779253 w 1535502"/>
                  <a:gd name="connsiteY2" fmla="*/ 74043 h 1737503"/>
                  <a:gd name="connsiteX3" fmla="*/ 1130061 w 1535502"/>
                  <a:gd name="connsiteY3" fmla="*/ 391783 h 1737503"/>
                  <a:gd name="connsiteX4" fmla="*/ 1440611 w 1535502"/>
                  <a:gd name="connsiteY4" fmla="*/ 271013 h 1737503"/>
                  <a:gd name="connsiteX5" fmla="*/ 1535502 w 1535502"/>
                  <a:gd name="connsiteY5" fmla="*/ 1737503 h 1737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35502" h="1737503">
                    <a:moveTo>
                      <a:pt x="0" y="1711624"/>
                    </a:moveTo>
                    <a:cubicBezTo>
                      <a:pt x="58947" y="1549160"/>
                      <a:pt x="284672" y="1109213"/>
                      <a:pt x="398253" y="836043"/>
                    </a:cubicBezTo>
                    <a:cubicBezTo>
                      <a:pt x="539151" y="511115"/>
                      <a:pt x="657285" y="148086"/>
                      <a:pt x="779253" y="74043"/>
                    </a:cubicBezTo>
                    <a:cubicBezTo>
                      <a:pt x="901221" y="0"/>
                      <a:pt x="1019835" y="358955"/>
                      <a:pt x="1130061" y="391783"/>
                    </a:cubicBezTo>
                    <a:cubicBezTo>
                      <a:pt x="1240287" y="424611"/>
                      <a:pt x="1373038" y="46726"/>
                      <a:pt x="1440611" y="271013"/>
                    </a:cubicBezTo>
                    <a:cubicBezTo>
                      <a:pt x="1508185" y="495300"/>
                      <a:pt x="1521843" y="1116401"/>
                      <a:pt x="1535502" y="1737503"/>
                    </a:cubicBezTo>
                  </a:path>
                </a:pathLst>
              </a:custGeom>
              <a:solidFill>
                <a:srgbClr val="E66C7D">
                  <a:lumMod val="60000"/>
                  <a:lumOff val="40000"/>
                </a:srgbClr>
              </a:solidFill>
              <a:ln w="6350" cap="rnd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33384">
                  <a:defRPr/>
                </a:pPr>
                <a:endParaRPr lang="en-CA" sz="1600" kern="0" dirty="0">
                  <a:solidFill>
                    <a:sysClr val="windowText" lastClr="000000"/>
                  </a:solidFill>
                  <a:latin typeface="Corbel"/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4437993" y="3717925"/>
                <a:ext cx="591207" cy="606972"/>
              </a:xfrm>
              <a:custGeom>
                <a:avLst/>
                <a:gdLst>
                  <a:gd name="connsiteX0" fmla="*/ 0 w 2475186"/>
                  <a:gd name="connsiteY0" fmla="*/ 1686910 h 1686910"/>
                  <a:gd name="connsiteX1" fmla="*/ 425669 w 2475186"/>
                  <a:gd name="connsiteY1" fmla="*/ 709448 h 1686910"/>
                  <a:gd name="connsiteX2" fmla="*/ 772510 w 2475186"/>
                  <a:gd name="connsiteY2" fmla="*/ 31531 h 1686910"/>
                  <a:gd name="connsiteX3" fmla="*/ 1261241 w 2475186"/>
                  <a:gd name="connsiteY3" fmla="*/ 898634 h 1686910"/>
                  <a:gd name="connsiteX4" fmla="*/ 1749973 w 2475186"/>
                  <a:gd name="connsiteY4" fmla="*/ 1103586 h 1686910"/>
                  <a:gd name="connsiteX5" fmla="*/ 2333297 w 2475186"/>
                  <a:gd name="connsiteY5" fmla="*/ 1545020 h 1686910"/>
                  <a:gd name="connsiteX6" fmla="*/ 2475186 w 2475186"/>
                  <a:gd name="connsiteY6" fmla="*/ 1655379 h 1686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75186" h="1686910">
                    <a:moveTo>
                      <a:pt x="0" y="1686910"/>
                    </a:moveTo>
                    <a:cubicBezTo>
                      <a:pt x="148458" y="1336127"/>
                      <a:pt x="296917" y="985345"/>
                      <a:pt x="425669" y="709448"/>
                    </a:cubicBezTo>
                    <a:cubicBezTo>
                      <a:pt x="554421" y="433552"/>
                      <a:pt x="633248" y="0"/>
                      <a:pt x="772510" y="31531"/>
                    </a:cubicBezTo>
                    <a:cubicBezTo>
                      <a:pt x="911772" y="63062"/>
                      <a:pt x="1098331" y="719958"/>
                      <a:pt x="1261241" y="898634"/>
                    </a:cubicBezTo>
                    <a:cubicBezTo>
                      <a:pt x="1424151" y="1077310"/>
                      <a:pt x="1571297" y="995855"/>
                      <a:pt x="1749973" y="1103586"/>
                    </a:cubicBezTo>
                    <a:cubicBezTo>
                      <a:pt x="1928649" y="1211317"/>
                      <a:pt x="2212428" y="1453055"/>
                      <a:pt x="2333297" y="1545020"/>
                    </a:cubicBezTo>
                    <a:cubicBezTo>
                      <a:pt x="2454166" y="1636986"/>
                      <a:pt x="2464676" y="1646182"/>
                      <a:pt x="2475186" y="1655379"/>
                    </a:cubicBezTo>
                  </a:path>
                </a:pathLst>
              </a:custGeom>
              <a:noFill/>
              <a:ln w="57150" cap="rnd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33384">
                  <a:defRPr/>
                </a:pPr>
                <a:endParaRPr lang="en-CA" sz="1600" kern="0" dirty="0">
                  <a:solidFill>
                    <a:sysClr val="windowText" lastClr="000000"/>
                  </a:solidFill>
                  <a:latin typeface="Corbel"/>
                </a:endParaRPr>
              </a:p>
            </p:txBody>
          </p:sp>
          <p:graphicFrame>
            <p:nvGraphicFramePr>
              <p:cNvPr id="25" name="Object 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="" xmlns:p14="http://schemas.microsoft.com/office/powerpoint/2010/main" val="3797892107"/>
                  </p:ext>
                </p:extLst>
              </p:nvPr>
            </p:nvGraphicFramePr>
            <p:xfrm>
              <a:off x="5090642" y="3606443"/>
              <a:ext cx="356523" cy="847125"/>
            </p:xfrm>
            <a:graphic>
              <a:graphicData uri="http://schemas.openxmlformats.org/presentationml/2006/ole">
                <p:oleObj spid="_x0000_s84995" name="Equation" r:id="rId13" imgW="164880" imgH="393480" progId="Equation.3">
                  <p:embed/>
                </p:oleObj>
              </a:graphicData>
            </a:graphic>
          </p:graphicFrame>
          <p:graphicFrame>
            <p:nvGraphicFramePr>
              <p:cNvPr id="26" name="Object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="" xmlns:p14="http://schemas.microsoft.com/office/powerpoint/2010/main" val="340476977"/>
                  </p:ext>
                </p:extLst>
              </p:nvPr>
            </p:nvGraphicFramePr>
            <p:xfrm>
              <a:off x="4182698" y="3985215"/>
              <a:ext cx="287337" cy="246062"/>
            </p:xfrm>
            <a:graphic>
              <a:graphicData uri="http://schemas.openxmlformats.org/presentationml/2006/ole">
                <p:oleObj spid="_x0000_s84996" name="Equation" r:id="rId14" imgW="88592" imgH="75936" progId="Equation.3">
                  <p:embed/>
                </p:oleObj>
              </a:graphicData>
            </a:graphic>
          </p:graphicFrame>
          <p:graphicFrame>
            <p:nvGraphicFramePr>
              <p:cNvPr id="27" name="Object 1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="" xmlns:p14="http://schemas.microsoft.com/office/powerpoint/2010/main" val="3917720570"/>
                  </p:ext>
                </p:extLst>
              </p:nvPr>
            </p:nvGraphicFramePr>
            <p:xfrm>
              <a:off x="3189188" y="3606445"/>
              <a:ext cx="569446" cy="875344"/>
            </p:xfrm>
            <a:graphic>
              <a:graphicData uri="http://schemas.openxmlformats.org/presentationml/2006/ole">
                <p:oleObj spid="_x0000_s84997" name="Equation" r:id="rId15" imgW="253800" imgH="393480" progId="Equation.3">
                  <p:embed/>
                </p:oleObj>
              </a:graphicData>
            </a:graphic>
          </p:graphicFrame>
          <p:graphicFrame>
            <p:nvGraphicFramePr>
              <p:cNvPr id="28" name="Object 2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="" xmlns:p14="http://schemas.microsoft.com/office/powerpoint/2010/main" val="2414233839"/>
                  </p:ext>
                </p:extLst>
              </p:nvPr>
            </p:nvGraphicFramePr>
            <p:xfrm>
              <a:off x="3851264" y="3980467"/>
              <a:ext cx="230552" cy="321349"/>
            </p:xfrm>
            <a:graphic>
              <a:graphicData uri="http://schemas.openxmlformats.org/presentationml/2006/ole">
                <p:oleObj spid="_x0000_s84998" name="Equation" r:id="rId16" imgW="126725" imgH="177415" progId="Equation.3">
                  <p:embed/>
                </p:oleObj>
              </a:graphicData>
            </a:graphic>
          </p:graphicFrame>
        </p:grpSp>
      </p:grp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r>
              <a:rPr lang="en-US" smtClean="0"/>
              <a:t> / 27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Experiment results (high-order)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CA" dirty="0" smtClean="0"/>
              <a:t>Matching color distribution</a:t>
            </a:r>
            <a:endParaRPr lang="en-CA" dirty="0"/>
          </a:p>
        </p:txBody>
      </p:sp>
      <p:pic>
        <p:nvPicPr>
          <p:cNvPr id="39938" name="Picture 2" descr="D:\repositories\pPBC\ECCV2014_pPBC\submission\images\swimmerpl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104" y="2133600"/>
            <a:ext cx="8241792" cy="1798320"/>
          </a:xfrm>
          <a:prstGeom prst="rect">
            <a:avLst/>
          </a:prstGeom>
          <a:noFill/>
        </p:spPr>
      </p:pic>
      <p:grpSp>
        <p:nvGrpSpPr>
          <p:cNvPr id="4" name="Group 77"/>
          <p:cNvGrpSpPr/>
          <p:nvPr/>
        </p:nvGrpSpPr>
        <p:grpSpPr>
          <a:xfrm>
            <a:off x="6858000" y="1219200"/>
            <a:ext cx="1904999" cy="747253"/>
            <a:chOff x="3189188" y="3606443"/>
            <a:chExt cx="2257977" cy="875346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3853248346"/>
                </p:ext>
              </p:extLst>
            </p:nvPr>
          </p:nvGraphicFramePr>
          <p:xfrm>
            <a:off x="4498735" y="3990604"/>
            <a:ext cx="276840" cy="298204"/>
          </p:xfrm>
          <a:graphic>
            <a:graphicData uri="http://schemas.openxmlformats.org/presentationml/2006/ole">
              <p:oleObj spid="_x0000_s86018" name="Equation" r:id="rId4" imgW="152268" imgH="164957" progId="Equation.3">
                <p:embed/>
              </p:oleObj>
            </a:graphicData>
          </a:graphic>
        </p:graphicFrame>
        <p:grpSp>
          <p:nvGrpSpPr>
            <p:cNvPr id="5" name="Group 79"/>
            <p:cNvGrpSpPr/>
            <p:nvPr/>
          </p:nvGrpSpPr>
          <p:grpSpPr>
            <a:xfrm>
              <a:off x="3189188" y="3606443"/>
              <a:ext cx="2257977" cy="875346"/>
              <a:chOff x="3189188" y="3606443"/>
              <a:chExt cx="2257977" cy="875346"/>
            </a:xfrm>
          </p:grpSpPr>
          <p:sp>
            <p:nvSpPr>
              <p:cNvPr id="9" name="Freeform 8"/>
              <p:cNvSpPr/>
              <p:nvPr/>
            </p:nvSpPr>
            <p:spPr>
              <a:xfrm>
                <a:off x="3733800" y="3717925"/>
                <a:ext cx="366760" cy="625176"/>
              </a:xfrm>
              <a:custGeom>
                <a:avLst/>
                <a:gdLst>
                  <a:gd name="connsiteX0" fmla="*/ 0 w 1535502"/>
                  <a:gd name="connsiteY0" fmla="*/ 1858993 h 1884872"/>
                  <a:gd name="connsiteX1" fmla="*/ 681487 w 1535502"/>
                  <a:gd name="connsiteY1" fmla="*/ 219974 h 1884872"/>
                  <a:gd name="connsiteX2" fmla="*/ 1130061 w 1535502"/>
                  <a:gd name="connsiteY2" fmla="*/ 539152 h 1884872"/>
                  <a:gd name="connsiteX3" fmla="*/ 1440611 w 1535502"/>
                  <a:gd name="connsiteY3" fmla="*/ 418382 h 1884872"/>
                  <a:gd name="connsiteX4" fmla="*/ 1535502 w 1535502"/>
                  <a:gd name="connsiteY4" fmla="*/ 1884872 h 1884872"/>
                  <a:gd name="connsiteX0" fmla="*/ 0 w 1535502"/>
                  <a:gd name="connsiteY0" fmla="*/ 1696528 h 1722407"/>
                  <a:gd name="connsiteX1" fmla="*/ 353683 w 1535502"/>
                  <a:gd name="connsiteY1" fmla="*/ 721743 h 1722407"/>
                  <a:gd name="connsiteX2" fmla="*/ 681487 w 1535502"/>
                  <a:gd name="connsiteY2" fmla="*/ 57509 h 1722407"/>
                  <a:gd name="connsiteX3" fmla="*/ 1130061 w 1535502"/>
                  <a:gd name="connsiteY3" fmla="*/ 376687 h 1722407"/>
                  <a:gd name="connsiteX4" fmla="*/ 1440611 w 1535502"/>
                  <a:gd name="connsiteY4" fmla="*/ 255917 h 1722407"/>
                  <a:gd name="connsiteX5" fmla="*/ 1535502 w 1535502"/>
                  <a:gd name="connsiteY5" fmla="*/ 1722407 h 1722407"/>
                  <a:gd name="connsiteX0" fmla="*/ 0 w 1535502"/>
                  <a:gd name="connsiteY0" fmla="*/ 1713062 h 1738941"/>
                  <a:gd name="connsiteX1" fmla="*/ 398253 w 1535502"/>
                  <a:gd name="connsiteY1" fmla="*/ 837481 h 1738941"/>
                  <a:gd name="connsiteX2" fmla="*/ 681487 w 1535502"/>
                  <a:gd name="connsiteY2" fmla="*/ 74043 h 1738941"/>
                  <a:gd name="connsiteX3" fmla="*/ 1130061 w 1535502"/>
                  <a:gd name="connsiteY3" fmla="*/ 393221 h 1738941"/>
                  <a:gd name="connsiteX4" fmla="*/ 1440611 w 1535502"/>
                  <a:gd name="connsiteY4" fmla="*/ 272451 h 1738941"/>
                  <a:gd name="connsiteX5" fmla="*/ 1535502 w 1535502"/>
                  <a:gd name="connsiteY5" fmla="*/ 1738941 h 1738941"/>
                  <a:gd name="connsiteX0" fmla="*/ 0 w 1535502"/>
                  <a:gd name="connsiteY0" fmla="*/ 1713062 h 1738941"/>
                  <a:gd name="connsiteX1" fmla="*/ 398253 w 1535502"/>
                  <a:gd name="connsiteY1" fmla="*/ 837481 h 1738941"/>
                  <a:gd name="connsiteX2" fmla="*/ 681487 w 1535502"/>
                  <a:gd name="connsiteY2" fmla="*/ 74043 h 1738941"/>
                  <a:gd name="connsiteX3" fmla="*/ 1130061 w 1535502"/>
                  <a:gd name="connsiteY3" fmla="*/ 393221 h 1738941"/>
                  <a:gd name="connsiteX4" fmla="*/ 1440611 w 1535502"/>
                  <a:gd name="connsiteY4" fmla="*/ 272451 h 1738941"/>
                  <a:gd name="connsiteX5" fmla="*/ 1535502 w 1535502"/>
                  <a:gd name="connsiteY5" fmla="*/ 1738941 h 1738941"/>
                  <a:gd name="connsiteX0" fmla="*/ 0 w 1535502"/>
                  <a:gd name="connsiteY0" fmla="*/ 1711624 h 1737503"/>
                  <a:gd name="connsiteX1" fmla="*/ 398253 w 1535502"/>
                  <a:gd name="connsiteY1" fmla="*/ 836043 h 1737503"/>
                  <a:gd name="connsiteX2" fmla="*/ 779253 w 1535502"/>
                  <a:gd name="connsiteY2" fmla="*/ 74043 h 1737503"/>
                  <a:gd name="connsiteX3" fmla="*/ 1130061 w 1535502"/>
                  <a:gd name="connsiteY3" fmla="*/ 391783 h 1737503"/>
                  <a:gd name="connsiteX4" fmla="*/ 1440611 w 1535502"/>
                  <a:gd name="connsiteY4" fmla="*/ 271013 h 1737503"/>
                  <a:gd name="connsiteX5" fmla="*/ 1535502 w 1535502"/>
                  <a:gd name="connsiteY5" fmla="*/ 1737503 h 1737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35502" h="1737503">
                    <a:moveTo>
                      <a:pt x="0" y="1711624"/>
                    </a:moveTo>
                    <a:cubicBezTo>
                      <a:pt x="58947" y="1549160"/>
                      <a:pt x="284672" y="1109213"/>
                      <a:pt x="398253" y="836043"/>
                    </a:cubicBezTo>
                    <a:cubicBezTo>
                      <a:pt x="539151" y="511115"/>
                      <a:pt x="657285" y="148086"/>
                      <a:pt x="779253" y="74043"/>
                    </a:cubicBezTo>
                    <a:cubicBezTo>
                      <a:pt x="901221" y="0"/>
                      <a:pt x="1019835" y="358955"/>
                      <a:pt x="1130061" y="391783"/>
                    </a:cubicBezTo>
                    <a:cubicBezTo>
                      <a:pt x="1240287" y="424611"/>
                      <a:pt x="1373038" y="46726"/>
                      <a:pt x="1440611" y="271013"/>
                    </a:cubicBezTo>
                    <a:cubicBezTo>
                      <a:pt x="1508185" y="495300"/>
                      <a:pt x="1521843" y="1116401"/>
                      <a:pt x="1535502" y="1737503"/>
                    </a:cubicBezTo>
                  </a:path>
                </a:pathLst>
              </a:custGeom>
              <a:solidFill>
                <a:srgbClr val="E66C7D">
                  <a:lumMod val="60000"/>
                  <a:lumOff val="40000"/>
                </a:srgbClr>
              </a:solidFill>
              <a:ln w="6350" cap="rnd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33384">
                  <a:defRPr/>
                </a:pPr>
                <a:endParaRPr lang="en-CA" sz="1600" kern="0" dirty="0">
                  <a:solidFill>
                    <a:sysClr val="windowText" lastClr="000000"/>
                  </a:solidFill>
                  <a:latin typeface="Corbel"/>
                </a:endParaRPr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4437993" y="3717925"/>
                <a:ext cx="591207" cy="606972"/>
              </a:xfrm>
              <a:custGeom>
                <a:avLst/>
                <a:gdLst>
                  <a:gd name="connsiteX0" fmla="*/ 0 w 2475186"/>
                  <a:gd name="connsiteY0" fmla="*/ 1686910 h 1686910"/>
                  <a:gd name="connsiteX1" fmla="*/ 425669 w 2475186"/>
                  <a:gd name="connsiteY1" fmla="*/ 709448 h 1686910"/>
                  <a:gd name="connsiteX2" fmla="*/ 772510 w 2475186"/>
                  <a:gd name="connsiteY2" fmla="*/ 31531 h 1686910"/>
                  <a:gd name="connsiteX3" fmla="*/ 1261241 w 2475186"/>
                  <a:gd name="connsiteY3" fmla="*/ 898634 h 1686910"/>
                  <a:gd name="connsiteX4" fmla="*/ 1749973 w 2475186"/>
                  <a:gd name="connsiteY4" fmla="*/ 1103586 h 1686910"/>
                  <a:gd name="connsiteX5" fmla="*/ 2333297 w 2475186"/>
                  <a:gd name="connsiteY5" fmla="*/ 1545020 h 1686910"/>
                  <a:gd name="connsiteX6" fmla="*/ 2475186 w 2475186"/>
                  <a:gd name="connsiteY6" fmla="*/ 1655379 h 1686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75186" h="1686910">
                    <a:moveTo>
                      <a:pt x="0" y="1686910"/>
                    </a:moveTo>
                    <a:cubicBezTo>
                      <a:pt x="148458" y="1336127"/>
                      <a:pt x="296917" y="985345"/>
                      <a:pt x="425669" y="709448"/>
                    </a:cubicBezTo>
                    <a:cubicBezTo>
                      <a:pt x="554421" y="433552"/>
                      <a:pt x="633248" y="0"/>
                      <a:pt x="772510" y="31531"/>
                    </a:cubicBezTo>
                    <a:cubicBezTo>
                      <a:pt x="911772" y="63062"/>
                      <a:pt x="1098331" y="719958"/>
                      <a:pt x="1261241" y="898634"/>
                    </a:cubicBezTo>
                    <a:cubicBezTo>
                      <a:pt x="1424151" y="1077310"/>
                      <a:pt x="1571297" y="995855"/>
                      <a:pt x="1749973" y="1103586"/>
                    </a:cubicBezTo>
                    <a:cubicBezTo>
                      <a:pt x="1928649" y="1211317"/>
                      <a:pt x="2212428" y="1453055"/>
                      <a:pt x="2333297" y="1545020"/>
                    </a:cubicBezTo>
                    <a:cubicBezTo>
                      <a:pt x="2454166" y="1636986"/>
                      <a:pt x="2464676" y="1646182"/>
                      <a:pt x="2475186" y="1655379"/>
                    </a:cubicBezTo>
                  </a:path>
                </a:pathLst>
              </a:custGeom>
              <a:noFill/>
              <a:ln w="57150" cap="rnd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33384">
                  <a:defRPr/>
                </a:pPr>
                <a:endParaRPr lang="en-CA" sz="1600" kern="0" dirty="0">
                  <a:solidFill>
                    <a:sysClr val="windowText" lastClr="000000"/>
                  </a:solidFill>
                  <a:latin typeface="Corbel"/>
                </a:endParaRPr>
              </a:p>
            </p:txBody>
          </p:sp>
          <p:graphicFrame>
            <p:nvGraphicFramePr>
              <p:cNvPr id="11" name="Object 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="" xmlns:p14="http://schemas.microsoft.com/office/powerpoint/2010/main" val="3797892107"/>
                  </p:ext>
                </p:extLst>
              </p:nvPr>
            </p:nvGraphicFramePr>
            <p:xfrm>
              <a:off x="5090642" y="3606443"/>
              <a:ext cx="356523" cy="847125"/>
            </p:xfrm>
            <a:graphic>
              <a:graphicData uri="http://schemas.openxmlformats.org/presentationml/2006/ole">
                <p:oleObj spid="_x0000_s86019" name="Equation" r:id="rId5" imgW="164880" imgH="393480" progId="Equation.3">
                  <p:embed/>
                </p:oleObj>
              </a:graphicData>
            </a:graphic>
          </p:graphicFrame>
          <p:graphicFrame>
            <p:nvGraphicFramePr>
              <p:cNvPr id="12" name="Object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="" xmlns:p14="http://schemas.microsoft.com/office/powerpoint/2010/main" val="340476977"/>
                  </p:ext>
                </p:extLst>
              </p:nvPr>
            </p:nvGraphicFramePr>
            <p:xfrm>
              <a:off x="4182698" y="3985215"/>
              <a:ext cx="287337" cy="246062"/>
            </p:xfrm>
            <a:graphic>
              <a:graphicData uri="http://schemas.openxmlformats.org/presentationml/2006/ole">
                <p:oleObj spid="_x0000_s86020" name="Equation" r:id="rId6" imgW="88592" imgH="75936" progId="Equation.3">
                  <p:embed/>
                </p:oleObj>
              </a:graphicData>
            </a:graphic>
          </p:graphicFrame>
          <p:graphicFrame>
            <p:nvGraphicFramePr>
              <p:cNvPr id="13" name="Object 1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="" xmlns:p14="http://schemas.microsoft.com/office/powerpoint/2010/main" val="3917720570"/>
                  </p:ext>
                </p:extLst>
              </p:nvPr>
            </p:nvGraphicFramePr>
            <p:xfrm>
              <a:off x="3189188" y="3606445"/>
              <a:ext cx="569446" cy="875344"/>
            </p:xfrm>
            <a:graphic>
              <a:graphicData uri="http://schemas.openxmlformats.org/presentationml/2006/ole">
                <p:oleObj spid="_x0000_s86021" name="Equation" r:id="rId7" imgW="253800" imgH="393480" progId="Equation.3">
                  <p:embed/>
                </p:oleObj>
              </a:graphicData>
            </a:graphic>
          </p:graphicFrame>
          <p:graphicFrame>
            <p:nvGraphicFramePr>
              <p:cNvPr id="14" name="Object 1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="" xmlns:p14="http://schemas.microsoft.com/office/powerpoint/2010/main" val="2414233839"/>
                  </p:ext>
                </p:extLst>
              </p:nvPr>
            </p:nvGraphicFramePr>
            <p:xfrm>
              <a:off x="3851264" y="3980467"/>
              <a:ext cx="230552" cy="321349"/>
            </p:xfrm>
            <a:graphic>
              <a:graphicData uri="http://schemas.openxmlformats.org/presentationml/2006/ole">
                <p:oleObj spid="_x0000_s86022" name="Equation" r:id="rId8" imgW="126725" imgH="177415" progId="Equation.3">
                  <p:embed/>
                </p:oleObj>
              </a:graphicData>
            </a:graphic>
          </p:graphicFrame>
        </p:grpSp>
      </p:grp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r>
              <a:rPr lang="en-US" smtClean="0"/>
              <a:t> / 27</a:t>
            </a:r>
            <a:endParaRPr lang="en-US" dirty="0"/>
          </a:p>
        </p:txBody>
      </p:sp>
      <p:pic>
        <p:nvPicPr>
          <p:cNvPr id="18" name="Picture 7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76400" y="4343400"/>
            <a:ext cx="7086600" cy="154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318656" y="4819650"/>
            <a:ext cx="1357744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sz="1400" dirty="0" err="1" smtClean="0"/>
              <a:t>Ayed</a:t>
            </a:r>
            <a:r>
              <a:rPr lang="en-CA" sz="1400" dirty="0" smtClean="0"/>
              <a:t> et al. 2013</a:t>
            </a:r>
            <a:endParaRPr lang="en-CA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152400" y="5257800"/>
            <a:ext cx="1591974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sz="1400" dirty="0" err="1" smtClean="0"/>
              <a:t>Gorelick</a:t>
            </a:r>
            <a:r>
              <a:rPr lang="en-CA" sz="1400" dirty="0" smtClean="0"/>
              <a:t> et al. 2013</a:t>
            </a:r>
            <a:endParaRPr lang="en-CA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Experiment results (pairwise)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dirty="0" smtClean="0"/>
              <a:t>Segmentation with curvature </a:t>
            </a:r>
            <a:r>
              <a:rPr lang="en-CA" dirty="0" smtClean="0"/>
              <a:t>regularization</a:t>
            </a:r>
            <a:endParaRPr lang="en-CA" dirty="0"/>
          </a:p>
        </p:txBody>
      </p:sp>
      <p:pic>
        <p:nvPicPr>
          <p:cNvPr id="43010" name="Picture 2" descr="D:\repositories\pPBC\ECCV2014_pPBC\submission\images\stenosis_f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0"/>
            <a:ext cx="8211312" cy="3444240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r>
              <a:rPr lang="en-US" smtClean="0"/>
              <a:t> / 27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6093023"/>
            <a:ext cx="5809475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sz="1400" dirty="0" smtClean="0"/>
              <a:t>*</a:t>
            </a:r>
            <a:r>
              <a:rPr lang="en-CA" sz="1400" dirty="0" err="1" smtClean="0"/>
              <a:t>Submodularization</a:t>
            </a:r>
            <a:r>
              <a:rPr lang="en-CA" sz="1400" dirty="0" smtClean="0"/>
              <a:t> for Binary Pairwise Energies, </a:t>
            </a:r>
            <a:r>
              <a:rPr lang="en-CA" sz="1400" dirty="0" err="1" smtClean="0"/>
              <a:t>Gorelick</a:t>
            </a:r>
            <a:r>
              <a:rPr lang="en-CA" sz="1400" dirty="0" smtClean="0"/>
              <a:t> et al. in </a:t>
            </a:r>
            <a:r>
              <a:rPr lang="en-CA" sz="1400" i="1" dirty="0" smtClean="0"/>
              <a:t>CVPR</a:t>
            </a:r>
            <a:r>
              <a:rPr lang="en-CA" sz="1400" dirty="0" smtClean="0"/>
              <a:t> 2014</a:t>
            </a:r>
            <a:endParaRPr lang="en-CA" sz="1400" dirty="0"/>
          </a:p>
        </p:txBody>
      </p:sp>
      <p:sp>
        <p:nvSpPr>
          <p:cNvPr id="9" name="Rectangle 8"/>
          <p:cNvSpPr/>
          <p:nvPr/>
        </p:nvSpPr>
        <p:spPr>
          <a:xfrm>
            <a:off x="7548518" y="377190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/>
              <a:t>*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5376818" y="497840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/>
              <a:t>*</a:t>
            </a:r>
            <a:endParaRPr lang="en-CA" dirty="0"/>
          </a:p>
        </p:txBody>
      </p:sp>
      <p:sp>
        <p:nvSpPr>
          <p:cNvPr id="11" name="Rectangle 10"/>
          <p:cNvSpPr/>
          <p:nvPr/>
        </p:nvSpPr>
        <p:spPr>
          <a:xfrm>
            <a:off x="2290718" y="259080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/>
              <a:t>*</a:t>
            </a:r>
            <a:endParaRPr lang="en-CA" dirty="0"/>
          </a:p>
        </p:txBody>
      </p:sp>
      <p:sp>
        <p:nvSpPr>
          <p:cNvPr id="12" name="Rectangle 11"/>
          <p:cNvSpPr/>
          <p:nvPr/>
        </p:nvSpPr>
        <p:spPr>
          <a:xfrm>
            <a:off x="2162175" y="283210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/>
              <a:t>*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Conclusion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609600" y="4702632"/>
            <a:ext cx="762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CA" sz="3200" dirty="0" smtClean="0"/>
              <a:t> Achieve state-of-the-art for many binary energy minimization problems</a:t>
            </a:r>
            <a:endParaRPr lang="en-CA" sz="3200" dirty="0"/>
          </a:p>
        </p:txBody>
      </p:sp>
      <p:sp>
        <p:nvSpPr>
          <p:cNvPr id="5" name="Rectangle 4"/>
          <p:cNvSpPr/>
          <p:nvPr/>
        </p:nvSpPr>
        <p:spPr>
          <a:xfrm>
            <a:off x="609600" y="4016832"/>
            <a:ext cx="63171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CA" sz="3200" dirty="0" smtClean="0"/>
              <a:t> Several options of pseudo-bounds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3355857"/>
            <a:ext cx="777815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CA" sz="3200" dirty="0" smtClean="0"/>
              <a:t> BCD as in GrabCut is a bound optimization</a:t>
            </a:r>
          </a:p>
          <a:p>
            <a:endParaRPr lang="en-CA" sz="32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609600" y="2253814"/>
            <a:ext cx="7543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CA" sz="3200" dirty="0" smtClean="0"/>
              <a:t> Optimize pseudo-bounds efficiently with parametric maxflow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" y="1160701"/>
            <a:ext cx="7924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CA" sz="3200" dirty="0" smtClean="0"/>
              <a:t> General optimization framework for high-   order and pairwise binary energy minimization</a:t>
            </a:r>
          </a:p>
        </p:txBody>
      </p:sp>
      <p:sp>
        <p:nvSpPr>
          <p:cNvPr id="9" name="Rectangle 3"/>
          <p:cNvSpPr/>
          <p:nvPr/>
        </p:nvSpPr>
        <p:spPr>
          <a:xfrm>
            <a:off x="609600" y="5708212"/>
            <a:ext cx="76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CA" sz="3200" dirty="0" smtClean="0"/>
              <a:t> Code available: </a:t>
            </a:r>
            <a:r>
              <a:rPr lang="en-CA" sz="2000" dirty="0" smtClean="0">
                <a:hlinkClick r:id="rId3"/>
              </a:rPr>
              <a:t>www.csd.uwo.ca/~mtang73</a:t>
            </a:r>
            <a:endParaRPr lang="en-CA" sz="20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r>
              <a:rPr lang="en-US" smtClean="0"/>
              <a:t> / 27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Energy Minimization for Labeling Problem</a:t>
            </a:r>
            <a:endParaRPr lang="en-CA" dirty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288268"/>
            <a:ext cx="2864456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55256" y="3364468"/>
            <a:ext cx="2590800" cy="1847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721456" y="5402161"/>
            <a:ext cx="2135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foreground selection</a:t>
            </a:r>
            <a:endParaRPr lang="en-CA" dirty="0"/>
          </a:p>
        </p:txBody>
      </p:sp>
      <p:sp>
        <p:nvSpPr>
          <p:cNvPr id="13" name="TextBox 12"/>
          <p:cNvSpPr txBox="1"/>
          <p:nvPr/>
        </p:nvSpPr>
        <p:spPr>
          <a:xfrm>
            <a:off x="5607656" y="5421868"/>
            <a:ext cx="2390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Semantic segmentation</a:t>
            </a:r>
            <a:endParaRPr lang="en-CA" dirty="0"/>
          </a:p>
        </p:txBody>
      </p:sp>
      <p:sp>
        <p:nvSpPr>
          <p:cNvPr id="22" name="TextBox 21"/>
          <p:cNvSpPr txBox="1"/>
          <p:nvPr/>
        </p:nvSpPr>
        <p:spPr>
          <a:xfrm>
            <a:off x="3046583" y="1447800"/>
            <a:ext cx="3050835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CA" sz="3200" i="1" dirty="0" smtClean="0"/>
              <a:t>S</a:t>
            </a:r>
            <a:r>
              <a:rPr lang="en-CA" sz="3200" baseline="30000" dirty="0" smtClean="0"/>
              <a:t>*</a:t>
            </a:r>
            <a:r>
              <a:rPr lang="en-CA" sz="3200" dirty="0" smtClean="0"/>
              <a:t> = </a:t>
            </a:r>
            <a:r>
              <a:rPr lang="en-CA" sz="3200" i="1" dirty="0" err="1" smtClean="0"/>
              <a:t>arg</a:t>
            </a:r>
            <a:r>
              <a:rPr lang="en-CA" sz="3200" i="1" baseline="-25000" dirty="0" err="1" smtClean="0"/>
              <a:t>S</a:t>
            </a:r>
            <a:r>
              <a:rPr lang="en-CA" sz="3200" dirty="0" smtClean="0"/>
              <a:t> min </a:t>
            </a:r>
            <a:r>
              <a:rPr lang="en-CA" sz="3200" i="1" dirty="0" smtClean="0"/>
              <a:t>E(S)</a:t>
            </a:r>
            <a:endParaRPr lang="en-CA" sz="3200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1569056" y="2602468"/>
            <a:ext cx="197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/>
              <a:t>s</a:t>
            </a:r>
            <a:r>
              <a:rPr lang="en-CA" i="1" baseline="-25000" dirty="0" smtClean="0"/>
              <a:t>p</a:t>
            </a:r>
            <a:r>
              <a:rPr lang="en-CA" dirty="0" smtClean="0"/>
              <a:t>= 1 (FG) or 0 (BG)</a:t>
            </a:r>
            <a:endParaRPr lang="en-CA" dirty="0"/>
          </a:p>
        </p:txBody>
      </p:sp>
      <p:sp>
        <p:nvSpPr>
          <p:cNvPr id="24" name="TextBox 23"/>
          <p:cNvSpPr txBox="1"/>
          <p:nvPr/>
        </p:nvSpPr>
        <p:spPr>
          <a:xfrm>
            <a:off x="5283837" y="2614136"/>
            <a:ext cx="2990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/>
              <a:t>s</a:t>
            </a:r>
            <a:r>
              <a:rPr lang="en-CA" i="1" baseline="-25000" dirty="0" smtClean="0"/>
              <a:t>p</a:t>
            </a:r>
            <a:r>
              <a:rPr lang="en-CA" dirty="0" smtClean="0"/>
              <a:t>= ‘sky’ or ‘road’ or ‘bike’ etc.</a:t>
            </a:r>
            <a:endParaRPr lang="en-CA" dirty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5455256" y="3364468"/>
            <a:ext cx="2590800" cy="1847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r>
              <a:rPr lang="en-US" smtClean="0"/>
              <a:t> / 27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  <p:animClr clrSpc="rgb">
                                      <p:cBhvr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Basic </a:t>
            </a:r>
            <a:r>
              <a:rPr lang="en-CA" dirty="0" err="1" smtClean="0"/>
              <a:t>Pairwise</a:t>
            </a:r>
            <a:r>
              <a:rPr lang="en-CA" dirty="0" smtClean="0"/>
              <a:t> Energies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765" y="1447800"/>
            <a:ext cx="8229600" cy="1219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CA" sz="2400" dirty="0" smtClean="0"/>
              <a:t>Common in computer vision</a:t>
            </a:r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1635125" y="5721350"/>
          <a:ext cx="5492750" cy="685800"/>
        </p:xfrm>
        <a:graphic>
          <a:graphicData uri="http://schemas.openxmlformats.org/presentationml/2006/ole">
            <p:oleObj spid="_x0000_s14338" name="Equation" r:id="rId4" imgW="7226280" imgH="799920" progId="Equation.3">
              <p:embed/>
            </p:oleObj>
          </a:graphicData>
        </a:graphic>
      </p:graphicFrame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32965" y="4120939"/>
            <a:ext cx="2209800" cy="147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003" y="4095750"/>
            <a:ext cx="2290762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eft Brace 7"/>
          <p:cNvSpPr/>
          <p:nvPr/>
        </p:nvSpPr>
        <p:spPr>
          <a:xfrm rot="16200000">
            <a:off x="3361763" y="2133602"/>
            <a:ext cx="228603" cy="1143000"/>
          </a:xfrm>
          <a:prstGeom prst="leftBrace">
            <a:avLst>
              <a:gd name="adj1" fmla="val 43627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1" tIns="45715" rIns="91431" bIns="45715" rtlCol="0" anchor="ctr"/>
          <a:lstStyle/>
          <a:p>
            <a:pPr algn="r"/>
            <a:endParaRPr lang="en-CA" dirty="0"/>
          </a:p>
        </p:txBody>
      </p:sp>
      <p:sp>
        <p:nvSpPr>
          <p:cNvPr id="9" name="Left Brace 8"/>
          <p:cNvSpPr/>
          <p:nvPr/>
        </p:nvSpPr>
        <p:spPr>
          <a:xfrm rot="16200000">
            <a:off x="5000063" y="1943102"/>
            <a:ext cx="228603" cy="1524000"/>
          </a:xfrm>
          <a:prstGeom prst="leftBrace">
            <a:avLst>
              <a:gd name="adj1" fmla="val 43627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1" tIns="45715" rIns="91431" bIns="45715" rtlCol="0" anchor="ctr"/>
          <a:lstStyle/>
          <a:p>
            <a:pPr algn="r"/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2904565" y="2743204"/>
            <a:ext cx="1153559" cy="346018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r>
              <a:rPr lang="en-CA" sz="1600" i="1" dirty="0" smtClean="0"/>
              <a:t>Unary term</a:t>
            </a:r>
            <a:endParaRPr lang="en-CA" sz="16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4428565" y="2743204"/>
            <a:ext cx="1350815" cy="346018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r>
              <a:rPr lang="en-CA" sz="1600" i="1" dirty="0" smtClean="0"/>
              <a:t>Pairwise term</a:t>
            </a:r>
            <a:endParaRPr lang="en-CA" sz="1600" i="1" dirty="0"/>
          </a:p>
        </p:txBody>
      </p:sp>
      <p:sp>
        <p:nvSpPr>
          <p:cNvPr id="12" name="Right Arrow 11"/>
          <p:cNvSpPr/>
          <p:nvPr/>
        </p:nvSpPr>
        <p:spPr>
          <a:xfrm>
            <a:off x="4352365" y="4654339"/>
            <a:ext cx="762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en-CA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2002865" y="1981200"/>
          <a:ext cx="3937000" cy="655637"/>
        </p:xfrm>
        <a:graphic>
          <a:graphicData uri="http://schemas.openxmlformats.org/presentationml/2006/ole">
            <p:oleObj spid="_x0000_s14339" name="Equation" r:id="rId7" imgW="4800600" imgH="799920" progId="Equation.3">
              <p:embed/>
            </p:oleObj>
          </a:graphicData>
        </a:graphic>
      </p:graphicFrame>
      <p:sp>
        <p:nvSpPr>
          <p:cNvPr id="14" name="Content Placeholder 2"/>
          <p:cNvSpPr txBox="1">
            <a:spLocks/>
          </p:cNvSpPr>
          <p:nvPr/>
        </p:nvSpPr>
        <p:spPr>
          <a:xfrm>
            <a:off x="618565" y="3657600"/>
            <a:ext cx="8229600" cy="533400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marL="342865" marR="0" lvl="0" indent="-342865" algn="l" defTabSz="91430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A" sz="2400" b="1" dirty="0" smtClean="0"/>
              <a:t>Example</a:t>
            </a:r>
            <a:r>
              <a:rPr lang="en-CA" sz="2400" dirty="0" smtClean="0"/>
              <a:t>: interactive segmentation</a:t>
            </a:r>
            <a:endParaRPr kumimoji="0" lang="en-C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21130" y="1371600"/>
            <a:ext cx="3050835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CA" sz="3200" i="1" dirty="0" smtClean="0"/>
              <a:t>S</a:t>
            </a:r>
            <a:r>
              <a:rPr lang="en-CA" sz="3200" baseline="30000" dirty="0" smtClean="0"/>
              <a:t>*</a:t>
            </a:r>
            <a:r>
              <a:rPr lang="en-CA" sz="3200" dirty="0" smtClean="0"/>
              <a:t> = </a:t>
            </a:r>
            <a:r>
              <a:rPr lang="en-CA" sz="3200" i="1" dirty="0" err="1" smtClean="0"/>
              <a:t>arg</a:t>
            </a:r>
            <a:r>
              <a:rPr lang="en-CA" sz="3200" i="1" baseline="-25000" dirty="0" err="1" smtClean="0"/>
              <a:t>S</a:t>
            </a:r>
            <a:r>
              <a:rPr lang="en-CA" sz="3200" dirty="0" smtClean="0"/>
              <a:t> min </a:t>
            </a:r>
            <a:r>
              <a:rPr lang="en-CA" sz="3200" i="1" dirty="0" smtClean="0"/>
              <a:t>E(S)</a:t>
            </a:r>
            <a:endParaRPr lang="en-CA" sz="32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6790765" y="3273623"/>
            <a:ext cx="2178994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sz="1400" dirty="0" smtClean="0"/>
              <a:t>e.g. </a:t>
            </a:r>
            <a:r>
              <a:rPr lang="en-CA" sz="1400" dirty="0" err="1" smtClean="0"/>
              <a:t>Boros</a:t>
            </a:r>
            <a:r>
              <a:rPr lang="en-CA" sz="1400" dirty="0" smtClean="0"/>
              <a:t> &amp; Hammer. 2002</a:t>
            </a:r>
            <a:endParaRPr lang="en-CA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5457265" y="3733800"/>
            <a:ext cx="1667059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sz="1400" dirty="0" smtClean="0"/>
              <a:t>Boykov &amp; Jolly. 2001</a:t>
            </a:r>
            <a:endParaRPr lang="en-CA" sz="1400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6409765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r>
              <a:rPr lang="en-US" smtClean="0"/>
              <a:t> / 27</a:t>
            </a:r>
            <a:endParaRPr lang="en-US" dirty="0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304800" y="3142130"/>
            <a:ext cx="8229600" cy="591670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marL="342865" marR="0" lvl="0" indent="-342865" algn="l" defTabSz="91430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CA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Submodular</a:t>
            </a:r>
            <a:r>
              <a:rPr kumimoji="0" lang="en-C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case: fast global solver (Graph Cuts )</a:t>
            </a:r>
          </a:p>
          <a:p>
            <a:pPr marL="342865" marR="0" lvl="0" indent="-342865" algn="l" defTabSz="91430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C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865" marR="0" lvl="0" indent="-342865" algn="l" defTabSz="91430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C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Left Brace 23"/>
          <p:cNvSpPr/>
          <p:nvPr/>
        </p:nvSpPr>
        <p:spPr>
          <a:xfrm rot="16200000">
            <a:off x="4352363" y="5902381"/>
            <a:ext cx="228603" cy="1143000"/>
          </a:xfrm>
          <a:prstGeom prst="leftBrace">
            <a:avLst>
              <a:gd name="adj1" fmla="val 43627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1" tIns="45715" rIns="91431" bIns="45715" rtlCol="0" anchor="ctr"/>
          <a:lstStyle/>
          <a:p>
            <a:pPr algn="r"/>
            <a:endParaRPr lang="en-CA" dirty="0"/>
          </a:p>
        </p:txBody>
      </p:sp>
      <p:sp>
        <p:nvSpPr>
          <p:cNvPr id="25" name="Left Brace 24"/>
          <p:cNvSpPr/>
          <p:nvPr/>
        </p:nvSpPr>
        <p:spPr>
          <a:xfrm rot="16200000">
            <a:off x="6085914" y="5711881"/>
            <a:ext cx="228603" cy="1524000"/>
          </a:xfrm>
          <a:prstGeom prst="leftBrace">
            <a:avLst>
              <a:gd name="adj1" fmla="val 43627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1" tIns="45715" rIns="91431" bIns="45715" rtlCol="0" anchor="ctr"/>
          <a:lstStyle/>
          <a:p>
            <a:pPr algn="r"/>
            <a:endParaRPr lang="en-CA" dirty="0"/>
          </a:p>
        </p:txBody>
      </p:sp>
      <p:sp>
        <p:nvSpPr>
          <p:cNvPr id="26" name="TextBox 25"/>
          <p:cNvSpPr txBox="1"/>
          <p:nvPr/>
        </p:nvSpPr>
        <p:spPr>
          <a:xfrm>
            <a:off x="3895165" y="6511983"/>
            <a:ext cx="1153559" cy="346018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r>
              <a:rPr lang="en-CA" sz="1600" i="1" dirty="0" smtClean="0"/>
              <a:t>Unary term</a:t>
            </a:r>
            <a:endParaRPr lang="en-CA" sz="1600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5514416" y="6511983"/>
            <a:ext cx="1350815" cy="346018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r>
              <a:rPr lang="en-CA" sz="1600" i="1" dirty="0" smtClean="0"/>
              <a:t>Pairwise term</a:t>
            </a:r>
            <a:endParaRPr lang="en-CA" sz="1600" i="1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8" grpId="0" animBg="1"/>
      <p:bldP spid="24" grpId="0" animBg="1"/>
      <p:bldP spid="25" grpId="0" animBg="1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More difficult energies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4400" y="1905000"/>
            <a:ext cx="4040188" cy="639762"/>
          </a:xfrm>
          <a:ln w="28575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CA" dirty="0" smtClean="0"/>
              <a:t>High-order energies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544762"/>
            <a:ext cx="4040188" cy="2408238"/>
          </a:xfrm>
          <a:ln w="28575">
            <a:solidFill>
              <a:srgbClr val="0070C0"/>
            </a:solidFill>
          </a:ln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CA" dirty="0" smtClean="0"/>
              <a:t>Entropy minimization for image segments</a:t>
            </a:r>
          </a:p>
          <a:p>
            <a:pPr>
              <a:buFont typeface="Wingdings" pitchFamily="2" charset="2"/>
              <a:buChar char="q"/>
            </a:pPr>
            <a:r>
              <a:rPr lang="en-CA" dirty="0" smtClean="0"/>
              <a:t>Matching target distribution</a:t>
            </a:r>
          </a:p>
          <a:p>
            <a:pPr>
              <a:buFont typeface="Wingdings" pitchFamily="2" charset="2"/>
              <a:buChar char="q"/>
            </a:pPr>
            <a:r>
              <a:rPr lang="en-CA" dirty="0" smtClean="0"/>
              <a:t>Volume constraints</a:t>
            </a:r>
          </a:p>
          <a:p>
            <a:pPr>
              <a:buFont typeface="Wingdings" pitchFamily="2" charset="2"/>
              <a:buChar char="q"/>
            </a:pPr>
            <a:r>
              <a:rPr lang="en-CA" dirty="0" smtClean="0"/>
              <a:t>Convex shape prior</a:t>
            </a:r>
            <a:endParaRPr lang="en-CA" dirty="0"/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381000" y="1905000"/>
            <a:ext cx="4194174" cy="63976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31" tIns="45715" rIns="91431" bIns="45715" rtlCol="0" anchor="b">
            <a:normAutofit fontScale="92500"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Pairwise nonsubmodular energies</a:t>
            </a:r>
            <a:endParaRPr kumimoji="0" lang="en-C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381000" y="2544762"/>
            <a:ext cx="4194174" cy="2408238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vert="horz" lIns="91431" tIns="45715" rIns="91431" bIns="45715" rtlCol="0">
            <a:normAutofit/>
          </a:bodyPr>
          <a:lstStyle/>
          <a:p>
            <a:pPr marL="342865" marR="0" lvl="0" indent="-342865" algn="l" defTabSz="91430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C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Curvature regularization</a:t>
            </a:r>
          </a:p>
          <a:p>
            <a:pPr marL="342865" marR="0" lvl="0" indent="-342865" algn="l" defTabSz="91430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C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Segmentation with </a:t>
            </a:r>
            <a:r>
              <a:rPr kumimoji="0" lang="en-CA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repulsion</a:t>
            </a:r>
          </a:p>
          <a:p>
            <a:pPr marL="342865" indent="-342865">
              <a:spcBef>
                <a:spcPct val="20000"/>
              </a:spcBef>
              <a:buFont typeface="Wingdings" pitchFamily="2" charset="2"/>
              <a:buChar char="q"/>
            </a:pPr>
            <a:r>
              <a:rPr lang="en-CA" sz="2400" dirty="0" smtClean="0"/>
              <a:t>Binary image </a:t>
            </a:r>
            <a:r>
              <a:rPr lang="en-CA" sz="2400" dirty="0" err="1" smtClean="0"/>
              <a:t>deconvolution</a:t>
            </a:r>
            <a:endParaRPr lang="en-CA" sz="2400" dirty="0" smtClean="0"/>
          </a:p>
          <a:p>
            <a:pPr marL="342865" indent="-342865">
              <a:spcBef>
                <a:spcPct val="20000"/>
              </a:spcBef>
              <a:buFont typeface="Wingdings" pitchFamily="2" charset="2"/>
              <a:buChar char="q"/>
            </a:pPr>
            <a:r>
              <a:rPr lang="en-CA" sz="2400" dirty="0" err="1" smtClean="0"/>
              <a:t>e.t.c</a:t>
            </a:r>
            <a:r>
              <a:rPr lang="en-CA" sz="2400" dirty="0" smtClean="0"/>
              <a:t>.</a:t>
            </a:r>
          </a:p>
          <a:p>
            <a:pPr marL="342865" marR="0" lvl="0" indent="-342865" algn="l" defTabSz="91430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CA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1950" y="5181600"/>
            <a:ext cx="4210050" cy="116955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Roof duality [</a:t>
            </a:r>
            <a:r>
              <a:rPr lang="en-CA" sz="1400" dirty="0" err="1" smtClean="0"/>
              <a:t>Boros</a:t>
            </a:r>
            <a:r>
              <a:rPr lang="en-CA" sz="1400" dirty="0" smtClean="0"/>
              <a:t> &amp; Hammer. 2002] </a:t>
            </a:r>
          </a:p>
          <a:p>
            <a:r>
              <a:rPr lang="en-CA" sz="1400" dirty="0" smtClean="0"/>
              <a:t>QPBO-mincut [Kolmogorov, </a:t>
            </a:r>
            <a:r>
              <a:rPr lang="en-CA" sz="1400" dirty="0" err="1" smtClean="0"/>
              <a:t>Rother</a:t>
            </a:r>
            <a:r>
              <a:rPr lang="en-CA" sz="1400" dirty="0" smtClean="0"/>
              <a:t> </a:t>
            </a:r>
            <a:r>
              <a:rPr lang="en-CA" sz="1400" i="1" dirty="0" smtClean="0"/>
              <a:t>et al</a:t>
            </a:r>
            <a:r>
              <a:rPr lang="en-CA" sz="1400" dirty="0" smtClean="0"/>
              <a:t>. 2007]</a:t>
            </a:r>
          </a:p>
          <a:p>
            <a:r>
              <a:rPr lang="en-CA" sz="1400" dirty="0" smtClean="0"/>
              <a:t>TRWS, SRMP [Kolmogorov </a:t>
            </a:r>
            <a:r>
              <a:rPr lang="en-CA" sz="1400" i="1" dirty="0" smtClean="0"/>
              <a:t>et al</a:t>
            </a:r>
            <a:r>
              <a:rPr lang="en-CA" sz="1400" dirty="0" smtClean="0"/>
              <a:t>. 2006, 2014]</a:t>
            </a:r>
          </a:p>
          <a:p>
            <a:r>
              <a:rPr lang="en-CA" sz="1400" dirty="0" smtClean="0"/>
              <a:t>Parallel ICM [</a:t>
            </a:r>
            <a:r>
              <a:rPr lang="en-CA" sz="1400" dirty="0" err="1" smtClean="0"/>
              <a:t>Leordeanu</a:t>
            </a:r>
            <a:r>
              <a:rPr lang="en-CA" sz="1400" dirty="0" smtClean="0"/>
              <a:t> </a:t>
            </a:r>
            <a:r>
              <a:rPr lang="en-CA" sz="1400" i="1" dirty="0" smtClean="0"/>
              <a:t>et al</a:t>
            </a:r>
            <a:r>
              <a:rPr lang="en-CA" sz="1400" dirty="0" smtClean="0"/>
              <a:t>. 2009]</a:t>
            </a:r>
          </a:p>
          <a:p>
            <a:r>
              <a:rPr lang="en-CA" sz="1400" dirty="0" smtClean="0"/>
              <a:t>…………….</a:t>
            </a:r>
            <a:endParaRPr lang="en-CA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724400" y="5181600"/>
            <a:ext cx="4038600" cy="116955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Region Competition[Zhu, Lee &amp; </a:t>
            </a:r>
            <a:r>
              <a:rPr lang="en-CA" sz="1400" dirty="0" err="1" smtClean="0"/>
              <a:t>Yuille</a:t>
            </a:r>
            <a:r>
              <a:rPr lang="en-CA" sz="1400" dirty="0" smtClean="0"/>
              <a:t>. 1995]</a:t>
            </a:r>
          </a:p>
          <a:p>
            <a:r>
              <a:rPr lang="en-CA" sz="1400" dirty="0" smtClean="0"/>
              <a:t>GrabCut [</a:t>
            </a:r>
            <a:r>
              <a:rPr lang="en-CA" sz="1400" dirty="0" err="1" smtClean="0"/>
              <a:t>Rother</a:t>
            </a:r>
            <a:r>
              <a:rPr lang="en-CA" sz="1400" dirty="0" smtClean="0"/>
              <a:t> et al. 2004] [Vicente </a:t>
            </a:r>
            <a:r>
              <a:rPr lang="en-CA" sz="1400" i="1" dirty="0" smtClean="0"/>
              <a:t>et al</a:t>
            </a:r>
            <a:r>
              <a:rPr lang="en-CA" sz="1400" dirty="0" smtClean="0"/>
              <a:t>. 2009]</a:t>
            </a:r>
          </a:p>
          <a:p>
            <a:r>
              <a:rPr lang="en-CA" sz="1400" dirty="0" smtClean="0"/>
              <a:t>[Gould </a:t>
            </a:r>
            <a:r>
              <a:rPr lang="en-CA" sz="1400" i="1" dirty="0" smtClean="0"/>
              <a:t>et al</a:t>
            </a:r>
            <a:r>
              <a:rPr lang="en-CA" sz="1400" dirty="0" smtClean="0"/>
              <a:t>. 2011, 2012][</a:t>
            </a:r>
            <a:r>
              <a:rPr lang="en-CA" sz="1400" dirty="0" err="1" smtClean="0"/>
              <a:t>Kohli</a:t>
            </a:r>
            <a:r>
              <a:rPr lang="en-CA" sz="1400" dirty="0" smtClean="0"/>
              <a:t> </a:t>
            </a:r>
            <a:r>
              <a:rPr lang="en-CA" sz="1400" i="1" dirty="0" smtClean="0"/>
              <a:t>et al</a:t>
            </a:r>
            <a:r>
              <a:rPr lang="en-CA" sz="1400" dirty="0" smtClean="0"/>
              <a:t>. 2007, 2009]</a:t>
            </a:r>
          </a:p>
          <a:p>
            <a:r>
              <a:rPr lang="en-CA" sz="1400" dirty="0" smtClean="0"/>
              <a:t>[</a:t>
            </a:r>
            <a:r>
              <a:rPr lang="en-CA" sz="1400" dirty="0" err="1" smtClean="0"/>
              <a:t>Ayed</a:t>
            </a:r>
            <a:r>
              <a:rPr lang="en-CA" sz="1400" dirty="0" smtClean="0"/>
              <a:t> </a:t>
            </a:r>
            <a:r>
              <a:rPr lang="en-CA" sz="1400" i="1" dirty="0" smtClean="0"/>
              <a:t>et al</a:t>
            </a:r>
            <a:r>
              <a:rPr lang="en-CA" sz="1400" dirty="0" smtClean="0"/>
              <a:t>. 2010, 2013][</a:t>
            </a:r>
            <a:r>
              <a:rPr lang="en-CA" sz="1400" dirty="0" err="1" smtClean="0"/>
              <a:t>Gorelick</a:t>
            </a:r>
            <a:r>
              <a:rPr lang="en-CA" sz="1400" dirty="0" smtClean="0"/>
              <a:t> </a:t>
            </a:r>
            <a:r>
              <a:rPr lang="en-CA" sz="1400" i="1" dirty="0" smtClean="0"/>
              <a:t>et al</a:t>
            </a:r>
            <a:r>
              <a:rPr lang="en-CA" sz="1400" dirty="0" smtClean="0"/>
              <a:t>. 2013, 2014]</a:t>
            </a:r>
          </a:p>
          <a:p>
            <a:r>
              <a:rPr lang="en-CA" sz="1400" dirty="0" smtClean="0"/>
              <a:t>……………..</a:t>
            </a:r>
            <a:endParaRPr lang="en-CA" sz="14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r>
              <a:rPr lang="en-US" smtClean="0"/>
              <a:t> / 27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4724400" y="2590800"/>
            <a:ext cx="3886200" cy="762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15400" cy="1143000"/>
          </a:xfrm>
        </p:spPr>
        <p:txBody>
          <a:bodyPr>
            <a:normAutofit/>
          </a:bodyPr>
          <a:lstStyle/>
          <a:p>
            <a:r>
              <a:rPr lang="en-CA" dirty="0" smtClean="0"/>
              <a:t>                  Our framework   </a:t>
            </a:r>
            <a:r>
              <a:rPr lang="en-CA" sz="2800" dirty="0" smtClean="0"/>
              <a:t>(Pseudo-Bound Opt.)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4400" y="1905000"/>
            <a:ext cx="4040188" cy="639762"/>
          </a:xfrm>
          <a:ln w="28575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CA" dirty="0" smtClean="0"/>
              <a:t>High-order energies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544762"/>
            <a:ext cx="4040188" cy="2408238"/>
          </a:xfrm>
          <a:ln w="28575">
            <a:solidFill>
              <a:srgbClr val="0070C0"/>
            </a:solidFill>
          </a:ln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CA" dirty="0" smtClean="0"/>
              <a:t>Entropy minimization for image segments</a:t>
            </a:r>
          </a:p>
          <a:p>
            <a:pPr>
              <a:buFont typeface="Wingdings" pitchFamily="2" charset="2"/>
              <a:buChar char="q"/>
            </a:pPr>
            <a:r>
              <a:rPr lang="en-CA" dirty="0" smtClean="0"/>
              <a:t>Matching target distribution</a:t>
            </a:r>
          </a:p>
          <a:p>
            <a:pPr>
              <a:buFont typeface="Wingdings" pitchFamily="2" charset="2"/>
              <a:buChar char="q"/>
            </a:pPr>
            <a:r>
              <a:rPr lang="en-CA" dirty="0" smtClean="0"/>
              <a:t>Volume constraints</a:t>
            </a:r>
          </a:p>
          <a:p>
            <a:pPr>
              <a:buFont typeface="Wingdings" pitchFamily="2" charset="2"/>
              <a:buChar char="q"/>
            </a:pPr>
            <a:r>
              <a:rPr lang="en-CA" dirty="0" smtClean="0"/>
              <a:t>Convex shape prior</a:t>
            </a:r>
            <a:endParaRPr lang="en-CA" dirty="0"/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381000" y="1905000"/>
            <a:ext cx="4194174" cy="63976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31" tIns="45715" rIns="91431" bIns="45715" rtlCol="0" anchor="b">
            <a:normAutofit fontScale="92500"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Pairwise nonsubmodular energies</a:t>
            </a:r>
            <a:endParaRPr kumimoji="0" lang="en-C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381000" y="2544762"/>
            <a:ext cx="4194174" cy="2408238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vert="horz" lIns="91431" tIns="45715" rIns="91431" bIns="45715" rtlCol="0">
            <a:normAutofit/>
          </a:bodyPr>
          <a:lstStyle/>
          <a:p>
            <a:pPr marL="342865" marR="0" lvl="0" indent="-342865" algn="l" defTabSz="91430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C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Curvature regularization</a:t>
            </a:r>
          </a:p>
          <a:p>
            <a:pPr marL="342865" marR="0" lvl="0" indent="-342865" algn="l" defTabSz="91430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C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Segmentation with </a:t>
            </a:r>
            <a:r>
              <a:rPr kumimoji="0" lang="en-CA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repulsion</a:t>
            </a:r>
          </a:p>
          <a:p>
            <a:pPr marL="342865" indent="-342865">
              <a:spcBef>
                <a:spcPct val="20000"/>
              </a:spcBef>
              <a:buFont typeface="Wingdings" pitchFamily="2" charset="2"/>
              <a:buChar char="q"/>
            </a:pPr>
            <a:r>
              <a:rPr lang="en-CA" sz="2400" dirty="0" smtClean="0"/>
              <a:t>Binary image </a:t>
            </a:r>
            <a:r>
              <a:rPr lang="en-CA" sz="2400" dirty="0" err="1" smtClean="0"/>
              <a:t>deconvolution</a:t>
            </a:r>
            <a:endParaRPr lang="en-CA" sz="2400" dirty="0" smtClean="0"/>
          </a:p>
          <a:p>
            <a:pPr marL="342865" indent="-342865">
              <a:spcBef>
                <a:spcPct val="20000"/>
              </a:spcBef>
              <a:buFont typeface="Wingdings" pitchFamily="2" charset="2"/>
              <a:buChar char="q"/>
            </a:pPr>
            <a:r>
              <a:rPr lang="en-CA" sz="2400" dirty="0" err="1" smtClean="0"/>
              <a:t>e.t.c</a:t>
            </a:r>
            <a:r>
              <a:rPr lang="en-CA" sz="2400" dirty="0" smtClean="0"/>
              <a:t>.</a:t>
            </a:r>
          </a:p>
          <a:p>
            <a:pPr marL="342865" marR="0" lvl="0" indent="-342865" algn="l" defTabSz="91430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CA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1950" y="5181600"/>
            <a:ext cx="4210050" cy="116955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Roof duality [</a:t>
            </a:r>
            <a:r>
              <a:rPr lang="en-CA" sz="1400" dirty="0" err="1" smtClean="0"/>
              <a:t>Boros</a:t>
            </a:r>
            <a:r>
              <a:rPr lang="en-CA" sz="1400" dirty="0" smtClean="0"/>
              <a:t> &amp; Hammer. 2002] </a:t>
            </a:r>
          </a:p>
          <a:p>
            <a:r>
              <a:rPr lang="en-CA" sz="1400" dirty="0" smtClean="0"/>
              <a:t>QPBO-mincut [Kolmogorov, </a:t>
            </a:r>
            <a:r>
              <a:rPr lang="en-CA" sz="1400" dirty="0" err="1" smtClean="0"/>
              <a:t>Rother</a:t>
            </a:r>
            <a:r>
              <a:rPr lang="en-CA" sz="1400" dirty="0" smtClean="0"/>
              <a:t> </a:t>
            </a:r>
            <a:r>
              <a:rPr lang="en-CA" sz="1400" i="1" dirty="0" smtClean="0"/>
              <a:t>et al</a:t>
            </a:r>
            <a:r>
              <a:rPr lang="en-CA" sz="1400" dirty="0" smtClean="0"/>
              <a:t>. 2007]</a:t>
            </a:r>
          </a:p>
          <a:p>
            <a:r>
              <a:rPr lang="en-CA" sz="1400" dirty="0" smtClean="0"/>
              <a:t>TRWS, SRMP [Kolmogorov </a:t>
            </a:r>
            <a:r>
              <a:rPr lang="en-CA" sz="1400" i="1" dirty="0" smtClean="0"/>
              <a:t>et al</a:t>
            </a:r>
            <a:r>
              <a:rPr lang="en-CA" sz="1400" dirty="0" smtClean="0"/>
              <a:t>. 2006, 2014]</a:t>
            </a:r>
          </a:p>
          <a:p>
            <a:r>
              <a:rPr lang="en-CA" sz="1400" dirty="0" smtClean="0"/>
              <a:t>Parallel ICM [</a:t>
            </a:r>
            <a:r>
              <a:rPr lang="en-CA" sz="1400" dirty="0" err="1" smtClean="0"/>
              <a:t>Leordeanu</a:t>
            </a:r>
            <a:r>
              <a:rPr lang="en-CA" sz="1400" dirty="0" smtClean="0"/>
              <a:t> </a:t>
            </a:r>
            <a:r>
              <a:rPr lang="en-CA" sz="1400" i="1" dirty="0" smtClean="0"/>
              <a:t>et al</a:t>
            </a:r>
            <a:r>
              <a:rPr lang="en-CA" sz="1400" dirty="0" smtClean="0"/>
              <a:t>. 2009]</a:t>
            </a:r>
          </a:p>
          <a:p>
            <a:r>
              <a:rPr lang="en-CA" sz="1400" dirty="0" smtClean="0"/>
              <a:t>…………….</a:t>
            </a:r>
            <a:endParaRPr lang="en-CA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724400" y="5181600"/>
            <a:ext cx="4038600" cy="116955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Region Competition[Zhu, Lee &amp; </a:t>
            </a:r>
            <a:r>
              <a:rPr lang="en-CA" sz="1400" dirty="0" err="1" smtClean="0"/>
              <a:t>Yuille</a:t>
            </a:r>
            <a:r>
              <a:rPr lang="en-CA" sz="1400" dirty="0" smtClean="0"/>
              <a:t>. 1995]</a:t>
            </a:r>
          </a:p>
          <a:p>
            <a:r>
              <a:rPr lang="en-CA" sz="1400" dirty="0" smtClean="0"/>
              <a:t>GrabCut [</a:t>
            </a:r>
            <a:r>
              <a:rPr lang="en-CA" sz="1400" dirty="0" err="1" smtClean="0"/>
              <a:t>Rother</a:t>
            </a:r>
            <a:r>
              <a:rPr lang="en-CA" sz="1400" dirty="0" smtClean="0"/>
              <a:t> et al. 2004] [Vicente </a:t>
            </a:r>
            <a:r>
              <a:rPr lang="en-CA" sz="1400" i="1" dirty="0" smtClean="0"/>
              <a:t>et al</a:t>
            </a:r>
            <a:r>
              <a:rPr lang="en-CA" sz="1400" dirty="0" smtClean="0"/>
              <a:t>. 2009]</a:t>
            </a:r>
          </a:p>
          <a:p>
            <a:r>
              <a:rPr lang="en-CA" sz="1400" dirty="0" smtClean="0"/>
              <a:t>[Gould </a:t>
            </a:r>
            <a:r>
              <a:rPr lang="en-CA" sz="1400" i="1" dirty="0" smtClean="0"/>
              <a:t>et al</a:t>
            </a:r>
            <a:r>
              <a:rPr lang="en-CA" sz="1400" dirty="0" smtClean="0"/>
              <a:t>. 2011, 2012][</a:t>
            </a:r>
            <a:r>
              <a:rPr lang="en-CA" sz="1400" dirty="0" err="1" smtClean="0"/>
              <a:t>Kohli</a:t>
            </a:r>
            <a:r>
              <a:rPr lang="en-CA" sz="1400" dirty="0" smtClean="0"/>
              <a:t> </a:t>
            </a:r>
            <a:r>
              <a:rPr lang="en-CA" sz="1400" i="1" dirty="0" smtClean="0"/>
              <a:t>et al</a:t>
            </a:r>
            <a:r>
              <a:rPr lang="en-CA" sz="1400" dirty="0" smtClean="0"/>
              <a:t>. 2007, 2009]</a:t>
            </a:r>
          </a:p>
          <a:p>
            <a:r>
              <a:rPr lang="en-CA" sz="1400" dirty="0" smtClean="0"/>
              <a:t>[</a:t>
            </a:r>
            <a:r>
              <a:rPr lang="en-CA" sz="1400" dirty="0" err="1" smtClean="0"/>
              <a:t>Ayed</a:t>
            </a:r>
            <a:r>
              <a:rPr lang="en-CA" sz="1400" dirty="0" smtClean="0"/>
              <a:t> </a:t>
            </a:r>
            <a:r>
              <a:rPr lang="en-CA" sz="1400" i="1" dirty="0" smtClean="0"/>
              <a:t>et al</a:t>
            </a:r>
            <a:r>
              <a:rPr lang="en-CA" sz="1400" dirty="0" smtClean="0"/>
              <a:t>. 2010, 2013][</a:t>
            </a:r>
            <a:r>
              <a:rPr lang="en-CA" sz="1400" dirty="0" err="1" smtClean="0"/>
              <a:t>Gorelick</a:t>
            </a:r>
            <a:r>
              <a:rPr lang="en-CA" sz="1400" dirty="0" smtClean="0"/>
              <a:t> </a:t>
            </a:r>
            <a:r>
              <a:rPr lang="en-CA" sz="1400" i="1" dirty="0" smtClean="0"/>
              <a:t>et al</a:t>
            </a:r>
            <a:r>
              <a:rPr lang="en-CA" sz="1400" dirty="0" smtClean="0"/>
              <a:t>. 2013, 2014]</a:t>
            </a:r>
          </a:p>
          <a:p>
            <a:r>
              <a:rPr lang="en-CA" sz="1400" dirty="0" smtClean="0"/>
              <a:t>……………..</a:t>
            </a:r>
            <a:endParaRPr lang="en-CA" sz="14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124200" y="1143000"/>
            <a:ext cx="609600" cy="609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800600" y="1143000"/>
            <a:ext cx="838200" cy="609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r>
              <a:rPr lang="en-US" smtClean="0"/>
              <a:t> / 27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of high-order energy</a:t>
            </a:r>
            <a:endParaRPr lang="en-CA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1535113" y="3681413"/>
          <a:ext cx="4926012" cy="611187"/>
        </p:xfrm>
        <a:graphic>
          <a:graphicData uri="http://schemas.openxmlformats.org/presentationml/2006/ole">
            <p:oleObj spid="_x0000_s72706" name="Equation" r:id="rId5" imgW="7277040" imgH="799920" progId="Equation.3">
              <p:embed/>
            </p:oleObj>
          </a:graphicData>
        </a:graphic>
      </p:graphicFrame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2006389"/>
            <a:ext cx="2209800" cy="147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76838" y="1981200"/>
            <a:ext cx="2290762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3886200" y="2539789"/>
            <a:ext cx="762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en-CA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447800"/>
            <a:ext cx="8229600" cy="533400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marL="342865" marR="0" lvl="0" indent="-342865" algn="l" defTabSz="91430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en-CA" sz="2400" dirty="0" smtClean="0"/>
              <a:t>With known appearance models </a:t>
            </a:r>
            <a:r>
              <a:rPr lang="el-GR" sz="2400" dirty="0" smtClean="0"/>
              <a:t>θ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,</a:t>
            </a:r>
            <a:r>
              <a:rPr lang="el-GR" sz="2400" dirty="0" smtClean="0"/>
              <a:t>θ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.</a:t>
            </a:r>
            <a:endParaRPr kumimoji="0" lang="en-C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4419600"/>
            <a:ext cx="8229600" cy="533400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marL="342865" marR="0" lvl="0" indent="-342865" algn="l" defTabSz="91430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en-US" sz="2400" dirty="0" smtClean="0"/>
              <a:t>Appearance models can be optimized</a:t>
            </a:r>
            <a:endParaRPr kumimoji="0" lang="en-C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2708" name="Object 4"/>
          <p:cNvGraphicFramePr>
            <a:graphicFrameLocks noChangeAspect="1"/>
          </p:cNvGraphicFramePr>
          <p:nvPr/>
        </p:nvGraphicFramePr>
        <p:xfrm>
          <a:off x="1571625" y="5103813"/>
          <a:ext cx="4883150" cy="611187"/>
        </p:xfrm>
        <a:graphic>
          <a:graphicData uri="http://schemas.openxmlformats.org/presentationml/2006/ole">
            <p:oleObj spid="_x0000_s72708" name="Equation" r:id="rId8" imgW="7213320" imgH="79992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096000" y="1524000"/>
            <a:ext cx="1667059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sz="1400" dirty="0" smtClean="0"/>
              <a:t>Boykov &amp; Jolly. 2001</a:t>
            </a:r>
            <a:endParaRPr lang="en-CA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0" y="4495800"/>
            <a:ext cx="2286000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GrabCut [</a:t>
            </a:r>
            <a:r>
              <a:rPr lang="en-CA" sz="1400" dirty="0" err="1" smtClean="0"/>
              <a:t>Rother</a:t>
            </a:r>
            <a:r>
              <a:rPr lang="en-CA" sz="1400" dirty="0" smtClean="0"/>
              <a:t> et al. 2004] </a:t>
            </a:r>
            <a:endParaRPr lang="en-CA" sz="14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r>
              <a:rPr lang="en-US" smtClean="0"/>
              <a:t> / 27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962150" y="4133850"/>
            <a:ext cx="586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 smtClean="0"/>
              <a:t>fixed</a:t>
            </a:r>
            <a:endParaRPr lang="en-CA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1971212" y="5514975"/>
            <a:ext cx="9254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 smtClean="0"/>
              <a:t>variables</a:t>
            </a:r>
            <a:endParaRPr lang="en-CA" sz="16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2057400" y="4124325"/>
            <a:ext cx="533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066925" y="5534025"/>
            <a:ext cx="533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Oval 123"/>
          <p:cNvSpPr/>
          <p:nvPr/>
        </p:nvSpPr>
        <p:spPr>
          <a:xfrm>
            <a:off x="4572000" y="1828800"/>
            <a:ext cx="2209800" cy="9144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2057400" y="1828800"/>
            <a:ext cx="2209800" cy="9144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From model fitting to </a:t>
            </a:r>
            <a:r>
              <a:rPr lang="en-US" b="1" dirty="0" smtClean="0"/>
              <a:t>entropy</a:t>
            </a:r>
            <a:r>
              <a:rPr lang="en-US" dirty="0" smtClean="0"/>
              <a:t> optimization: </a:t>
            </a:r>
            <a:endParaRPr lang="en-US" dirty="0">
              <a:solidFill>
                <a:srgbClr val="002060"/>
              </a:solidFill>
            </a:endParaRPr>
          </a:p>
        </p:txBody>
      </p:sp>
      <p:grpSp>
        <p:nvGrpSpPr>
          <p:cNvPr id="3" name="Group 99"/>
          <p:cNvGrpSpPr/>
          <p:nvPr/>
        </p:nvGrpSpPr>
        <p:grpSpPr>
          <a:xfrm>
            <a:off x="450850" y="5109865"/>
            <a:ext cx="8540750" cy="990600"/>
            <a:chOff x="450850" y="5410200"/>
            <a:chExt cx="8540750" cy="990600"/>
          </a:xfrm>
        </p:grpSpPr>
        <p:sp>
          <p:nvSpPr>
            <p:cNvPr id="31" name="Rectangle 30"/>
            <p:cNvSpPr/>
            <p:nvPr/>
          </p:nvSpPr>
          <p:spPr bwMode="auto">
            <a:xfrm>
              <a:off x="457200" y="5410200"/>
              <a:ext cx="8534400" cy="9906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graphicFrame>
          <p:nvGraphicFramePr>
            <p:cNvPr id="1085447" name="Object 7"/>
            <p:cNvGraphicFramePr>
              <a:graphicFrameLocks noChangeAspect="1"/>
            </p:cNvGraphicFramePr>
            <p:nvPr/>
          </p:nvGraphicFramePr>
          <p:xfrm>
            <a:off x="450850" y="5599113"/>
            <a:ext cx="8526463" cy="649287"/>
          </p:xfrm>
          <a:graphic>
            <a:graphicData uri="http://schemas.openxmlformats.org/presentationml/2006/ole">
              <p:oleObj spid="_x0000_s62466" name="Equation" r:id="rId4" imgW="5092560" imgH="355320" progId="Equation.3">
                <p:embed/>
              </p:oleObj>
            </a:graphicData>
          </a:graphic>
        </p:graphicFrame>
      </p:grpSp>
      <p:graphicFrame>
        <p:nvGraphicFramePr>
          <p:cNvPr id="1085448" name="Object 8"/>
          <p:cNvGraphicFramePr>
            <a:graphicFrameLocks noChangeAspect="1"/>
          </p:cNvGraphicFramePr>
          <p:nvPr/>
        </p:nvGraphicFramePr>
        <p:xfrm>
          <a:off x="2154238" y="1981200"/>
          <a:ext cx="6684962" cy="742950"/>
        </p:xfrm>
        <a:graphic>
          <a:graphicData uri="http://schemas.openxmlformats.org/presentationml/2006/ole">
            <p:oleObj spid="_x0000_s62467" name="Equation" r:id="rId5" imgW="3746160" imgH="380880" progId="Equation.3">
              <p:embed/>
            </p:oleObj>
          </a:graphicData>
        </a:graphic>
      </p:graphicFrame>
      <p:graphicFrame>
        <p:nvGraphicFramePr>
          <p:cNvPr id="553988" name="Object 4"/>
          <p:cNvGraphicFramePr>
            <a:graphicFrameLocks noChangeAspect="1"/>
          </p:cNvGraphicFramePr>
          <p:nvPr/>
        </p:nvGraphicFramePr>
        <p:xfrm>
          <a:off x="228600" y="2038325"/>
          <a:ext cx="1849679" cy="457200"/>
        </p:xfrm>
        <a:graphic>
          <a:graphicData uri="http://schemas.openxmlformats.org/presentationml/2006/ole">
            <p:oleObj spid="_x0000_s62468" name="Equation" r:id="rId6" imgW="952200" imgH="215640" progId="Equation.3">
              <p:embed/>
            </p:oleObj>
          </a:graphicData>
        </a:graphic>
      </p:graphicFrame>
      <p:graphicFrame>
        <p:nvGraphicFramePr>
          <p:cNvPr id="553989" name="Object 5"/>
          <p:cNvGraphicFramePr>
            <a:graphicFrameLocks noChangeAspect="1"/>
          </p:cNvGraphicFramePr>
          <p:nvPr/>
        </p:nvGraphicFramePr>
        <p:xfrm>
          <a:off x="2251075" y="2971800"/>
          <a:ext cx="1638300" cy="441325"/>
        </p:xfrm>
        <a:graphic>
          <a:graphicData uri="http://schemas.openxmlformats.org/presentationml/2006/ole">
            <p:oleObj spid="_x0000_s62469" name="Equation" r:id="rId7" imgW="977760" imgH="241200" progId="Equation.3">
              <p:embed/>
            </p:oleObj>
          </a:graphicData>
        </a:graphic>
      </p:graphicFrame>
      <p:sp>
        <p:nvSpPr>
          <p:cNvPr id="80" name="Down Arrow 79"/>
          <p:cNvSpPr/>
          <p:nvPr/>
        </p:nvSpPr>
        <p:spPr bwMode="auto">
          <a:xfrm>
            <a:off x="3048000" y="2667000"/>
            <a:ext cx="222421" cy="255373"/>
          </a:xfrm>
          <a:prstGeom prst="downArrow">
            <a:avLst/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9" name="Down Arrow 88"/>
          <p:cNvSpPr/>
          <p:nvPr/>
        </p:nvSpPr>
        <p:spPr bwMode="auto">
          <a:xfrm>
            <a:off x="5638800" y="2667000"/>
            <a:ext cx="222421" cy="255373"/>
          </a:xfrm>
          <a:prstGeom prst="downArrow">
            <a:avLst/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aphicFrame>
        <p:nvGraphicFramePr>
          <p:cNvPr id="553991" name="Object 7"/>
          <p:cNvGraphicFramePr>
            <a:graphicFrameLocks noChangeAspect="1"/>
          </p:cNvGraphicFramePr>
          <p:nvPr/>
        </p:nvGraphicFramePr>
        <p:xfrm>
          <a:off x="4876800" y="3048000"/>
          <a:ext cx="1595438" cy="395287"/>
        </p:xfrm>
        <a:graphic>
          <a:graphicData uri="http://schemas.openxmlformats.org/presentationml/2006/ole">
            <p:oleObj spid="_x0000_s62470" name="Equation" r:id="rId8" imgW="952200" imgH="215640" progId="Equation.3">
              <p:embed/>
            </p:oleObj>
          </a:graphicData>
        </a:graphic>
      </p:graphicFrame>
      <p:grpSp>
        <p:nvGrpSpPr>
          <p:cNvPr id="4" name="Group 98"/>
          <p:cNvGrpSpPr/>
          <p:nvPr/>
        </p:nvGrpSpPr>
        <p:grpSpPr>
          <a:xfrm>
            <a:off x="174613" y="2667000"/>
            <a:ext cx="815987" cy="2286000"/>
            <a:chOff x="174613" y="2667000"/>
            <a:chExt cx="815987" cy="2357438"/>
          </a:xfrm>
        </p:grpSpPr>
        <p:cxnSp>
          <p:nvCxnSpPr>
            <p:cNvPr id="92" name="Straight Arrow Connector 91"/>
            <p:cNvCxnSpPr/>
            <p:nvPr/>
          </p:nvCxnSpPr>
          <p:spPr>
            <a:xfrm>
              <a:off x="990600" y="2667000"/>
              <a:ext cx="0" cy="235743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53992" name="Object 8"/>
            <p:cNvGraphicFramePr>
              <a:graphicFrameLocks noChangeAspect="1"/>
            </p:cNvGraphicFramePr>
            <p:nvPr/>
          </p:nvGraphicFramePr>
          <p:xfrm>
            <a:off x="174613" y="3429000"/>
            <a:ext cx="739787" cy="892176"/>
          </p:xfrm>
          <a:graphic>
            <a:graphicData uri="http://schemas.openxmlformats.org/presentationml/2006/ole">
              <p:oleObj spid="_x0000_s62471" name="Equation" r:id="rId9" imgW="253800" imgH="279360" progId="Equation.3">
                <p:embed/>
              </p:oleObj>
            </a:graphicData>
          </a:graphic>
        </p:graphicFrame>
      </p:grpSp>
      <p:grpSp>
        <p:nvGrpSpPr>
          <p:cNvPr id="5" name="Group 103"/>
          <p:cNvGrpSpPr/>
          <p:nvPr/>
        </p:nvGrpSpPr>
        <p:grpSpPr>
          <a:xfrm>
            <a:off x="2133600" y="4648200"/>
            <a:ext cx="1981200" cy="461665"/>
            <a:chOff x="2133600" y="4886980"/>
            <a:chExt cx="1981200" cy="461665"/>
          </a:xfrm>
        </p:grpSpPr>
        <p:sp>
          <p:nvSpPr>
            <p:cNvPr id="101" name="TextBox 100"/>
            <p:cNvSpPr txBox="1"/>
            <p:nvPr/>
          </p:nvSpPr>
          <p:spPr>
            <a:xfrm>
              <a:off x="2133600" y="4886980"/>
              <a:ext cx="198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entropy of</a:t>
              </a:r>
            </a:p>
            <a:p>
              <a:pPr algn="ctr"/>
              <a:r>
                <a:rPr lang="en-US" sz="1200" dirty="0" smtClean="0"/>
                <a:t>intensities in    </a:t>
              </a:r>
              <a:endParaRPr lang="en-US" sz="1200" dirty="0"/>
            </a:p>
          </p:txBody>
        </p:sp>
        <p:graphicFrame>
          <p:nvGraphicFramePr>
            <p:cNvPr id="103" name="Object 9"/>
            <p:cNvGraphicFramePr>
              <a:graphicFrameLocks noChangeAspect="1"/>
            </p:cNvGraphicFramePr>
            <p:nvPr/>
          </p:nvGraphicFramePr>
          <p:xfrm>
            <a:off x="3539067" y="5029200"/>
            <a:ext cx="194734" cy="284799"/>
          </p:xfrm>
          <a:graphic>
            <a:graphicData uri="http://schemas.openxmlformats.org/presentationml/2006/ole">
              <p:oleObj spid="_x0000_s62472" name="Equation" r:id="rId10" imgW="152280" imgH="203040" progId="Equation.3">
                <p:embed/>
              </p:oleObj>
            </a:graphicData>
          </a:graphic>
        </p:graphicFrame>
      </p:grpSp>
      <p:grpSp>
        <p:nvGrpSpPr>
          <p:cNvPr id="6" name="Group 106"/>
          <p:cNvGrpSpPr/>
          <p:nvPr/>
        </p:nvGrpSpPr>
        <p:grpSpPr>
          <a:xfrm>
            <a:off x="4724400" y="4648200"/>
            <a:ext cx="1981200" cy="461665"/>
            <a:chOff x="3352800" y="4429780"/>
            <a:chExt cx="1981200" cy="461665"/>
          </a:xfrm>
        </p:grpSpPr>
        <p:sp>
          <p:nvSpPr>
            <p:cNvPr id="108" name="TextBox 107"/>
            <p:cNvSpPr txBox="1"/>
            <p:nvPr/>
          </p:nvSpPr>
          <p:spPr>
            <a:xfrm>
              <a:off x="3352800" y="4429780"/>
              <a:ext cx="198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entropy of</a:t>
              </a:r>
            </a:p>
            <a:p>
              <a:pPr algn="ctr"/>
              <a:r>
                <a:rPr lang="en-US" sz="1200" dirty="0" smtClean="0"/>
                <a:t>intensities in    </a:t>
              </a:r>
              <a:endParaRPr lang="en-US" sz="1200" dirty="0"/>
            </a:p>
          </p:txBody>
        </p:sp>
        <p:graphicFrame>
          <p:nvGraphicFramePr>
            <p:cNvPr id="111" name="Object 9"/>
            <p:cNvGraphicFramePr>
              <a:graphicFrameLocks noChangeAspect="1"/>
            </p:cNvGraphicFramePr>
            <p:nvPr/>
          </p:nvGraphicFramePr>
          <p:xfrm>
            <a:off x="4780611" y="4622799"/>
            <a:ext cx="163923" cy="228600"/>
          </p:xfrm>
          <a:graphic>
            <a:graphicData uri="http://schemas.openxmlformats.org/presentationml/2006/ole">
              <p:oleObj spid="_x0000_s62473" name="Equation" r:id="rId11" imgW="139680" imgH="177480" progId="Equation.3">
                <p:embed/>
              </p:oleObj>
            </a:graphicData>
          </a:graphic>
        </p:graphicFrame>
      </p:grpSp>
      <p:grpSp>
        <p:nvGrpSpPr>
          <p:cNvPr id="7" name="Group 121"/>
          <p:cNvGrpSpPr/>
          <p:nvPr/>
        </p:nvGrpSpPr>
        <p:grpSpPr>
          <a:xfrm>
            <a:off x="1458422" y="3733800"/>
            <a:ext cx="5153462" cy="600909"/>
            <a:chOff x="1295400" y="3990201"/>
            <a:chExt cx="5153462" cy="600909"/>
          </a:xfrm>
        </p:grpSpPr>
        <p:sp>
          <p:nvSpPr>
            <p:cNvPr id="119" name="TextBox 118"/>
            <p:cNvSpPr txBox="1"/>
            <p:nvPr/>
          </p:nvSpPr>
          <p:spPr>
            <a:xfrm>
              <a:off x="1295400" y="4191000"/>
              <a:ext cx="51534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</a:rPr>
                <a:t>Note:   </a:t>
              </a:r>
              <a:r>
                <a:rPr lang="en-US" sz="2000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H(P|Q)</a:t>
              </a:r>
              <a:r>
                <a:rPr lang="en-US" sz="2000" dirty="0" smtClean="0">
                  <a:solidFill>
                    <a:srgbClr val="0000FF"/>
                  </a:solidFill>
                </a:rPr>
                <a:t> </a:t>
              </a:r>
              <a:r>
                <a:rPr lang="en-US" sz="2000" dirty="0" smtClean="0">
                  <a:solidFill>
                    <a:srgbClr val="0000FF"/>
                  </a:solidFill>
                  <a:sym typeface="Symbol"/>
                </a:rPr>
                <a:t> </a:t>
              </a:r>
              <a:r>
                <a:rPr lang="en-US" sz="2000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H(P) </a:t>
              </a:r>
              <a:r>
                <a:rPr lang="en-US" sz="2000" dirty="0" smtClean="0">
                  <a:solidFill>
                    <a:srgbClr val="0000FF"/>
                  </a:solidFill>
                  <a:sym typeface="Symbol"/>
                </a:rPr>
                <a:t> </a:t>
              </a:r>
              <a:r>
                <a:rPr lang="en-US" sz="2000" dirty="0" smtClean="0">
                  <a:solidFill>
                    <a:srgbClr val="0000FF"/>
                  </a:solidFill>
                </a:rPr>
                <a:t>for any two distributions</a:t>
              </a:r>
              <a:endPara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1828800" y="3990201"/>
              <a:ext cx="1295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FF"/>
                  </a:solidFill>
                </a:rPr>
                <a:t>cross-entropy    </a:t>
              </a:r>
              <a:endParaRPr 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3048000" y="3990201"/>
              <a:ext cx="76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FF"/>
                  </a:solidFill>
                </a:rPr>
                <a:t>entropy    </a:t>
              </a:r>
              <a:endParaRPr lang="en-US" sz="1200" dirty="0">
                <a:solidFill>
                  <a:srgbClr val="0000FF"/>
                </a:solidFill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667000" y="1123950"/>
            <a:ext cx="3657600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[Delong </a:t>
            </a:r>
            <a:r>
              <a:rPr lang="en-CA" sz="1400" i="1" dirty="0" smtClean="0"/>
              <a:t>et al</a:t>
            </a:r>
            <a:r>
              <a:rPr lang="en-CA" sz="1400" dirty="0" smtClean="0"/>
              <a:t>, </a:t>
            </a:r>
            <a:r>
              <a:rPr lang="en-CA" sz="1400" i="1" dirty="0" smtClean="0"/>
              <a:t>IJCV</a:t>
            </a:r>
            <a:r>
              <a:rPr lang="en-CA" sz="1400" dirty="0" smtClean="0"/>
              <a:t> 2012] [Tang </a:t>
            </a:r>
            <a:r>
              <a:rPr lang="en-CA" sz="1400" i="1" dirty="0" smtClean="0"/>
              <a:t>et al</a:t>
            </a:r>
            <a:r>
              <a:rPr lang="en-CA" sz="1400" dirty="0" smtClean="0"/>
              <a:t>. </a:t>
            </a:r>
            <a:r>
              <a:rPr lang="en-CA" sz="1400" i="1" dirty="0" smtClean="0"/>
              <a:t>ICCV</a:t>
            </a:r>
            <a:r>
              <a:rPr lang="en-CA" sz="1400" dirty="0" smtClean="0"/>
              <a:t> 2013]</a:t>
            </a:r>
            <a:endParaRPr lang="en-CA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395148" y="5983069"/>
            <a:ext cx="78344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common energy for </a:t>
            </a:r>
            <a:r>
              <a:rPr lang="en-US" b="1" i="1" dirty="0" smtClean="0">
                <a:solidFill>
                  <a:srgbClr val="FF0000"/>
                </a:solidFill>
              </a:rPr>
              <a:t>categorical clustering</a:t>
            </a:r>
            <a:r>
              <a:rPr lang="en-US" dirty="0" smtClean="0">
                <a:solidFill>
                  <a:srgbClr val="FF0000"/>
                </a:solidFill>
              </a:rPr>
              <a:t>, e.g. [Li </a:t>
            </a:r>
            <a:r>
              <a:rPr lang="en-US" i="1" dirty="0" smtClean="0">
                <a:solidFill>
                  <a:srgbClr val="FF0000"/>
                </a:solidFill>
              </a:rPr>
              <a:t>et al</a:t>
            </a:r>
            <a:r>
              <a:rPr lang="en-US" dirty="0" smtClean="0">
                <a:solidFill>
                  <a:srgbClr val="FF0000"/>
                </a:solidFill>
              </a:rPr>
              <a:t>. ICML’04]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                                    Decision Forest Classification</a:t>
            </a:r>
            <a:r>
              <a:rPr lang="en-US" dirty="0" smtClean="0">
                <a:solidFill>
                  <a:srgbClr val="FF0000"/>
                </a:solidFill>
              </a:rPr>
              <a:t>, e.g. [</a:t>
            </a:r>
            <a:r>
              <a:rPr lang="en-US" dirty="0" err="1" smtClean="0">
                <a:solidFill>
                  <a:srgbClr val="FF0000"/>
                </a:solidFill>
              </a:rPr>
              <a:t>Criminisi</a:t>
            </a:r>
            <a:r>
              <a:rPr lang="en-US" dirty="0" smtClean="0">
                <a:solidFill>
                  <a:srgbClr val="FF0000"/>
                </a:solidFill>
              </a:rPr>
              <a:t> &amp; </a:t>
            </a:r>
            <a:r>
              <a:rPr lang="en-US" dirty="0" err="1" smtClean="0">
                <a:solidFill>
                  <a:srgbClr val="FF0000"/>
                </a:solidFill>
              </a:rPr>
              <a:t>Shotton</a:t>
            </a:r>
            <a:r>
              <a:rPr lang="en-US" dirty="0" smtClean="0">
                <a:solidFill>
                  <a:srgbClr val="FF0000"/>
                </a:solidFill>
              </a:rPr>
              <a:t>. 2013]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143125" y="5195590"/>
            <a:ext cx="4114800" cy="638175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52400" y="4933950"/>
            <a:ext cx="16068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binary optimization</a:t>
            </a:r>
            <a:endParaRPr lang="en-US" sz="1400" dirty="0"/>
          </a:p>
        </p:txBody>
      </p:sp>
      <p:sp>
        <p:nvSpPr>
          <p:cNvPr id="33" name="Rectangle 32"/>
          <p:cNvSpPr/>
          <p:nvPr/>
        </p:nvSpPr>
        <p:spPr>
          <a:xfrm>
            <a:off x="161925" y="1659493"/>
            <a:ext cx="15867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mixed optimization</a:t>
            </a:r>
            <a:endParaRPr lang="en-US" sz="1400" dirty="0"/>
          </a:p>
        </p:txBody>
      </p:sp>
      <p:sp>
        <p:nvSpPr>
          <p:cNvPr id="35" name="Rectangle 34"/>
          <p:cNvSpPr/>
          <p:nvPr/>
        </p:nvSpPr>
        <p:spPr>
          <a:xfrm>
            <a:off x="152400" y="5686425"/>
            <a:ext cx="15150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high-order energy</a:t>
            </a:r>
            <a:endParaRPr lang="en-CA" sz="1400" dirty="0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r>
              <a:rPr lang="en-US" smtClean="0"/>
              <a:t> / 27</a:t>
            </a:r>
            <a:endParaRPr lang="en-US" dirty="0"/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123" grpId="0" animBg="1"/>
      <p:bldP spid="80" grpId="0" animBg="1"/>
      <p:bldP spid="89" grpId="0" animBg="1"/>
      <p:bldP spid="29" grpId="0" animBg="1"/>
      <p:bldP spid="32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Energy example:   </a:t>
            </a:r>
            <a:r>
              <a:rPr lang="en-CA" i="1" dirty="0" smtClean="0"/>
              <a:t>color entropy</a:t>
            </a:r>
            <a:endParaRPr lang="en-CA" i="1" dirty="0"/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2819400" y="1409265"/>
          <a:ext cx="3657600" cy="495735"/>
        </p:xfrm>
        <a:graphic>
          <a:graphicData uri="http://schemas.openxmlformats.org/presentationml/2006/ole">
            <p:oleObj spid="_x0000_s15362" name="Equation" r:id="rId4" imgW="3479760" imgH="431640" progId="Equation.3">
              <p:embed/>
            </p:oleObj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762000" y="4369005"/>
            <a:ext cx="1304592" cy="374169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r>
              <a:rPr lang="en-CA" i="1" dirty="0" smtClean="0"/>
              <a:t>low entropy</a:t>
            </a:r>
            <a:endParaRPr lang="en-CA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2590800" y="4369005"/>
            <a:ext cx="1378621" cy="374169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r>
              <a:rPr lang="en-CA" i="1" dirty="0" smtClean="0"/>
              <a:t>high entropy</a:t>
            </a:r>
            <a:endParaRPr lang="en-CA" i="1" dirty="0"/>
          </a:p>
        </p:txBody>
      </p:sp>
      <p:pic>
        <p:nvPicPr>
          <p:cNvPr id="30" name="Picture 31"/>
          <p:cNvPicPr>
            <a:picLocks noChangeAspect="1" noChangeArrowheads="1"/>
          </p:cNvPicPr>
          <p:nvPr/>
        </p:nvPicPr>
        <p:blipFill>
          <a:blip r:embed="rId5" cstate="print">
            <a:lum bright="-20000"/>
          </a:blip>
          <a:srcRect/>
          <a:stretch>
            <a:fillRect/>
          </a:stretch>
        </p:blipFill>
        <p:spPr bwMode="auto">
          <a:xfrm>
            <a:off x="2438400" y="23622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" name="Group 50"/>
          <p:cNvGrpSpPr/>
          <p:nvPr/>
        </p:nvGrpSpPr>
        <p:grpSpPr>
          <a:xfrm>
            <a:off x="2416484" y="2362200"/>
            <a:ext cx="1622116" cy="1410725"/>
            <a:chOff x="327506" y="3798172"/>
            <a:chExt cx="1622116" cy="1410725"/>
          </a:xfrm>
        </p:grpSpPr>
        <p:grpSp>
          <p:nvGrpSpPr>
            <p:cNvPr id="32" name="Group 98"/>
            <p:cNvGrpSpPr/>
            <p:nvPr/>
          </p:nvGrpSpPr>
          <p:grpSpPr>
            <a:xfrm>
              <a:off x="543097" y="4035735"/>
              <a:ext cx="1406525" cy="1173162"/>
              <a:chOff x="543097" y="4035735"/>
              <a:chExt cx="1406525" cy="1173162"/>
            </a:xfrm>
          </p:grpSpPr>
          <p:grpSp>
            <p:nvGrpSpPr>
              <p:cNvPr id="36" name="Group 97"/>
              <p:cNvGrpSpPr/>
              <p:nvPr/>
            </p:nvGrpSpPr>
            <p:grpSpPr>
              <a:xfrm>
                <a:off x="543097" y="4035735"/>
                <a:ext cx="1406525" cy="1173162"/>
                <a:chOff x="543097" y="4035735"/>
                <a:chExt cx="1406525" cy="1173162"/>
              </a:xfrm>
            </p:grpSpPr>
            <p:grpSp>
              <p:nvGrpSpPr>
                <p:cNvPr id="38" name="Group 79"/>
                <p:cNvGrpSpPr/>
                <p:nvPr/>
              </p:nvGrpSpPr>
              <p:grpSpPr>
                <a:xfrm>
                  <a:off x="691678" y="4186636"/>
                  <a:ext cx="1143000" cy="1000128"/>
                  <a:chOff x="2476500" y="13581063"/>
                  <a:chExt cx="1143000" cy="1000128"/>
                </a:xfrm>
              </p:grpSpPr>
              <p:cxnSp>
                <p:nvCxnSpPr>
                  <p:cNvPr id="40" name="Straight Connector 39"/>
                  <p:cNvCxnSpPr/>
                  <p:nvPr/>
                </p:nvCxnSpPr>
                <p:spPr>
                  <a:xfrm rot="5400000">
                    <a:off x="2590800" y="13771563"/>
                    <a:ext cx="228600" cy="152400"/>
                  </a:xfrm>
                  <a:prstGeom prst="line">
                    <a:avLst/>
                  </a:prstGeom>
                  <a:ln w="158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Connector 40"/>
                  <p:cNvCxnSpPr/>
                  <p:nvPr/>
                </p:nvCxnSpPr>
                <p:spPr>
                  <a:xfrm rot="5400000">
                    <a:off x="2581275" y="13952538"/>
                    <a:ext cx="419100" cy="285750"/>
                  </a:xfrm>
                  <a:prstGeom prst="line">
                    <a:avLst/>
                  </a:prstGeom>
                  <a:ln w="158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41"/>
                  <p:cNvCxnSpPr/>
                  <p:nvPr/>
                </p:nvCxnSpPr>
                <p:spPr>
                  <a:xfrm rot="5400000">
                    <a:off x="2600326" y="13943013"/>
                    <a:ext cx="771525" cy="504825"/>
                  </a:xfrm>
                  <a:prstGeom prst="line">
                    <a:avLst/>
                  </a:prstGeom>
                  <a:ln w="158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/>
                  <p:cNvCxnSpPr/>
                  <p:nvPr/>
                </p:nvCxnSpPr>
                <p:spPr>
                  <a:xfrm rot="5400000">
                    <a:off x="2867027" y="13904915"/>
                    <a:ext cx="809625" cy="542927"/>
                  </a:xfrm>
                  <a:prstGeom prst="line">
                    <a:avLst/>
                  </a:prstGeom>
                  <a:ln w="158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/>
                  <p:cNvCxnSpPr/>
                  <p:nvPr/>
                </p:nvCxnSpPr>
                <p:spPr>
                  <a:xfrm rot="5400000">
                    <a:off x="3238500" y="14114463"/>
                    <a:ext cx="457200" cy="304800"/>
                  </a:xfrm>
                  <a:prstGeom prst="line">
                    <a:avLst/>
                  </a:prstGeom>
                  <a:ln w="158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44"/>
                  <p:cNvCxnSpPr/>
                  <p:nvPr/>
                </p:nvCxnSpPr>
                <p:spPr>
                  <a:xfrm rot="5400000">
                    <a:off x="2438400" y="13619163"/>
                    <a:ext cx="228600" cy="152400"/>
                  </a:xfrm>
                  <a:prstGeom prst="line">
                    <a:avLst/>
                  </a:prstGeom>
                  <a:ln w="158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9" name="Freeform 38"/>
                <p:cNvSpPr/>
                <p:nvPr/>
              </p:nvSpPr>
              <p:spPr>
                <a:xfrm>
                  <a:off x="543097" y="4035735"/>
                  <a:ext cx="1406525" cy="1173162"/>
                </a:xfrm>
                <a:custGeom>
                  <a:avLst/>
                  <a:gdLst>
                    <a:gd name="connsiteX0" fmla="*/ 38100 w 1298575"/>
                    <a:gd name="connsiteY0" fmla="*/ 11112 h 1084262"/>
                    <a:gd name="connsiteX1" fmla="*/ 552450 w 1298575"/>
                    <a:gd name="connsiteY1" fmla="*/ 144462 h 1084262"/>
                    <a:gd name="connsiteX2" fmla="*/ 990600 w 1298575"/>
                    <a:gd name="connsiteY2" fmla="*/ 39687 h 1084262"/>
                    <a:gd name="connsiteX3" fmla="*/ 1181100 w 1298575"/>
                    <a:gd name="connsiteY3" fmla="*/ 382587 h 1084262"/>
                    <a:gd name="connsiteX4" fmla="*/ 1133475 w 1298575"/>
                    <a:gd name="connsiteY4" fmla="*/ 849312 h 1084262"/>
                    <a:gd name="connsiteX5" fmla="*/ 190500 w 1298575"/>
                    <a:gd name="connsiteY5" fmla="*/ 992187 h 1084262"/>
                    <a:gd name="connsiteX6" fmla="*/ 0 w 1298575"/>
                    <a:gd name="connsiteY6" fmla="*/ 296862 h 1084262"/>
                    <a:gd name="connsiteX0" fmla="*/ 38100 w 1298575"/>
                    <a:gd name="connsiteY0" fmla="*/ 22225 h 1095375"/>
                    <a:gd name="connsiteX1" fmla="*/ 323850 w 1298575"/>
                    <a:gd name="connsiteY1" fmla="*/ 22225 h 1095375"/>
                    <a:gd name="connsiteX2" fmla="*/ 552450 w 1298575"/>
                    <a:gd name="connsiteY2" fmla="*/ 155575 h 1095375"/>
                    <a:gd name="connsiteX3" fmla="*/ 990600 w 1298575"/>
                    <a:gd name="connsiteY3" fmla="*/ 50800 h 1095375"/>
                    <a:gd name="connsiteX4" fmla="*/ 1181100 w 1298575"/>
                    <a:gd name="connsiteY4" fmla="*/ 393700 h 1095375"/>
                    <a:gd name="connsiteX5" fmla="*/ 1133475 w 1298575"/>
                    <a:gd name="connsiteY5" fmla="*/ 860425 h 1095375"/>
                    <a:gd name="connsiteX6" fmla="*/ 190500 w 1298575"/>
                    <a:gd name="connsiteY6" fmla="*/ 1003300 h 1095375"/>
                    <a:gd name="connsiteX7" fmla="*/ 0 w 1298575"/>
                    <a:gd name="connsiteY7" fmla="*/ 307975 h 1095375"/>
                    <a:gd name="connsiteX0" fmla="*/ 38100 w 1298575"/>
                    <a:gd name="connsiteY0" fmla="*/ 22225 h 1095375"/>
                    <a:gd name="connsiteX1" fmla="*/ 323850 w 1298575"/>
                    <a:gd name="connsiteY1" fmla="*/ 22225 h 1095375"/>
                    <a:gd name="connsiteX2" fmla="*/ 552450 w 1298575"/>
                    <a:gd name="connsiteY2" fmla="*/ 155575 h 1095375"/>
                    <a:gd name="connsiteX3" fmla="*/ 990600 w 1298575"/>
                    <a:gd name="connsiteY3" fmla="*/ 50800 h 1095375"/>
                    <a:gd name="connsiteX4" fmla="*/ 1181100 w 1298575"/>
                    <a:gd name="connsiteY4" fmla="*/ 393700 h 1095375"/>
                    <a:gd name="connsiteX5" fmla="*/ 1133475 w 1298575"/>
                    <a:gd name="connsiteY5" fmla="*/ 860425 h 1095375"/>
                    <a:gd name="connsiteX6" fmla="*/ 190500 w 1298575"/>
                    <a:gd name="connsiteY6" fmla="*/ 1003300 h 1095375"/>
                    <a:gd name="connsiteX7" fmla="*/ 0 w 1298575"/>
                    <a:gd name="connsiteY7" fmla="*/ 307975 h 1095375"/>
                    <a:gd name="connsiteX8" fmla="*/ 38100 w 1298575"/>
                    <a:gd name="connsiteY8" fmla="*/ 22225 h 1095375"/>
                    <a:gd name="connsiteX0" fmla="*/ 146050 w 1406525"/>
                    <a:gd name="connsiteY0" fmla="*/ 22225 h 1095375"/>
                    <a:gd name="connsiteX1" fmla="*/ 431800 w 1406525"/>
                    <a:gd name="connsiteY1" fmla="*/ 22225 h 1095375"/>
                    <a:gd name="connsiteX2" fmla="*/ 660400 w 1406525"/>
                    <a:gd name="connsiteY2" fmla="*/ 155575 h 1095375"/>
                    <a:gd name="connsiteX3" fmla="*/ 1098550 w 1406525"/>
                    <a:gd name="connsiteY3" fmla="*/ 50800 h 1095375"/>
                    <a:gd name="connsiteX4" fmla="*/ 1289050 w 1406525"/>
                    <a:gd name="connsiteY4" fmla="*/ 393700 h 1095375"/>
                    <a:gd name="connsiteX5" fmla="*/ 1241425 w 1406525"/>
                    <a:gd name="connsiteY5" fmla="*/ 860425 h 1095375"/>
                    <a:gd name="connsiteX6" fmla="*/ 298450 w 1406525"/>
                    <a:gd name="connsiteY6" fmla="*/ 1003300 h 1095375"/>
                    <a:gd name="connsiteX7" fmla="*/ 107950 w 1406525"/>
                    <a:gd name="connsiteY7" fmla="*/ 307975 h 1095375"/>
                    <a:gd name="connsiteX8" fmla="*/ 146050 w 1406525"/>
                    <a:gd name="connsiteY8" fmla="*/ 22225 h 1095375"/>
                    <a:gd name="connsiteX0" fmla="*/ 146050 w 1406525"/>
                    <a:gd name="connsiteY0" fmla="*/ 180975 h 1254125"/>
                    <a:gd name="connsiteX1" fmla="*/ 431800 w 1406525"/>
                    <a:gd name="connsiteY1" fmla="*/ 180975 h 1254125"/>
                    <a:gd name="connsiteX2" fmla="*/ 660400 w 1406525"/>
                    <a:gd name="connsiteY2" fmla="*/ 314325 h 1254125"/>
                    <a:gd name="connsiteX3" fmla="*/ 1098550 w 1406525"/>
                    <a:gd name="connsiteY3" fmla="*/ 209550 h 1254125"/>
                    <a:gd name="connsiteX4" fmla="*/ 1289050 w 1406525"/>
                    <a:gd name="connsiteY4" fmla="*/ 552450 h 1254125"/>
                    <a:gd name="connsiteX5" fmla="*/ 1241425 w 1406525"/>
                    <a:gd name="connsiteY5" fmla="*/ 1019175 h 1254125"/>
                    <a:gd name="connsiteX6" fmla="*/ 298450 w 1406525"/>
                    <a:gd name="connsiteY6" fmla="*/ 1162050 h 1254125"/>
                    <a:gd name="connsiteX7" fmla="*/ 107950 w 1406525"/>
                    <a:gd name="connsiteY7" fmla="*/ 466725 h 1254125"/>
                    <a:gd name="connsiteX8" fmla="*/ 146050 w 1406525"/>
                    <a:gd name="connsiteY8" fmla="*/ 180975 h 1254125"/>
                    <a:gd name="connsiteX0" fmla="*/ 146050 w 1406525"/>
                    <a:gd name="connsiteY0" fmla="*/ 25400 h 1098550"/>
                    <a:gd name="connsiteX1" fmla="*/ 660400 w 1406525"/>
                    <a:gd name="connsiteY1" fmla="*/ 158750 h 1098550"/>
                    <a:gd name="connsiteX2" fmla="*/ 1098550 w 1406525"/>
                    <a:gd name="connsiteY2" fmla="*/ 53975 h 1098550"/>
                    <a:gd name="connsiteX3" fmla="*/ 1289050 w 1406525"/>
                    <a:gd name="connsiteY3" fmla="*/ 396875 h 1098550"/>
                    <a:gd name="connsiteX4" fmla="*/ 1241425 w 1406525"/>
                    <a:gd name="connsiteY4" fmla="*/ 863600 h 1098550"/>
                    <a:gd name="connsiteX5" fmla="*/ 298450 w 1406525"/>
                    <a:gd name="connsiteY5" fmla="*/ 1006475 h 1098550"/>
                    <a:gd name="connsiteX6" fmla="*/ 107950 w 1406525"/>
                    <a:gd name="connsiteY6" fmla="*/ 311150 h 1098550"/>
                    <a:gd name="connsiteX7" fmla="*/ 146050 w 1406525"/>
                    <a:gd name="connsiteY7" fmla="*/ 25400 h 1098550"/>
                    <a:gd name="connsiteX0" fmla="*/ 146050 w 1406525"/>
                    <a:gd name="connsiteY0" fmla="*/ 25400 h 1052513"/>
                    <a:gd name="connsiteX1" fmla="*/ 660400 w 1406525"/>
                    <a:gd name="connsiteY1" fmla="*/ 158750 h 1052513"/>
                    <a:gd name="connsiteX2" fmla="*/ 1098550 w 1406525"/>
                    <a:gd name="connsiteY2" fmla="*/ 53975 h 1052513"/>
                    <a:gd name="connsiteX3" fmla="*/ 1289050 w 1406525"/>
                    <a:gd name="connsiteY3" fmla="*/ 396875 h 1052513"/>
                    <a:gd name="connsiteX4" fmla="*/ 1241425 w 1406525"/>
                    <a:gd name="connsiteY4" fmla="*/ 863600 h 1052513"/>
                    <a:gd name="connsiteX5" fmla="*/ 298450 w 1406525"/>
                    <a:gd name="connsiteY5" fmla="*/ 1006475 h 1052513"/>
                    <a:gd name="connsiteX6" fmla="*/ 107950 w 1406525"/>
                    <a:gd name="connsiteY6" fmla="*/ 587375 h 1052513"/>
                    <a:gd name="connsiteX7" fmla="*/ 146050 w 1406525"/>
                    <a:gd name="connsiteY7" fmla="*/ 25400 h 1052513"/>
                    <a:gd name="connsiteX0" fmla="*/ 146050 w 1406525"/>
                    <a:gd name="connsiteY0" fmla="*/ 25400 h 1052513"/>
                    <a:gd name="connsiteX1" fmla="*/ 660400 w 1406525"/>
                    <a:gd name="connsiteY1" fmla="*/ 158750 h 1052513"/>
                    <a:gd name="connsiteX2" fmla="*/ 1098550 w 1406525"/>
                    <a:gd name="connsiteY2" fmla="*/ 53975 h 1052513"/>
                    <a:gd name="connsiteX3" fmla="*/ 1289050 w 1406525"/>
                    <a:gd name="connsiteY3" fmla="*/ 396875 h 1052513"/>
                    <a:gd name="connsiteX4" fmla="*/ 1241425 w 1406525"/>
                    <a:gd name="connsiteY4" fmla="*/ 863600 h 1052513"/>
                    <a:gd name="connsiteX5" fmla="*/ 298450 w 1406525"/>
                    <a:gd name="connsiteY5" fmla="*/ 1006475 h 1052513"/>
                    <a:gd name="connsiteX6" fmla="*/ 107950 w 1406525"/>
                    <a:gd name="connsiteY6" fmla="*/ 587375 h 1052513"/>
                    <a:gd name="connsiteX7" fmla="*/ 146050 w 1406525"/>
                    <a:gd name="connsiteY7" fmla="*/ 25400 h 1052513"/>
                    <a:gd name="connsiteX0" fmla="*/ 146050 w 1406525"/>
                    <a:gd name="connsiteY0" fmla="*/ 25400 h 1052513"/>
                    <a:gd name="connsiteX1" fmla="*/ 660400 w 1406525"/>
                    <a:gd name="connsiteY1" fmla="*/ 158750 h 1052513"/>
                    <a:gd name="connsiteX2" fmla="*/ 669925 w 1406525"/>
                    <a:gd name="connsiteY2" fmla="*/ 158751 h 1052513"/>
                    <a:gd name="connsiteX3" fmla="*/ 1098550 w 1406525"/>
                    <a:gd name="connsiteY3" fmla="*/ 53975 h 1052513"/>
                    <a:gd name="connsiteX4" fmla="*/ 1289050 w 1406525"/>
                    <a:gd name="connsiteY4" fmla="*/ 396875 h 1052513"/>
                    <a:gd name="connsiteX5" fmla="*/ 1241425 w 1406525"/>
                    <a:gd name="connsiteY5" fmla="*/ 863600 h 1052513"/>
                    <a:gd name="connsiteX6" fmla="*/ 298450 w 1406525"/>
                    <a:gd name="connsiteY6" fmla="*/ 1006475 h 1052513"/>
                    <a:gd name="connsiteX7" fmla="*/ 107950 w 1406525"/>
                    <a:gd name="connsiteY7" fmla="*/ 587375 h 1052513"/>
                    <a:gd name="connsiteX8" fmla="*/ 146050 w 1406525"/>
                    <a:gd name="connsiteY8" fmla="*/ 25400 h 1052513"/>
                    <a:gd name="connsiteX0" fmla="*/ 146050 w 1406525"/>
                    <a:gd name="connsiteY0" fmla="*/ 139700 h 1166813"/>
                    <a:gd name="connsiteX1" fmla="*/ 660400 w 1406525"/>
                    <a:gd name="connsiteY1" fmla="*/ 273050 h 1166813"/>
                    <a:gd name="connsiteX2" fmla="*/ 669925 w 1406525"/>
                    <a:gd name="connsiteY2" fmla="*/ 273051 h 1166813"/>
                    <a:gd name="connsiteX3" fmla="*/ 1098550 w 1406525"/>
                    <a:gd name="connsiteY3" fmla="*/ 168275 h 1166813"/>
                    <a:gd name="connsiteX4" fmla="*/ 1289050 w 1406525"/>
                    <a:gd name="connsiteY4" fmla="*/ 511175 h 1166813"/>
                    <a:gd name="connsiteX5" fmla="*/ 1241425 w 1406525"/>
                    <a:gd name="connsiteY5" fmla="*/ 977900 h 1166813"/>
                    <a:gd name="connsiteX6" fmla="*/ 298450 w 1406525"/>
                    <a:gd name="connsiteY6" fmla="*/ 1120775 h 1166813"/>
                    <a:gd name="connsiteX7" fmla="*/ 107950 w 1406525"/>
                    <a:gd name="connsiteY7" fmla="*/ 701675 h 1166813"/>
                    <a:gd name="connsiteX8" fmla="*/ 146050 w 1406525"/>
                    <a:gd name="connsiteY8" fmla="*/ 139700 h 1166813"/>
                    <a:gd name="connsiteX0" fmla="*/ 146050 w 1406525"/>
                    <a:gd name="connsiteY0" fmla="*/ 139700 h 1166813"/>
                    <a:gd name="connsiteX1" fmla="*/ 660400 w 1406525"/>
                    <a:gd name="connsiteY1" fmla="*/ 273050 h 1166813"/>
                    <a:gd name="connsiteX2" fmla="*/ 860425 w 1406525"/>
                    <a:gd name="connsiteY2" fmla="*/ 625476 h 1166813"/>
                    <a:gd name="connsiteX3" fmla="*/ 1098550 w 1406525"/>
                    <a:gd name="connsiteY3" fmla="*/ 168275 h 1166813"/>
                    <a:gd name="connsiteX4" fmla="*/ 1289050 w 1406525"/>
                    <a:gd name="connsiteY4" fmla="*/ 511175 h 1166813"/>
                    <a:gd name="connsiteX5" fmla="*/ 1241425 w 1406525"/>
                    <a:gd name="connsiteY5" fmla="*/ 977900 h 1166813"/>
                    <a:gd name="connsiteX6" fmla="*/ 298450 w 1406525"/>
                    <a:gd name="connsiteY6" fmla="*/ 1120775 h 1166813"/>
                    <a:gd name="connsiteX7" fmla="*/ 107950 w 1406525"/>
                    <a:gd name="connsiteY7" fmla="*/ 701675 h 1166813"/>
                    <a:gd name="connsiteX8" fmla="*/ 146050 w 1406525"/>
                    <a:gd name="connsiteY8" fmla="*/ 139700 h 1166813"/>
                    <a:gd name="connsiteX0" fmla="*/ 146050 w 1406525"/>
                    <a:gd name="connsiteY0" fmla="*/ 12700 h 1039813"/>
                    <a:gd name="connsiteX1" fmla="*/ 860425 w 1406525"/>
                    <a:gd name="connsiteY1" fmla="*/ 498476 h 1039813"/>
                    <a:gd name="connsiteX2" fmla="*/ 1098550 w 1406525"/>
                    <a:gd name="connsiteY2" fmla="*/ 41275 h 1039813"/>
                    <a:gd name="connsiteX3" fmla="*/ 1289050 w 1406525"/>
                    <a:gd name="connsiteY3" fmla="*/ 384175 h 1039813"/>
                    <a:gd name="connsiteX4" fmla="*/ 1241425 w 1406525"/>
                    <a:gd name="connsiteY4" fmla="*/ 850900 h 1039813"/>
                    <a:gd name="connsiteX5" fmla="*/ 298450 w 1406525"/>
                    <a:gd name="connsiteY5" fmla="*/ 993775 h 1039813"/>
                    <a:gd name="connsiteX6" fmla="*/ 107950 w 1406525"/>
                    <a:gd name="connsiteY6" fmla="*/ 574675 h 1039813"/>
                    <a:gd name="connsiteX7" fmla="*/ 146050 w 1406525"/>
                    <a:gd name="connsiteY7" fmla="*/ 12700 h 1039813"/>
                    <a:gd name="connsiteX0" fmla="*/ 146050 w 1406525"/>
                    <a:gd name="connsiteY0" fmla="*/ 12700 h 1039813"/>
                    <a:gd name="connsiteX1" fmla="*/ 669925 w 1406525"/>
                    <a:gd name="connsiteY1" fmla="*/ 317501 h 1039813"/>
                    <a:gd name="connsiteX2" fmla="*/ 1098550 w 1406525"/>
                    <a:gd name="connsiteY2" fmla="*/ 41275 h 1039813"/>
                    <a:gd name="connsiteX3" fmla="*/ 1289050 w 1406525"/>
                    <a:gd name="connsiteY3" fmla="*/ 384175 h 1039813"/>
                    <a:gd name="connsiteX4" fmla="*/ 1241425 w 1406525"/>
                    <a:gd name="connsiteY4" fmla="*/ 850900 h 1039813"/>
                    <a:gd name="connsiteX5" fmla="*/ 298450 w 1406525"/>
                    <a:gd name="connsiteY5" fmla="*/ 993775 h 1039813"/>
                    <a:gd name="connsiteX6" fmla="*/ 107950 w 1406525"/>
                    <a:gd name="connsiteY6" fmla="*/ 574675 h 1039813"/>
                    <a:gd name="connsiteX7" fmla="*/ 146050 w 1406525"/>
                    <a:gd name="connsiteY7" fmla="*/ 12700 h 1039813"/>
                    <a:gd name="connsiteX0" fmla="*/ 146050 w 1406525"/>
                    <a:gd name="connsiteY0" fmla="*/ 146050 h 1173163"/>
                    <a:gd name="connsiteX1" fmla="*/ 669925 w 1406525"/>
                    <a:gd name="connsiteY1" fmla="*/ 450851 h 1173163"/>
                    <a:gd name="connsiteX2" fmla="*/ 1098550 w 1406525"/>
                    <a:gd name="connsiteY2" fmla="*/ 174625 h 1173163"/>
                    <a:gd name="connsiteX3" fmla="*/ 1289050 w 1406525"/>
                    <a:gd name="connsiteY3" fmla="*/ 517525 h 1173163"/>
                    <a:gd name="connsiteX4" fmla="*/ 1241425 w 1406525"/>
                    <a:gd name="connsiteY4" fmla="*/ 984250 h 1173163"/>
                    <a:gd name="connsiteX5" fmla="*/ 298450 w 1406525"/>
                    <a:gd name="connsiteY5" fmla="*/ 1127125 h 1173163"/>
                    <a:gd name="connsiteX6" fmla="*/ 107950 w 1406525"/>
                    <a:gd name="connsiteY6" fmla="*/ 708025 h 1173163"/>
                    <a:gd name="connsiteX7" fmla="*/ 146050 w 1406525"/>
                    <a:gd name="connsiteY7" fmla="*/ 146050 h 1173163"/>
                    <a:gd name="connsiteX0" fmla="*/ 146050 w 1406525"/>
                    <a:gd name="connsiteY0" fmla="*/ 146050 h 1173163"/>
                    <a:gd name="connsiteX1" fmla="*/ 669925 w 1406525"/>
                    <a:gd name="connsiteY1" fmla="*/ 450851 h 1173163"/>
                    <a:gd name="connsiteX2" fmla="*/ 1098550 w 1406525"/>
                    <a:gd name="connsiteY2" fmla="*/ 174625 h 1173163"/>
                    <a:gd name="connsiteX3" fmla="*/ 1289050 w 1406525"/>
                    <a:gd name="connsiteY3" fmla="*/ 517525 h 1173163"/>
                    <a:gd name="connsiteX4" fmla="*/ 1241425 w 1406525"/>
                    <a:gd name="connsiteY4" fmla="*/ 984250 h 1173163"/>
                    <a:gd name="connsiteX5" fmla="*/ 298450 w 1406525"/>
                    <a:gd name="connsiteY5" fmla="*/ 1127125 h 1173163"/>
                    <a:gd name="connsiteX6" fmla="*/ 107950 w 1406525"/>
                    <a:gd name="connsiteY6" fmla="*/ 708025 h 1173163"/>
                    <a:gd name="connsiteX7" fmla="*/ 146050 w 1406525"/>
                    <a:gd name="connsiteY7" fmla="*/ 146050 h 1173163"/>
                    <a:gd name="connsiteX0" fmla="*/ 146050 w 1406525"/>
                    <a:gd name="connsiteY0" fmla="*/ 146050 h 1173162"/>
                    <a:gd name="connsiteX1" fmla="*/ 669925 w 1406525"/>
                    <a:gd name="connsiteY1" fmla="*/ 450851 h 1173162"/>
                    <a:gd name="connsiteX2" fmla="*/ 1098550 w 1406525"/>
                    <a:gd name="connsiteY2" fmla="*/ 174625 h 1173162"/>
                    <a:gd name="connsiteX3" fmla="*/ 1289050 w 1406525"/>
                    <a:gd name="connsiteY3" fmla="*/ 517525 h 1173162"/>
                    <a:gd name="connsiteX4" fmla="*/ 1241425 w 1406525"/>
                    <a:gd name="connsiteY4" fmla="*/ 984250 h 1173162"/>
                    <a:gd name="connsiteX5" fmla="*/ 298450 w 1406525"/>
                    <a:gd name="connsiteY5" fmla="*/ 1127125 h 1173162"/>
                    <a:gd name="connsiteX6" fmla="*/ 298450 w 1406525"/>
                    <a:gd name="connsiteY6" fmla="*/ 708025 h 1173162"/>
                    <a:gd name="connsiteX7" fmla="*/ 146050 w 1406525"/>
                    <a:gd name="connsiteY7" fmla="*/ 146050 h 11731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06525" h="1173162">
                      <a:moveTo>
                        <a:pt x="146050" y="146050"/>
                      </a:moveTo>
                      <a:cubicBezTo>
                        <a:pt x="433388" y="0"/>
                        <a:pt x="511175" y="446089"/>
                        <a:pt x="669925" y="450851"/>
                      </a:cubicBezTo>
                      <a:cubicBezTo>
                        <a:pt x="828675" y="455614"/>
                        <a:pt x="995363" y="163513"/>
                        <a:pt x="1098550" y="174625"/>
                      </a:cubicBezTo>
                      <a:cubicBezTo>
                        <a:pt x="1201737" y="185737"/>
                        <a:pt x="1265238" y="382588"/>
                        <a:pt x="1289050" y="517525"/>
                      </a:cubicBezTo>
                      <a:cubicBezTo>
                        <a:pt x="1312862" y="652462"/>
                        <a:pt x="1406525" y="882650"/>
                        <a:pt x="1241425" y="984250"/>
                      </a:cubicBezTo>
                      <a:cubicBezTo>
                        <a:pt x="1076325" y="1085850"/>
                        <a:pt x="455612" y="1173162"/>
                        <a:pt x="298450" y="1127125"/>
                      </a:cubicBezTo>
                      <a:cubicBezTo>
                        <a:pt x="141288" y="1081088"/>
                        <a:pt x="299244" y="1009650"/>
                        <a:pt x="298450" y="708025"/>
                      </a:cubicBezTo>
                      <a:cubicBezTo>
                        <a:pt x="292100" y="450850"/>
                        <a:pt x="0" y="336550"/>
                        <a:pt x="146050" y="146050"/>
                      </a:cubicBezTo>
                      <a:close/>
                    </a:path>
                  </a:pathLst>
                </a:custGeom>
                <a:ln w="63500">
                  <a:solidFill>
                    <a:srgbClr val="0099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sp>
            <p:nvSpPr>
              <p:cNvPr id="37" name="TextBox 36"/>
              <p:cNvSpPr txBox="1"/>
              <p:nvPr/>
            </p:nvSpPr>
            <p:spPr>
              <a:xfrm>
                <a:off x="1237131" y="4453006"/>
                <a:ext cx="3545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</a:rPr>
                  <a:t>S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33" name="Group 107"/>
            <p:cNvGrpSpPr/>
            <p:nvPr/>
          </p:nvGrpSpPr>
          <p:grpSpPr>
            <a:xfrm>
              <a:off x="327506" y="3798172"/>
              <a:ext cx="354584" cy="523220"/>
              <a:chOff x="3682580" y="4915014"/>
              <a:chExt cx="354584" cy="523220"/>
            </a:xfrm>
          </p:grpSpPr>
          <p:cxnSp>
            <p:nvCxnSpPr>
              <p:cNvPr id="34" name="Straight Connector 33"/>
              <p:cNvCxnSpPr/>
              <p:nvPr/>
            </p:nvCxnSpPr>
            <p:spPr bwMode="auto">
              <a:xfrm flipH="1">
                <a:off x="3769059" y="5001764"/>
                <a:ext cx="245657" cy="18"/>
              </a:xfrm>
              <a:prstGeom prst="line">
                <a:avLst/>
              </a:prstGeom>
              <a:solidFill>
                <a:schemeClr val="folHlink"/>
              </a:solidFill>
              <a:ln w="38100" cap="flat" cmpd="sng" algn="ctr">
                <a:solidFill>
                  <a:srgbClr val="00C6EE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5" name="TextBox 34"/>
              <p:cNvSpPr txBox="1"/>
              <p:nvPr/>
            </p:nvSpPr>
            <p:spPr>
              <a:xfrm>
                <a:off x="3682580" y="4915014"/>
                <a:ext cx="3545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B0F0"/>
                    </a:solidFill>
                  </a:rPr>
                  <a:t>S</a:t>
                </a:r>
                <a:endParaRPr lang="en-US" sz="2800" b="1" dirty="0">
                  <a:solidFill>
                    <a:srgbClr val="00B0F0"/>
                  </a:solidFill>
                </a:endParaRPr>
              </a:p>
            </p:txBody>
          </p:sp>
        </p:grpSp>
      </p:grpSp>
      <p:grpSp>
        <p:nvGrpSpPr>
          <p:cNvPr id="46" name="Group 45"/>
          <p:cNvGrpSpPr/>
          <p:nvPr/>
        </p:nvGrpSpPr>
        <p:grpSpPr>
          <a:xfrm>
            <a:off x="533400" y="2362200"/>
            <a:ext cx="1767617" cy="1764660"/>
            <a:chOff x="5324861" y="4400268"/>
            <a:chExt cx="1767617" cy="1764660"/>
          </a:xfrm>
        </p:grpSpPr>
        <p:pic>
          <p:nvPicPr>
            <p:cNvPr id="47" name="Picture 31"/>
            <p:cNvPicPr>
              <a:picLocks noChangeAspect="1" noChangeArrowheads="1"/>
            </p:cNvPicPr>
            <p:nvPr/>
          </p:nvPicPr>
          <p:blipFill>
            <a:blip r:embed="rId5" cstate="print">
              <a:lum bright="-20000"/>
            </a:blip>
            <a:srcRect/>
            <a:stretch>
              <a:fillRect/>
            </a:stretch>
          </p:blipFill>
          <p:spPr bwMode="auto">
            <a:xfrm>
              <a:off x="5339878" y="4412328"/>
              <a:ext cx="1752600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" name="Freeform 47"/>
            <p:cNvSpPr/>
            <p:nvPr/>
          </p:nvSpPr>
          <p:spPr>
            <a:xfrm>
              <a:off x="5463703" y="4726653"/>
              <a:ext cx="1476375" cy="1285875"/>
            </a:xfrm>
            <a:custGeom>
              <a:avLst/>
              <a:gdLst>
                <a:gd name="connsiteX0" fmla="*/ 752475 w 1476375"/>
                <a:gd name="connsiteY0" fmla="*/ 0 h 1285875"/>
                <a:gd name="connsiteX1" fmla="*/ 1476375 w 1476375"/>
                <a:gd name="connsiteY1" fmla="*/ 733425 h 1285875"/>
                <a:gd name="connsiteX2" fmla="*/ 838200 w 1476375"/>
                <a:gd name="connsiteY2" fmla="*/ 790575 h 1285875"/>
                <a:gd name="connsiteX3" fmla="*/ 857250 w 1476375"/>
                <a:gd name="connsiteY3" fmla="*/ 1095375 h 1285875"/>
                <a:gd name="connsiteX4" fmla="*/ 1009650 w 1476375"/>
                <a:gd name="connsiteY4" fmla="*/ 1123950 h 1285875"/>
                <a:gd name="connsiteX5" fmla="*/ 1019175 w 1476375"/>
                <a:gd name="connsiteY5" fmla="*/ 1276350 h 1285875"/>
                <a:gd name="connsiteX6" fmla="*/ 657225 w 1476375"/>
                <a:gd name="connsiteY6" fmla="*/ 1285875 h 1285875"/>
                <a:gd name="connsiteX7" fmla="*/ 657225 w 1476375"/>
                <a:gd name="connsiteY7" fmla="*/ 781050 h 1285875"/>
                <a:gd name="connsiteX8" fmla="*/ 0 w 1476375"/>
                <a:gd name="connsiteY8" fmla="*/ 781050 h 1285875"/>
                <a:gd name="connsiteX9" fmla="*/ 752475 w 1476375"/>
                <a:gd name="connsiteY9" fmla="*/ 0 h 1285875"/>
                <a:gd name="connsiteX0" fmla="*/ 752475 w 1476375"/>
                <a:gd name="connsiteY0" fmla="*/ 0 h 1285875"/>
                <a:gd name="connsiteX1" fmla="*/ 1476375 w 1476375"/>
                <a:gd name="connsiteY1" fmla="*/ 762000 h 1285875"/>
                <a:gd name="connsiteX2" fmla="*/ 838200 w 1476375"/>
                <a:gd name="connsiteY2" fmla="*/ 790575 h 1285875"/>
                <a:gd name="connsiteX3" fmla="*/ 857250 w 1476375"/>
                <a:gd name="connsiteY3" fmla="*/ 1095375 h 1285875"/>
                <a:gd name="connsiteX4" fmla="*/ 1009650 w 1476375"/>
                <a:gd name="connsiteY4" fmla="*/ 1123950 h 1285875"/>
                <a:gd name="connsiteX5" fmla="*/ 1019175 w 1476375"/>
                <a:gd name="connsiteY5" fmla="*/ 1276350 h 1285875"/>
                <a:gd name="connsiteX6" fmla="*/ 657225 w 1476375"/>
                <a:gd name="connsiteY6" fmla="*/ 1285875 h 1285875"/>
                <a:gd name="connsiteX7" fmla="*/ 657225 w 1476375"/>
                <a:gd name="connsiteY7" fmla="*/ 781050 h 1285875"/>
                <a:gd name="connsiteX8" fmla="*/ 0 w 1476375"/>
                <a:gd name="connsiteY8" fmla="*/ 781050 h 1285875"/>
                <a:gd name="connsiteX9" fmla="*/ 752475 w 1476375"/>
                <a:gd name="connsiteY9" fmla="*/ 0 h 1285875"/>
                <a:gd name="connsiteX0" fmla="*/ 752475 w 1476375"/>
                <a:gd name="connsiteY0" fmla="*/ 0 h 1285875"/>
                <a:gd name="connsiteX1" fmla="*/ 1476375 w 1476375"/>
                <a:gd name="connsiteY1" fmla="*/ 762000 h 1285875"/>
                <a:gd name="connsiteX2" fmla="*/ 838200 w 1476375"/>
                <a:gd name="connsiteY2" fmla="*/ 790575 h 1285875"/>
                <a:gd name="connsiteX3" fmla="*/ 857250 w 1476375"/>
                <a:gd name="connsiteY3" fmla="*/ 1095375 h 1285875"/>
                <a:gd name="connsiteX4" fmla="*/ 1009650 w 1476375"/>
                <a:gd name="connsiteY4" fmla="*/ 1123950 h 1285875"/>
                <a:gd name="connsiteX5" fmla="*/ 1019175 w 1476375"/>
                <a:gd name="connsiteY5" fmla="*/ 1276350 h 1285875"/>
                <a:gd name="connsiteX6" fmla="*/ 657225 w 1476375"/>
                <a:gd name="connsiteY6" fmla="*/ 1285875 h 1285875"/>
                <a:gd name="connsiteX7" fmla="*/ 657225 w 1476375"/>
                <a:gd name="connsiteY7" fmla="*/ 781050 h 1285875"/>
                <a:gd name="connsiteX8" fmla="*/ 0 w 1476375"/>
                <a:gd name="connsiteY8" fmla="*/ 781050 h 1285875"/>
                <a:gd name="connsiteX9" fmla="*/ 752475 w 1476375"/>
                <a:gd name="connsiteY9" fmla="*/ 0 h 128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76375" h="1285875">
                  <a:moveTo>
                    <a:pt x="752475" y="0"/>
                  </a:moveTo>
                  <a:lnTo>
                    <a:pt x="1476375" y="762000"/>
                  </a:lnTo>
                  <a:lnTo>
                    <a:pt x="838200" y="790575"/>
                  </a:lnTo>
                  <a:cubicBezTo>
                    <a:pt x="847824" y="1098548"/>
                    <a:pt x="746075" y="1095375"/>
                    <a:pt x="857250" y="1095375"/>
                  </a:cubicBezTo>
                  <a:lnTo>
                    <a:pt x="1009650" y="1123950"/>
                  </a:lnTo>
                  <a:lnTo>
                    <a:pt x="1019175" y="1276350"/>
                  </a:lnTo>
                  <a:lnTo>
                    <a:pt x="657225" y="1285875"/>
                  </a:lnTo>
                  <a:lnTo>
                    <a:pt x="657225" y="781050"/>
                  </a:lnTo>
                  <a:lnTo>
                    <a:pt x="0" y="781050"/>
                  </a:lnTo>
                  <a:lnTo>
                    <a:pt x="752475" y="0"/>
                  </a:lnTo>
                  <a:close/>
                </a:path>
              </a:pathLst>
            </a:custGeom>
            <a:noFill/>
            <a:ln w="635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400" dirty="0"/>
            </a:p>
          </p:txBody>
        </p:sp>
        <p:grpSp>
          <p:nvGrpSpPr>
            <p:cNvPr id="51" name="Group 73"/>
            <p:cNvGrpSpPr/>
            <p:nvPr/>
          </p:nvGrpSpPr>
          <p:grpSpPr>
            <a:xfrm>
              <a:off x="5863753" y="4840952"/>
              <a:ext cx="895350" cy="1114429"/>
              <a:chOff x="2619375" y="14268449"/>
              <a:chExt cx="895350" cy="1114429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 rot="5400000">
                <a:off x="2590800" y="14335125"/>
                <a:ext cx="228600" cy="152400"/>
              </a:xfrm>
              <a:prstGeom prst="line">
                <a:avLst/>
              </a:prstGeom>
              <a:ln w="15875"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5400000">
                <a:off x="2509836" y="14377988"/>
                <a:ext cx="647704" cy="428626"/>
              </a:xfrm>
              <a:prstGeom prst="line">
                <a:avLst/>
              </a:prstGeom>
              <a:ln w="15875"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>
                <a:off x="2771775" y="14525627"/>
                <a:ext cx="514352" cy="342901"/>
              </a:xfrm>
              <a:prstGeom prst="line">
                <a:avLst/>
              </a:prstGeom>
              <a:ln w="15875"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5400000">
                <a:off x="2724152" y="14706602"/>
                <a:ext cx="809625" cy="542927"/>
              </a:xfrm>
              <a:prstGeom prst="line">
                <a:avLst/>
              </a:prstGeom>
              <a:ln w="15875"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>
                <a:off x="3338513" y="14768513"/>
                <a:ext cx="209550" cy="142875"/>
              </a:xfrm>
              <a:prstGeom prst="line">
                <a:avLst/>
              </a:prstGeom>
              <a:ln w="15875"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>
              <a:off x="6263803" y="5888705"/>
              <a:ext cx="161927" cy="104775"/>
            </a:xfrm>
            <a:prstGeom prst="line">
              <a:avLst/>
            </a:prstGeom>
            <a:ln w="158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5587529" y="5221953"/>
              <a:ext cx="333375" cy="180975"/>
            </a:xfrm>
            <a:prstGeom prst="line">
              <a:avLst/>
            </a:prstGeom>
            <a:ln w="158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6099543" y="4970572"/>
              <a:ext cx="3305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S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56" name="Group 110"/>
            <p:cNvGrpSpPr/>
            <p:nvPr/>
          </p:nvGrpSpPr>
          <p:grpSpPr>
            <a:xfrm>
              <a:off x="5324861" y="4400268"/>
              <a:ext cx="354584" cy="523220"/>
              <a:chOff x="3682580" y="5487539"/>
              <a:chExt cx="354584" cy="523220"/>
            </a:xfrm>
          </p:grpSpPr>
          <p:cxnSp>
            <p:nvCxnSpPr>
              <p:cNvPr id="60" name="Straight Connector 59"/>
              <p:cNvCxnSpPr/>
              <p:nvPr/>
            </p:nvCxnSpPr>
            <p:spPr bwMode="auto">
              <a:xfrm flipH="1">
                <a:off x="3769059" y="5556914"/>
                <a:ext cx="245657" cy="18"/>
              </a:xfrm>
              <a:prstGeom prst="line">
                <a:avLst/>
              </a:prstGeom>
              <a:solidFill>
                <a:schemeClr val="folHlink"/>
              </a:solidFill>
              <a:ln w="38100" cap="flat" cmpd="sng" algn="ctr">
                <a:solidFill>
                  <a:srgbClr val="00C6EE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1" name="TextBox 60"/>
              <p:cNvSpPr txBox="1"/>
              <p:nvPr/>
            </p:nvSpPr>
            <p:spPr>
              <a:xfrm>
                <a:off x="3682580" y="5487539"/>
                <a:ext cx="3545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B0F0"/>
                    </a:solidFill>
                  </a:rPr>
                  <a:t>S</a:t>
                </a:r>
                <a:endParaRPr lang="en-US" sz="2800" b="1" dirty="0">
                  <a:solidFill>
                    <a:srgbClr val="00B0F0"/>
                  </a:solidFill>
                </a:endParaRPr>
              </a:p>
            </p:txBody>
          </p:sp>
        </p:grpSp>
      </p:grpSp>
      <p:pic>
        <p:nvPicPr>
          <p:cNvPr id="49" name="Picture 6"/>
          <p:cNvPicPr>
            <a:picLocks noChangeAspect="1" noChangeArrowheads="1"/>
          </p:cNvPicPr>
          <p:nvPr/>
        </p:nvPicPr>
        <p:blipFill>
          <a:blip r:embed="rId6" cstate="print"/>
          <a:srcRect l="19647" t="9711" r="16523" b="3902"/>
          <a:stretch>
            <a:fillRect/>
          </a:stretch>
        </p:blipFill>
        <p:spPr bwMode="auto">
          <a:xfrm>
            <a:off x="4876800" y="2893318"/>
            <a:ext cx="1353807" cy="2745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" name="Group 63"/>
          <p:cNvGrpSpPr/>
          <p:nvPr/>
        </p:nvGrpSpPr>
        <p:grpSpPr>
          <a:xfrm>
            <a:off x="5072520" y="3026668"/>
            <a:ext cx="1078213" cy="2431349"/>
            <a:chOff x="-2593076" y="2088108"/>
            <a:chExt cx="1653654" cy="3728957"/>
          </a:xfrm>
        </p:grpSpPr>
        <p:sp>
          <p:nvSpPr>
            <p:cNvPr id="55" name="TextBox 54"/>
            <p:cNvSpPr txBox="1"/>
            <p:nvPr/>
          </p:nvSpPr>
          <p:spPr>
            <a:xfrm>
              <a:off x="-2139765" y="2786515"/>
              <a:ext cx="607684" cy="896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</a:rPr>
                <a:t>S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-2593076" y="2088108"/>
              <a:ext cx="1653654" cy="3725839"/>
            </a:xfrm>
            <a:custGeom>
              <a:avLst/>
              <a:gdLst>
                <a:gd name="connsiteX0" fmla="*/ 532263 w 1653654"/>
                <a:gd name="connsiteY0" fmla="*/ 68238 h 3775880"/>
                <a:gd name="connsiteX1" fmla="*/ 395786 w 1653654"/>
                <a:gd name="connsiteY1" fmla="*/ 395785 h 3775880"/>
                <a:gd name="connsiteX2" fmla="*/ 395786 w 1653654"/>
                <a:gd name="connsiteY2" fmla="*/ 559558 h 3775880"/>
                <a:gd name="connsiteX3" fmla="*/ 286604 w 1653654"/>
                <a:gd name="connsiteY3" fmla="*/ 709683 h 3775880"/>
                <a:gd name="connsiteX4" fmla="*/ 232013 w 1653654"/>
                <a:gd name="connsiteY4" fmla="*/ 1078173 h 3775880"/>
                <a:gd name="connsiteX5" fmla="*/ 163774 w 1653654"/>
                <a:gd name="connsiteY5" fmla="*/ 1228298 h 3775880"/>
                <a:gd name="connsiteX6" fmla="*/ 245660 w 1653654"/>
                <a:gd name="connsiteY6" fmla="*/ 1255594 h 3775880"/>
                <a:gd name="connsiteX7" fmla="*/ 218365 w 1653654"/>
                <a:gd name="connsiteY7" fmla="*/ 1323832 h 3775880"/>
                <a:gd name="connsiteX8" fmla="*/ 259308 w 1653654"/>
                <a:gd name="connsiteY8" fmla="*/ 1323832 h 3775880"/>
                <a:gd name="connsiteX9" fmla="*/ 272956 w 1653654"/>
                <a:gd name="connsiteY9" fmla="*/ 1446662 h 3775880"/>
                <a:gd name="connsiteX10" fmla="*/ 423081 w 1653654"/>
                <a:gd name="connsiteY10" fmla="*/ 1542197 h 3775880"/>
                <a:gd name="connsiteX11" fmla="*/ 259308 w 1653654"/>
                <a:gd name="connsiteY11" fmla="*/ 2019868 h 3775880"/>
                <a:gd name="connsiteX12" fmla="*/ 177422 w 1653654"/>
                <a:gd name="connsiteY12" fmla="*/ 2866029 h 3775880"/>
                <a:gd name="connsiteX13" fmla="*/ 163774 w 1653654"/>
                <a:gd name="connsiteY13" fmla="*/ 3439235 h 3775880"/>
                <a:gd name="connsiteX14" fmla="*/ 13648 w 1653654"/>
                <a:gd name="connsiteY14" fmla="*/ 3671247 h 3775880"/>
                <a:gd name="connsiteX15" fmla="*/ 81887 w 1653654"/>
                <a:gd name="connsiteY15" fmla="*/ 3753134 h 3775880"/>
                <a:gd name="connsiteX16" fmla="*/ 368490 w 1653654"/>
                <a:gd name="connsiteY16" fmla="*/ 3671247 h 3775880"/>
                <a:gd name="connsiteX17" fmla="*/ 382138 w 1653654"/>
                <a:gd name="connsiteY17" fmla="*/ 3739486 h 3775880"/>
                <a:gd name="connsiteX18" fmla="*/ 464025 w 1653654"/>
                <a:gd name="connsiteY18" fmla="*/ 3452883 h 3775880"/>
                <a:gd name="connsiteX19" fmla="*/ 436729 w 1653654"/>
                <a:gd name="connsiteY19" fmla="*/ 3302758 h 3775880"/>
                <a:gd name="connsiteX20" fmla="*/ 627798 w 1653654"/>
                <a:gd name="connsiteY20" fmla="*/ 2893325 h 3775880"/>
                <a:gd name="connsiteX21" fmla="*/ 682389 w 1653654"/>
                <a:gd name="connsiteY21" fmla="*/ 2565779 h 3775880"/>
                <a:gd name="connsiteX22" fmla="*/ 955344 w 1653654"/>
                <a:gd name="connsiteY22" fmla="*/ 2156346 h 3775880"/>
                <a:gd name="connsiteX23" fmla="*/ 1064526 w 1653654"/>
                <a:gd name="connsiteY23" fmla="*/ 1760561 h 3775880"/>
                <a:gd name="connsiteX24" fmla="*/ 1037230 w 1653654"/>
                <a:gd name="connsiteY24" fmla="*/ 1405719 h 3775880"/>
                <a:gd name="connsiteX25" fmla="*/ 1064526 w 1653654"/>
                <a:gd name="connsiteY25" fmla="*/ 1201002 h 3775880"/>
                <a:gd name="connsiteX26" fmla="*/ 1569493 w 1653654"/>
                <a:gd name="connsiteY26" fmla="*/ 1119116 h 3775880"/>
                <a:gd name="connsiteX27" fmla="*/ 1569493 w 1653654"/>
                <a:gd name="connsiteY27" fmla="*/ 1023582 h 3775880"/>
                <a:gd name="connsiteX28" fmla="*/ 1078174 w 1653654"/>
                <a:gd name="connsiteY28" fmla="*/ 559558 h 3775880"/>
                <a:gd name="connsiteX29" fmla="*/ 900753 w 1653654"/>
                <a:gd name="connsiteY29" fmla="*/ 573205 h 3775880"/>
                <a:gd name="connsiteX30" fmla="*/ 832514 w 1653654"/>
                <a:gd name="connsiteY30" fmla="*/ 491319 h 3775880"/>
                <a:gd name="connsiteX31" fmla="*/ 873457 w 1653654"/>
                <a:gd name="connsiteY31" fmla="*/ 300250 h 3775880"/>
                <a:gd name="connsiteX32" fmla="*/ 750628 w 1653654"/>
                <a:gd name="connsiteY32" fmla="*/ 40943 h 3775880"/>
                <a:gd name="connsiteX33" fmla="*/ 477672 w 1653654"/>
                <a:gd name="connsiteY33" fmla="*/ 54591 h 3775880"/>
                <a:gd name="connsiteX0" fmla="*/ 532263 w 1653654"/>
                <a:gd name="connsiteY0" fmla="*/ 68238 h 3753134"/>
                <a:gd name="connsiteX1" fmla="*/ 395786 w 1653654"/>
                <a:gd name="connsiteY1" fmla="*/ 395785 h 3753134"/>
                <a:gd name="connsiteX2" fmla="*/ 395786 w 1653654"/>
                <a:gd name="connsiteY2" fmla="*/ 559558 h 3753134"/>
                <a:gd name="connsiteX3" fmla="*/ 286604 w 1653654"/>
                <a:gd name="connsiteY3" fmla="*/ 709683 h 3753134"/>
                <a:gd name="connsiteX4" fmla="*/ 232013 w 1653654"/>
                <a:gd name="connsiteY4" fmla="*/ 1078173 h 3753134"/>
                <a:gd name="connsiteX5" fmla="*/ 163774 w 1653654"/>
                <a:gd name="connsiteY5" fmla="*/ 1228298 h 3753134"/>
                <a:gd name="connsiteX6" fmla="*/ 245660 w 1653654"/>
                <a:gd name="connsiteY6" fmla="*/ 1255594 h 3753134"/>
                <a:gd name="connsiteX7" fmla="*/ 218365 w 1653654"/>
                <a:gd name="connsiteY7" fmla="*/ 1323832 h 3753134"/>
                <a:gd name="connsiteX8" fmla="*/ 259308 w 1653654"/>
                <a:gd name="connsiteY8" fmla="*/ 1323832 h 3753134"/>
                <a:gd name="connsiteX9" fmla="*/ 272956 w 1653654"/>
                <a:gd name="connsiteY9" fmla="*/ 1446662 h 3753134"/>
                <a:gd name="connsiteX10" fmla="*/ 423081 w 1653654"/>
                <a:gd name="connsiteY10" fmla="*/ 1542197 h 3753134"/>
                <a:gd name="connsiteX11" fmla="*/ 259308 w 1653654"/>
                <a:gd name="connsiteY11" fmla="*/ 2019868 h 3753134"/>
                <a:gd name="connsiteX12" fmla="*/ 177422 w 1653654"/>
                <a:gd name="connsiteY12" fmla="*/ 2866029 h 3753134"/>
                <a:gd name="connsiteX13" fmla="*/ 163774 w 1653654"/>
                <a:gd name="connsiteY13" fmla="*/ 3439235 h 3753134"/>
                <a:gd name="connsiteX14" fmla="*/ 13648 w 1653654"/>
                <a:gd name="connsiteY14" fmla="*/ 3671247 h 3753134"/>
                <a:gd name="connsiteX15" fmla="*/ 81887 w 1653654"/>
                <a:gd name="connsiteY15" fmla="*/ 3753134 h 3753134"/>
                <a:gd name="connsiteX16" fmla="*/ 368490 w 1653654"/>
                <a:gd name="connsiteY16" fmla="*/ 3671247 h 3753134"/>
                <a:gd name="connsiteX17" fmla="*/ 464025 w 1653654"/>
                <a:gd name="connsiteY17" fmla="*/ 3452883 h 3753134"/>
                <a:gd name="connsiteX18" fmla="*/ 436729 w 1653654"/>
                <a:gd name="connsiteY18" fmla="*/ 3302758 h 3753134"/>
                <a:gd name="connsiteX19" fmla="*/ 627798 w 1653654"/>
                <a:gd name="connsiteY19" fmla="*/ 2893325 h 3753134"/>
                <a:gd name="connsiteX20" fmla="*/ 682389 w 1653654"/>
                <a:gd name="connsiteY20" fmla="*/ 2565779 h 3753134"/>
                <a:gd name="connsiteX21" fmla="*/ 955344 w 1653654"/>
                <a:gd name="connsiteY21" fmla="*/ 2156346 h 3753134"/>
                <a:gd name="connsiteX22" fmla="*/ 1064526 w 1653654"/>
                <a:gd name="connsiteY22" fmla="*/ 1760561 h 3753134"/>
                <a:gd name="connsiteX23" fmla="*/ 1037230 w 1653654"/>
                <a:gd name="connsiteY23" fmla="*/ 1405719 h 3753134"/>
                <a:gd name="connsiteX24" fmla="*/ 1064526 w 1653654"/>
                <a:gd name="connsiteY24" fmla="*/ 1201002 h 3753134"/>
                <a:gd name="connsiteX25" fmla="*/ 1569493 w 1653654"/>
                <a:gd name="connsiteY25" fmla="*/ 1119116 h 3753134"/>
                <a:gd name="connsiteX26" fmla="*/ 1569493 w 1653654"/>
                <a:gd name="connsiteY26" fmla="*/ 1023582 h 3753134"/>
                <a:gd name="connsiteX27" fmla="*/ 1078174 w 1653654"/>
                <a:gd name="connsiteY27" fmla="*/ 559558 h 3753134"/>
                <a:gd name="connsiteX28" fmla="*/ 900753 w 1653654"/>
                <a:gd name="connsiteY28" fmla="*/ 573205 h 3753134"/>
                <a:gd name="connsiteX29" fmla="*/ 832514 w 1653654"/>
                <a:gd name="connsiteY29" fmla="*/ 491319 h 3753134"/>
                <a:gd name="connsiteX30" fmla="*/ 873457 w 1653654"/>
                <a:gd name="connsiteY30" fmla="*/ 300250 h 3753134"/>
                <a:gd name="connsiteX31" fmla="*/ 750628 w 1653654"/>
                <a:gd name="connsiteY31" fmla="*/ 40943 h 3753134"/>
                <a:gd name="connsiteX32" fmla="*/ 477672 w 1653654"/>
                <a:gd name="connsiteY32" fmla="*/ 54591 h 3753134"/>
                <a:gd name="connsiteX0" fmla="*/ 532263 w 1653654"/>
                <a:gd name="connsiteY0" fmla="*/ 27295 h 3712191"/>
                <a:gd name="connsiteX1" fmla="*/ 395786 w 1653654"/>
                <a:gd name="connsiteY1" fmla="*/ 354842 h 3712191"/>
                <a:gd name="connsiteX2" fmla="*/ 395786 w 1653654"/>
                <a:gd name="connsiteY2" fmla="*/ 518615 h 3712191"/>
                <a:gd name="connsiteX3" fmla="*/ 286604 w 1653654"/>
                <a:gd name="connsiteY3" fmla="*/ 668740 h 3712191"/>
                <a:gd name="connsiteX4" fmla="*/ 232013 w 1653654"/>
                <a:gd name="connsiteY4" fmla="*/ 1037230 h 3712191"/>
                <a:gd name="connsiteX5" fmla="*/ 163774 w 1653654"/>
                <a:gd name="connsiteY5" fmla="*/ 1187355 h 3712191"/>
                <a:gd name="connsiteX6" fmla="*/ 245660 w 1653654"/>
                <a:gd name="connsiteY6" fmla="*/ 1214651 h 3712191"/>
                <a:gd name="connsiteX7" fmla="*/ 218365 w 1653654"/>
                <a:gd name="connsiteY7" fmla="*/ 1282889 h 3712191"/>
                <a:gd name="connsiteX8" fmla="*/ 259308 w 1653654"/>
                <a:gd name="connsiteY8" fmla="*/ 1282889 h 3712191"/>
                <a:gd name="connsiteX9" fmla="*/ 272956 w 1653654"/>
                <a:gd name="connsiteY9" fmla="*/ 1405719 h 3712191"/>
                <a:gd name="connsiteX10" fmla="*/ 423081 w 1653654"/>
                <a:gd name="connsiteY10" fmla="*/ 1501254 h 3712191"/>
                <a:gd name="connsiteX11" fmla="*/ 259308 w 1653654"/>
                <a:gd name="connsiteY11" fmla="*/ 1978925 h 3712191"/>
                <a:gd name="connsiteX12" fmla="*/ 177422 w 1653654"/>
                <a:gd name="connsiteY12" fmla="*/ 2825086 h 3712191"/>
                <a:gd name="connsiteX13" fmla="*/ 163774 w 1653654"/>
                <a:gd name="connsiteY13" fmla="*/ 3398292 h 3712191"/>
                <a:gd name="connsiteX14" fmla="*/ 13648 w 1653654"/>
                <a:gd name="connsiteY14" fmla="*/ 3630304 h 3712191"/>
                <a:gd name="connsiteX15" fmla="*/ 81887 w 1653654"/>
                <a:gd name="connsiteY15" fmla="*/ 3712191 h 3712191"/>
                <a:gd name="connsiteX16" fmla="*/ 368490 w 1653654"/>
                <a:gd name="connsiteY16" fmla="*/ 3630304 h 3712191"/>
                <a:gd name="connsiteX17" fmla="*/ 464025 w 1653654"/>
                <a:gd name="connsiteY17" fmla="*/ 3411940 h 3712191"/>
                <a:gd name="connsiteX18" fmla="*/ 436729 w 1653654"/>
                <a:gd name="connsiteY18" fmla="*/ 3261815 h 3712191"/>
                <a:gd name="connsiteX19" fmla="*/ 627798 w 1653654"/>
                <a:gd name="connsiteY19" fmla="*/ 2852382 h 3712191"/>
                <a:gd name="connsiteX20" fmla="*/ 682389 w 1653654"/>
                <a:gd name="connsiteY20" fmla="*/ 2524836 h 3712191"/>
                <a:gd name="connsiteX21" fmla="*/ 955344 w 1653654"/>
                <a:gd name="connsiteY21" fmla="*/ 2115403 h 3712191"/>
                <a:gd name="connsiteX22" fmla="*/ 1064526 w 1653654"/>
                <a:gd name="connsiteY22" fmla="*/ 1719618 h 3712191"/>
                <a:gd name="connsiteX23" fmla="*/ 1037230 w 1653654"/>
                <a:gd name="connsiteY23" fmla="*/ 1364776 h 3712191"/>
                <a:gd name="connsiteX24" fmla="*/ 1064526 w 1653654"/>
                <a:gd name="connsiteY24" fmla="*/ 1160059 h 3712191"/>
                <a:gd name="connsiteX25" fmla="*/ 1569493 w 1653654"/>
                <a:gd name="connsiteY25" fmla="*/ 1078173 h 3712191"/>
                <a:gd name="connsiteX26" fmla="*/ 1569493 w 1653654"/>
                <a:gd name="connsiteY26" fmla="*/ 982639 h 3712191"/>
                <a:gd name="connsiteX27" fmla="*/ 1078174 w 1653654"/>
                <a:gd name="connsiteY27" fmla="*/ 518615 h 3712191"/>
                <a:gd name="connsiteX28" fmla="*/ 900753 w 1653654"/>
                <a:gd name="connsiteY28" fmla="*/ 532262 h 3712191"/>
                <a:gd name="connsiteX29" fmla="*/ 832514 w 1653654"/>
                <a:gd name="connsiteY29" fmla="*/ 450376 h 3712191"/>
                <a:gd name="connsiteX30" fmla="*/ 873457 w 1653654"/>
                <a:gd name="connsiteY30" fmla="*/ 259307 h 3712191"/>
                <a:gd name="connsiteX31" fmla="*/ 750628 w 1653654"/>
                <a:gd name="connsiteY31" fmla="*/ 0 h 3712191"/>
                <a:gd name="connsiteX0" fmla="*/ 532263 w 1653654"/>
                <a:gd name="connsiteY0" fmla="*/ 40943 h 3725839"/>
                <a:gd name="connsiteX1" fmla="*/ 395786 w 1653654"/>
                <a:gd name="connsiteY1" fmla="*/ 368490 h 3725839"/>
                <a:gd name="connsiteX2" fmla="*/ 395786 w 1653654"/>
                <a:gd name="connsiteY2" fmla="*/ 532263 h 3725839"/>
                <a:gd name="connsiteX3" fmla="*/ 286604 w 1653654"/>
                <a:gd name="connsiteY3" fmla="*/ 682388 h 3725839"/>
                <a:gd name="connsiteX4" fmla="*/ 232013 w 1653654"/>
                <a:gd name="connsiteY4" fmla="*/ 1050878 h 3725839"/>
                <a:gd name="connsiteX5" fmla="*/ 163774 w 1653654"/>
                <a:gd name="connsiteY5" fmla="*/ 1201003 h 3725839"/>
                <a:gd name="connsiteX6" fmla="*/ 245660 w 1653654"/>
                <a:gd name="connsiteY6" fmla="*/ 1228299 h 3725839"/>
                <a:gd name="connsiteX7" fmla="*/ 218365 w 1653654"/>
                <a:gd name="connsiteY7" fmla="*/ 1296537 h 3725839"/>
                <a:gd name="connsiteX8" fmla="*/ 259308 w 1653654"/>
                <a:gd name="connsiteY8" fmla="*/ 1296537 h 3725839"/>
                <a:gd name="connsiteX9" fmla="*/ 272956 w 1653654"/>
                <a:gd name="connsiteY9" fmla="*/ 1419367 h 3725839"/>
                <a:gd name="connsiteX10" fmla="*/ 423081 w 1653654"/>
                <a:gd name="connsiteY10" fmla="*/ 1514902 h 3725839"/>
                <a:gd name="connsiteX11" fmla="*/ 259308 w 1653654"/>
                <a:gd name="connsiteY11" fmla="*/ 1992573 h 3725839"/>
                <a:gd name="connsiteX12" fmla="*/ 177422 w 1653654"/>
                <a:gd name="connsiteY12" fmla="*/ 2838734 h 3725839"/>
                <a:gd name="connsiteX13" fmla="*/ 163774 w 1653654"/>
                <a:gd name="connsiteY13" fmla="*/ 3411940 h 3725839"/>
                <a:gd name="connsiteX14" fmla="*/ 13648 w 1653654"/>
                <a:gd name="connsiteY14" fmla="*/ 3643952 h 3725839"/>
                <a:gd name="connsiteX15" fmla="*/ 81887 w 1653654"/>
                <a:gd name="connsiteY15" fmla="*/ 3725839 h 3725839"/>
                <a:gd name="connsiteX16" fmla="*/ 368490 w 1653654"/>
                <a:gd name="connsiteY16" fmla="*/ 3643952 h 3725839"/>
                <a:gd name="connsiteX17" fmla="*/ 464025 w 1653654"/>
                <a:gd name="connsiteY17" fmla="*/ 3425588 h 3725839"/>
                <a:gd name="connsiteX18" fmla="*/ 436729 w 1653654"/>
                <a:gd name="connsiteY18" fmla="*/ 3275463 h 3725839"/>
                <a:gd name="connsiteX19" fmla="*/ 627798 w 1653654"/>
                <a:gd name="connsiteY19" fmla="*/ 2866030 h 3725839"/>
                <a:gd name="connsiteX20" fmla="*/ 682389 w 1653654"/>
                <a:gd name="connsiteY20" fmla="*/ 2538484 h 3725839"/>
                <a:gd name="connsiteX21" fmla="*/ 955344 w 1653654"/>
                <a:gd name="connsiteY21" fmla="*/ 2129051 h 3725839"/>
                <a:gd name="connsiteX22" fmla="*/ 1064526 w 1653654"/>
                <a:gd name="connsiteY22" fmla="*/ 1733266 h 3725839"/>
                <a:gd name="connsiteX23" fmla="*/ 1037230 w 1653654"/>
                <a:gd name="connsiteY23" fmla="*/ 1378424 h 3725839"/>
                <a:gd name="connsiteX24" fmla="*/ 1064526 w 1653654"/>
                <a:gd name="connsiteY24" fmla="*/ 1173707 h 3725839"/>
                <a:gd name="connsiteX25" fmla="*/ 1569493 w 1653654"/>
                <a:gd name="connsiteY25" fmla="*/ 1091821 h 3725839"/>
                <a:gd name="connsiteX26" fmla="*/ 1569493 w 1653654"/>
                <a:gd name="connsiteY26" fmla="*/ 996287 h 3725839"/>
                <a:gd name="connsiteX27" fmla="*/ 1078174 w 1653654"/>
                <a:gd name="connsiteY27" fmla="*/ 532263 h 3725839"/>
                <a:gd name="connsiteX28" fmla="*/ 900753 w 1653654"/>
                <a:gd name="connsiteY28" fmla="*/ 545910 h 3725839"/>
                <a:gd name="connsiteX29" fmla="*/ 832514 w 1653654"/>
                <a:gd name="connsiteY29" fmla="*/ 464024 h 3725839"/>
                <a:gd name="connsiteX30" fmla="*/ 873457 w 1653654"/>
                <a:gd name="connsiteY30" fmla="*/ 272955 h 3725839"/>
                <a:gd name="connsiteX31" fmla="*/ 641445 w 1653654"/>
                <a:gd name="connsiteY31" fmla="*/ 0 h 3725839"/>
                <a:gd name="connsiteX0" fmla="*/ 573207 w 1653654"/>
                <a:gd name="connsiteY0" fmla="*/ 0 h 3725839"/>
                <a:gd name="connsiteX1" fmla="*/ 395786 w 1653654"/>
                <a:gd name="connsiteY1" fmla="*/ 368490 h 3725839"/>
                <a:gd name="connsiteX2" fmla="*/ 395786 w 1653654"/>
                <a:gd name="connsiteY2" fmla="*/ 532263 h 3725839"/>
                <a:gd name="connsiteX3" fmla="*/ 286604 w 1653654"/>
                <a:gd name="connsiteY3" fmla="*/ 682388 h 3725839"/>
                <a:gd name="connsiteX4" fmla="*/ 232013 w 1653654"/>
                <a:gd name="connsiteY4" fmla="*/ 1050878 h 3725839"/>
                <a:gd name="connsiteX5" fmla="*/ 163774 w 1653654"/>
                <a:gd name="connsiteY5" fmla="*/ 1201003 h 3725839"/>
                <a:gd name="connsiteX6" fmla="*/ 245660 w 1653654"/>
                <a:gd name="connsiteY6" fmla="*/ 1228299 h 3725839"/>
                <a:gd name="connsiteX7" fmla="*/ 218365 w 1653654"/>
                <a:gd name="connsiteY7" fmla="*/ 1296537 h 3725839"/>
                <a:gd name="connsiteX8" fmla="*/ 259308 w 1653654"/>
                <a:gd name="connsiteY8" fmla="*/ 1296537 h 3725839"/>
                <a:gd name="connsiteX9" fmla="*/ 272956 w 1653654"/>
                <a:gd name="connsiteY9" fmla="*/ 1419367 h 3725839"/>
                <a:gd name="connsiteX10" fmla="*/ 423081 w 1653654"/>
                <a:gd name="connsiteY10" fmla="*/ 1514902 h 3725839"/>
                <a:gd name="connsiteX11" fmla="*/ 259308 w 1653654"/>
                <a:gd name="connsiteY11" fmla="*/ 1992573 h 3725839"/>
                <a:gd name="connsiteX12" fmla="*/ 177422 w 1653654"/>
                <a:gd name="connsiteY12" fmla="*/ 2838734 h 3725839"/>
                <a:gd name="connsiteX13" fmla="*/ 163774 w 1653654"/>
                <a:gd name="connsiteY13" fmla="*/ 3411940 h 3725839"/>
                <a:gd name="connsiteX14" fmla="*/ 13648 w 1653654"/>
                <a:gd name="connsiteY14" fmla="*/ 3643952 h 3725839"/>
                <a:gd name="connsiteX15" fmla="*/ 81887 w 1653654"/>
                <a:gd name="connsiteY15" fmla="*/ 3725839 h 3725839"/>
                <a:gd name="connsiteX16" fmla="*/ 368490 w 1653654"/>
                <a:gd name="connsiteY16" fmla="*/ 3643952 h 3725839"/>
                <a:gd name="connsiteX17" fmla="*/ 464025 w 1653654"/>
                <a:gd name="connsiteY17" fmla="*/ 3425588 h 3725839"/>
                <a:gd name="connsiteX18" fmla="*/ 436729 w 1653654"/>
                <a:gd name="connsiteY18" fmla="*/ 3275463 h 3725839"/>
                <a:gd name="connsiteX19" fmla="*/ 627798 w 1653654"/>
                <a:gd name="connsiteY19" fmla="*/ 2866030 h 3725839"/>
                <a:gd name="connsiteX20" fmla="*/ 682389 w 1653654"/>
                <a:gd name="connsiteY20" fmla="*/ 2538484 h 3725839"/>
                <a:gd name="connsiteX21" fmla="*/ 955344 w 1653654"/>
                <a:gd name="connsiteY21" fmla="*/ 2129051 h 3725839"/>
                <a:gd name="connsiteX22" fmla="*/ 1064526 w 1653654"/>
                <a:gd name="connsiteY22" fmla="*/ 1733266 h 3725839"/>
                <a:gd name="connsiteX23" fmla="*/ 1037230 w 1653654"/>
                <a:gd name="connsiteY23" fmla="*/ 1378424 h 3725839"/>
                <a:gd name="connsiteX24" fmla="*/ 1064526 w 1653654"/>
                <a:gd name="connsiteY24" fmla="*/ 1173707 h 3725839"/>
                <a:gd name="connsiteX25" fmla="*/ 1569493 w 1653654"/>
                <a:gd name="connsiteY25" fmla="*/ 1091821 h 3725839"/>
                <a:gd name="connsiteX26" fmla="*/ 1569493 w 1653654"/>
                <a:gd name="connsiteY26" fmla="*/ 996287 h 3725839"/>
                <a:gd name="connsiteX27" fmla="*/ 1078174 w 1653654"/>
                <a:gd name="connsiteY27" fmla="*/ 532263 h 3725839"/>
                <a:gd name="connsiteX28" fmla="*/ 900753 w 1653654"/>
                <a:gd name="connsiteY28" fmla="*/ 545910 h 3725839"/>
                <a:gd name="connsiteX29" fmla="*/ 832514 w 1653654"/>
                <a:gd name="connsiteY29" fmla="*/ 464024 h 3725839"/>
                <a:gd name="connsiteX30" fmla="*/ 873457 w 1653654"/>
                <a:gd name="connsiteY30" fmla="*/ 272955 h 3725839"/>
                <a:gd name="connsiteX31" fmla="*/ 641445 w 1653654"/>
                <a:gd name="connsiteY31" fmla="*/ 0 h 3725839"/>
                <a:gd name="connsiteX0" fmla="*/ 573207 w 1653654"/>
                <a:gd name="connsiteY0" fmla="*/ 1 h 3725840"/>
                <a:gd name="connsiteX1" fmla="*/ 395786 w 1653654"/>
                <a:gd name="connsiteY1" fmla="*/ 368491 h 3725840"/>
                <a:gd name="connsiteX2" fmla="*/ 395786 w 1653654"/>
                <a:gd name="connsiteY2" fmla="*/ 532264 h 3725840"/>
                <a:gd name="connsiteX3" fmla="*/ 286604 w 1653654"/>
                <a:gd name="connsiteY3" fmla="*/ 682389 h 3725840"/>
                <a:gd name="connsiteX4" fmla="*/ 232013 w 1653654"/>
                <a:gd name="connsiteY4" fmla="*/ 1050879 h 3725840"/>
                <a:gd name="connsiteX5" fmla="*/ 163774 w 1653654"/>
                <a:gd name="connsiteY5" fmla="*/ 1201004 h 3725840"/>
                <a:gd name="connsiteX6" fmla="*/ 245660 w 1653654"/>
                <a:gd name="connsiteY6" fmla="*/ 1228300 h 3725840"/>
                <a:gd name="connsiteX7" fmla="*/ 218365 w 1653654"/>
                <a:gd name="connsiteY7" fmla="*/ 1296538 h 3725840"/>
                <a:gd name="connsiteX8" fmla="*/ 259308 w 1653654"/>
                <a:gd name="connsiteY8" fmla="*/ 1296538 h 3725840"/>
                <a:gd name="connsiteX9" fmla="*/ 272956 w 1653654"/>
                <a:gd name="connsiteY9" fmla="*/ 1419368 h 3725840"/>
                <a:gd name="connsiteX10" fmla="*/ 423081 w 1653654"/>
                <a:gd name="connsiteY10" fmla="*/ 1514903 h 3725840"/>
                <a:gd name="connsiteX11" fmla="*/ 259308 w 1653654"/>
                <a:gd name="connsiteY11" fmla="*/ 1992574 h 3725840"/>
                <a:gd name="connsiteX12" fmla="*/ 177422 w 1653654"/>
                <a:gd name="connsiteY12" fmla="*/ 2838735 h 3725840"/>
                <a:gd name="connsiteX13" fmla="*/ 163774 w 1653654"/>
                <a:gd name="connsiteY13" fmla="*/ 3411941 h 3725840"/>
                <a:gd name="connsiteX14" fmla="*/ 13648 w 1653654"/>
                <a:gd name="connsiteY14" fmla="*/ 3643953 h 3725840"/>
                <a:gd name="connsiteX15" fmla="*/ 81887 w 1653654"/>
                <a:gd name="connsiteY15" fmla="*/ 3725840 h 3725840"/>
                <a:gd name="connsiteX16" fmla="*/ 368490 w 1653654"/>
                <a:gd name="connsiteY16" fmla="*/ 3643953 h 3725840"/>
                <a:gd name="connsiteX17" fmla="*/ 464025 w 1653654"/>
                <a:gd name="connsiteY17" fmla="*/ 3425589 h 3725840"/>
                <a:gd name="connsiteX18" fmla="*/ 436729 w 1653654"/>
                <a:gd name="connsiteY18" fmla="*/ 3275464 h 3725840"/>
                <a:gd name="connsiteX19" fmla="*/ 627798 w 1653654"/>
                <a:gd name="connsiteY19" fmla="*/ 2866031 h 3725840"/>
                <a:gd name="connsiteX20" fmla="*/ 682389 w 1653654"/>
                <a:gd name="connsiteY20" fmla="*/ 2538485 h 3725840"/>
                <a:gd name="connsiteX21" fmla="*/ 955344 w 1653654"/>
                <a:gd name="connsiteY21" fmla="*/ 2129052 h 3725840"/>
                <a:gd name="connsiteX22" fmla="*/ 1064526 w 1653654"/>
                <a:gd name="connsiteY22" fmla="*/ 1733267 h 3725840"/>
                <a:gd name="connsiteX23" fmla="*/ 1037230 w 1653654"/>
                <a:gd name="connsiteY23" fmla="*/ 1378425 h 3725840"/>
                <a:gd name="connsiteX24" fmla="*/ 1064526 w 1653654"/>
                <a:gd name="connsiteY24" fmla="*/ 1173708 h 3725840"/>
                <a:gd name="connsiteX25" fmla="*/ 1569493 w 1653654"/>
                <a:gd name="connsiteY25" fmla="*/ 1091822 h 3725840"/>
                <a:gd name="connsiteX26" fmla="*/ 1569493 w 1653654"/>
                <a:gd name="connsiteY26" fmla="*/ 996288 h 3725840"/>
                <a:gd name="connsiteX27" fmla="*/ 1078174 w 1653654"/>
                <a:gd name="connsiteY27" fmla="*/ 532264 h 3725840"/>
                <a:gd name="connsiteX28" fmla="*/ 900753 w 1653654"/>
                <a:gd name="connsiteY28" fmla="*/ 545911 h 3725840"/>
                <a:gd name="connsiteX29" fmla="*/ 832514 w 1653654"/>
                <a:gd name="connsiteY29" fmla="*/ 464025 h 3725840"/>
                <a:gd name="connsiteX30" fmla="*/ 873457 w 1653654"/>
                <a:gd name="connsiteY30" fmla="*/ 272956 h 3725840"/>
                <a:gd name="connsiteX31" fmla="*/ 641445 w 1653654"/>
                <a:gd name="connsiteY31" fmla="*/ 1 h 3725840"/>
                <a:gd name="connsiteX0" fmla="*/ 573207 w 1653654"/>
                <a:gd name="connsiteY0" fmla="*/ 1 h 3725840"/>
                <a:gd name="connsiteX1" fmla="*/ 395786 w 1653654"/>
                <a:gd name="connsiteY1" fmla="*/ 368491 h 3725840"/>
                <a:gd name="connsiteX2" fmla="*/ 395786 w 1653654"/>
                <a:gd name="connsiteY2" fmla="*/ 532264 h 3725840"/>
                <a:gd name="connsiteX3" fmla="*/ 286604 w 1653654"/>
                <a:gd name="connsiteY3" fmla="*/ 682389 h 3725840"/>
                <a:gd name="connsiteX4" fmla="*/ 232013 w 1653654"/>
                <a:gd name="connsiteY4" fmla="*/ 1050879 h 3725840"/>
                <a:gd name="connsiteX5" fmla="*/ 163774 w 1653654"/>
                <a:gd name="connsiteY5" fmla="*/ 1201004 h 3725840"/>
                <a:gd name="connsiteX6" fmla="*/ 245660 w 1653654"/>
                <a:gd name="connsiteY6" fmla="*/ 1228300 h 3725840"/>
                <a:gd name="connsiteX7" fmla="*/ 218365 w 1653654"/>
                <a:gd name="connsiteY7" fmla="*/ 1296538 h 3725840"/>
                <a:gd name="connsiteX8" fmla="*/ 259308 w 1653654"/>
                <a:gd name="connsiteY8" fmla="*/ 1296538 h 3725840"/>
                <a:gd name="connsiteX9" fmla="*/ 272956 w 1653654"/>
                <a:gd name="connsiteY9" fmla="*/ 1419368 h 3725840"/>
                <a:gd name="connsiteX10" fmla="*/ 423081 w 1653654"/>
                <a:gd name="connsiteY10" fmla="*/ 1514903 h 3725840"/>
                <a:gd name="connsiteX11" fmla="*/ 259308 w 1653654"/>
                <a:gd name="connsiteY11" fmla="*/ 1992574 h 3725840"/>
                <a:gd name="connsiteX12" fmla="*/ 177422 w 1653654"/>
                <a:gd name="connsiteY12" fmla="*/ 2838735 h 3725840"/>
                <a:gd name="connsiteX13" fmla="*/ 163774 w 1653654"/>
                <a:gd name="connsiteY13" fmla="*/ 3411941 h 3725840"/>
                <a:gd name="connsiteX14" fmla="*/ 13648 w 1653654"/>
                <a:gd name="connsiteY14" fmla="*/ 3643953 h 3725840"/>
                <a:gd name="connsiteX15" fmla="*/ 81887 w 1653654"/>
                <a:gd name="connsiteY15" fmla="*/ 3725840 h 3725840"/>
                <a:gd name="connsiteX16" fmla="*/ 368490 w 1653654"/>
                <a:gd name="connsiteY16" fmla="*/ 3643953 h 3725840"/>
                <a:gd name="connsiteX17" fmla="*/ 464025 w 1653654"/>
                <a:gd name="connsiteY17" fmla="*/ 3425589 h 3725840"/>
                <a:gd name="connsiteX18" fmla="*/ 436729 w 1653654"/>
                <a:gd name="connsiteY18" fmla="*/ 3275464 h 3725840"/>
                <a:gd name="connsiteX19" fmla="*/ 627798 w 1653654"/>
                <a:gd name="connsiteY19" fmla="*/ 2866031 h 3725840"/>
                <a:gd name="connsiteX20" fmla="*/ 682389 w 1653654"/>
                <a:gd name="connsiteY20" fmla="*/ 2538485 h 3725840"/>
                <a:gd name="connsiteX21" fmla="*/ 955344 w 1653654"/>
                <a:gd name="connsiteY21" fmla="*/ 2129052 h 3725840"/>
                <a:gd name="connsiteX22" fmla="*/ 1064526 w 1653654"/>
                <a:gd name="connsiteY22" fmla="*/ 1733267 h 3725840"/>
                <a:gd name="connsiteX23" fmla="*/ 1037230 w 1653654"/>
                <a:gd name="connsiteY23" fmla="*/ 1378425 h 3725840"/>
                <a:gd name="connsiteX24" fmla="*/ 1064526 w 1653654"/>
                <a:gd name="connsiteY24" fmla="*/ 1173708 h 3725840"/>
                <a:gd name="connsiteX25" fmla="*/ 1569493 w 1653654"/>
                <a:gd name="connsiteY25" fmla="*/ 1091822 h 3725840"/>
                <a:gd name="connsiteX26" fmla="*/ 1569493 w 1653654"/>
                <a:gd name="connsiteY26" fmla="*/ 996288 h 3725840"/>
                <a:gd name="connsiteX27" fmla="*/ 1078174 w 1653654"/>
                <a:gd name="connsiteY27" fmla="*/ 532264 h 3725840"/>
                <a:gd name="connsiteX28" fmla="*/ 900753 w 1653654"/>
                <a:gd name="connsiteY28" fmla="*/ 545911 h 3725840"/>
                <a:gd name="connsiteX29" fmla="*/ 832514 w 1653654"/>
                <a:gd name="connsiteY29" fmla="*/ 464025 h 3725840"/>
                <a:gd name="connsiteX30" fmla="*/ 873457 w 1653654"/>
                <a:gd name="connsiteY30" fmla="*/ 272956 h 3725840"/>
                <a:gd name="connsiteX31" fmla="*/ 641445 w 1653654"/>
                <a:gd name="connsiteY31" fmla="*/ 1 h 3725840"/>
                <a:gd name="connsiteX0" fmla="*/ 573207 w 1653654"/>
                <a:gd name="connsiteY0" fmla="*/ 0 h 3725839"/>
                <a:gd name="connsiteX1" fmla="*/ 395786 w 1653654"/>
                <a:gd name="connsiteY1" fmla="*/ 368490 h 3725839"/>
                <a:gd name="connsiteX2" fmla="*/ 395786 w 1653654"/>
                <a:gd name="connsiteY2" fmla="*/ 532263 h 3725839"/>
                <a:gd name="connsiteX3" fmla="*/ 286604 w 1653654"/>
                <a:gd name="connsiteY3" fmla="*/ 682388 h 3725839"/>
                <a:gd name="connsiteX4" fmla="*/ 232013 w 1653654"/>
                <a:gd name="connsiteY4" fmla="*/ 1050878 h 3725839"/>
                <a:gd name="connsiteX5" fmla="*/ 163774 w 1653654"/>
                <a:gd name="connsiteY5" fmla="*/ 1201003 h 3725839"/>
                <a:gd name="connsiteX6" fmla="*/ 245660 w 1653654"/>
                <a:gd name="connsiteY6" fmla="*/ 1228299 h 3725839"/>
                <a:gd name="connsiteX7" fmla="*/ 218365 w 1653654"/>
                <a:gd name="connsiteY7" fmla="*/ 1296537 h 3725839"/>
                <a:gd name="connsiteX8" fmla="*/ 259308 w 1653654"/>
                <a:gd name="connsiteY8" fmla="*/ 1296537 h 3725839"/>
                <a:gd name="connsiteX9" fmla="*/ 272956 w 1653654"/>
                <a:gd name="connsiteY9" fmla="*/ 1419367 h 3725839"/>
                <a:gd name="connsiteX10" fmla="*/ 423081 w 1653654"/>
                <a:gd name="connsiteY10" fmla="*/ 1514902 h 3725839"/>
                <a:gd name="connsiteX11" fmla="*/ 259308 w 1653654"/>
                <a:gd name="connsiteY11" fmla="*/ 1992573 h 3725839"/>
                <a:gd name="connsiteX12" fmla="*/ 177422 w 1653654"/>
                <a:gd name="connsiteY12" fmla="*/ 2838734 h 3725839"/>
                <a:gd name="connsiteX13" fmla="*/ 163774 w 1653654"/>
                <a:gd name="connsiteY13" fmla="*/ 3411940 h 3725839"/>
                <a:gd name="connsiteX14" fmla="*/ 13648 w 1653654"/>
                <a:gd name="connsiteY14" fmla="*/ 3643952 h 3725839"/>
                <a:gd name="connsiteX15" fmla="*/ 81887 w 1653654"/>
                <a:gd name="connsiteY15" fmla="*/ 3725839 h 3725839"/>
                <a:gd name="connsiteX16" fmla="*/ 368490 w 1653654"/>
                <a:gd name="connsiteY16" fmla="*/ 3643952 h 3725839"/>
                <a:gd name="connsiteX17" fmla="*/ 464025 w 1653654"/>
                <a:gd name="connsiteY17" fmla="*/ 3425588 h 3725839"/>
                <a:gd name="connsiteX18" fmla="*/ 436729 w 1653654"/>
                <a:gd name="connsiteY18" fmla="*/ 3275463 h 3725839"/>
                <a:gd name="connsiteX19" fmla="*/ 627798 w 1653654"/>
                <a:gd name="connsiteY19" fmla="*/ 2866030 h 3725839"/>
                <a:gd name="connsiteX20" fmla="*/ 682389 w 1653654"/>
                <a:gd name="connsiteY20" fmla="*/ 2538484 h 3725839"/>
                <a:gd name="connsiteX21" fmla="*/ 955344 w 1653654"/>
                <a:gd name="connsiteY21" fmla="*/ 2129051 h 3725839"/>
                <a:gd name="connsiteX22" fmla="*/ 1064526 w 1653654"/>
                <a:gd name="connsiteY22" fmla="*/ 1733266 h 3725839"/>
                <a:gd name="connsiteX23" fmla="*/ 1037230 w 1653654"/>
                <a:gd name="connsiteY23" fmla="*/ 1378424 h 3725839"/>
                <a:gd name="connsiteX24" fmla="*/ 1064526 w 1653654"/>
                <a:gd name="connsiteY24" fmla="*/ 1173707 h 3725839"/>
                <a:gd name="connsiteX25" fmla="*/ 1569493 w 1653654"/>
                <a:gd name="connsiteY25" fmla="*/ 1091821 h 3725839"/>
                <a:gd name="connsiteX26" fmla="*/ 1569493 w 1653654"/>
                <a:gd name="connsiteY26" fmla="*/ 996287 h 3725839"/>
                <a:gd name="connsiteX27" fmla="*/ 1078174 w 1653654"/>
                <a:gd name="connsiteY27" fmla="*/ 532263 h 3725839"/>
                <a:gd name="connsiteX28" fmla="*/ 900753 w 1653654"/>
                <a:gd name="connsiteY28" fmla="*/ 545910 h 3725839"/>
                <a:gd name="connsiteX29" fmla="*/ 832514 w 1653654"/>
                <a:gd name="connsiteY29" fmla="*/ 464024 h 3725839"/>
                <a:gd name="connsiteX30" fmla="*/ 873457 w 1653654"/>
                <a:gd name="connsiteY30" fmla="*/ 272955 h 3725839"/>
                <a:gd name="connsiteX31" fmla="*/ 573206 w 1653654"/>
                <a:gd name="connsiteY31" fmla="*/ 13648 h 3725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653654" h="3725839">
                  <a:moveTo>
                    <a:pt x="573207" y="0"/>
                  </a:moveTo>
                  <a:cubicBezTo>
                    <a:pt x="448102" y="95535"/>
                    <a:pt x="425356" y="279779"/>
                    <a:pt x="395786" y="368490"/>
                  </a:cubicBezTo>
                  <a:cubicBezTo>
                    <a:pt x="366216" y="457201"/>
                    <a:pt x="413983" y="479947"/>
                    <a:pt x="395786" y="532263"/>
                  </a:cubicBezTo>
                  <a:cubicBezTo>
                    <a:pt x="377589" y="584579"/>
                    <a:pt x="313900" y="595952"/>
                    <a:pt x="286604" y="682388"/>
                  </a:cubicBezTo>
                  <a:cubicBezTo>
                    <a:pt x="259309" y="768824"/>
                    <a:pt x="252485" y="964442"/>
                    <a:pt x="232013" y="1050878"/>
                  </a:cubicBezTo>
                  <a:cubicBezTo>
                    <a:pt x="211541" y="1137314"/>
                    <a:pt x="161500" y="1171433"/>
                    <a:pt x="163774" y="1201003"/>
                  </a:cubicBezTo>
                  <a:cubicBezTo>
                    <a:pt x="166048" y="1230573"/>
                    <a:pt x="236562" y="1212377"/>
                    <a:pt x="245660" y="1228299"/>
                  </a:cubicBezTo>
                  <a:cubicBezTo>
                    <a:pt x="254759" y="1244221"/>
                    <a:pt x="216090" y="1285164"/>
                    <a:pt x="218365" y="1296537"/>
                  </a:cubicBezTo>
                  <a:cubicBezTo>
                    <a:pt x="220640" y="1307910"/>
                    <a:pt x="250210" y="1276065"/>
                    <a:pt x="259308" y="1296537"/>
                  </a:cubicBezTo>
                  <a:cubicBezTo>
                    <a:pt x="268406" y="1317009"/>
                    <a:pt x="245661" y="1382973"/>
                    <a:pt x="272956" y="1419367"/>
                  </a:cubicBezTo>
                  <a:cubicBezTo>
                    <a:pt x="300251" y="1455761"/>
                    <a:pt x="425356" y="1419368"/>
                    <a:pt x="423081" y="1514902"/>
                  </a:cubicBezTo>
                  <a:cubicBezTo>
                    <a:pt x="420806" y="1610436"/>
                    <a:pt x="300251" y="1771934"/>
                    <a:pt x="259308" y="1992573"/>
                  </a:cubicBezTo>
                  <a:cubicBezTo>
                    <a:pt x="218365" y="2213212"/>
                    <a:pt x="193344" y="2602173"/>
                    <a:pt x="177422" y="2838734"/>
                  </a:cubicBezTo>
                  <a:cubicBezTo>
                    <a:pt x="161500" y="3075295"/>
                    <a:pt x="191070" y="3277737"/>
                    <a:pt x="163774" y="3411940"/>
                  </a:cubicBezTo>
                  <a:cubicBezTo>
                    <a:pt x="136478" y="3546143"/>
                    <a:pt x="27296" y="3591636"/>
                    <a:pt x="13648" y="3643952"/>
                  </a:cubicBezTo>
                  <a:cubicBezTo>
                    <a:pt x="0" y="3696268"/>
                    <a:pt x="22747" y="3725839"/>
                    <a:pt x="81887" y="3725839"/>
                  </a:cubicBezTo>
                  <a:cubicBezTo>
                    <a:pt x="141027" y="3725839"/>
                    <a:pt x="304800" y="3693994"/>
                    <a:pt x="368490" y="3643952"/>
                  </a:cubicBezTo>
                  <a:cubicBezTo>
                    <a:pt x="432180" y="3593910"/>
                    <a:pt x="452652" y="3487003"/>
                    <a:pt x="464025" y="3425588"/>
                  </a:cubicBezTo>
                  <a:cubicBezTo>
                    <a:pt x="475398" y="3364173"/>
                    <a:pt x="409434" y="3368722"/>
                    <a:pt x="436729" y="3275463"/>
                  </a:cubicBezTo>
                  <a:cubicBezTo>
                    <a:pt x="464024" y="3182204"/>
                    <a:pt x="586855" y="2988860"/>
                    <a:pt x="627798" y="2866030"/>
                  </a:cubicBezTo>
                  <a:cubicBezTo>
                    <a:pt x="668741" y="2743200"/>
                    <a:pt x="627798" y="2661314"/>
                    <a:pt x="682389" y="2538484"/>
                  </a:cubicBezTo>
                  <a:cubicBezTo>
                    <a:pt x="736980" y="2415654"/>
                    <a:pt x="891654" y="2263254"/>
                    <a:pt x="955344" y="2129051"/>
                  </a:cubicBezTo>
                  <a:cubicBezTo>
                    <a:pt x="1019034" y="1994848"/>
                    <a:pt x="1050878" y="1858371"/>
                    <a:pt x="1064526" y="1733266"/>
                  </a:cubicBezTo>
                  <a:cubicBezTo>
                    <a:pt x="1078174" y="1608162"/>
                    <a:pt x="1037230" y="1471684"/>
                    <a:pt x="1037230" y="1378424"/>
                  </a:cubicBezTo>
                  <a:cubicBezTo>
                    <a:pt x="1037230" y="1285164"/>
                    <a:pt x="975816" y="1221474"/>
                    <a:pt x="1064526" y="1173707"/>
                  </a:cubicBezTo>
                  <a:cubicBezTo>
                    <a:pt x="1153236" y="1125940"/>
                    <a:pt x="1485332" y="1121391"/>
                    <a:pt x="1569493" y="1091821"/>
                  </a:cubicBezTo>
                  <a:cubicBezTo>
                    <a:pt x="1653654" y="1062251"/>
                    <a:pt x="1651380" y="1089547"/>
                    <a:pt x="1569493" y="996287"/>
                  </a:cubicBezTo>
                  <a:cubicBezTo>
                    <a:pt x="1487607" y="903027"/>
                    <a:pt x="1189631" y="607326"/>
                    <a:pt x="1078174" y="532263"/>
                  </a:cubicBezTo>
                  <a:cubicBezTo>
                    <a:pt x="966717" y="457200"/>
                    <a:pt x="941696" y="557283"/>
                    <a:pt x="900753" y="545910"/>
                  </a:cubicBezTo>
                  <a:cubicBezTo>
                    <a:pt x="859810" y="534537"/>
                    <a:pt x="837063" y="509517"/>
                    <a:pt x="832514" y="464024"/>
                  </a:cubicBezTo>
                  <a:cubicBezTo>
                    <a:pt x="827965" y="418532"/>
                    <a:pt x="916675" y="348018"/>
                    <a:pt x="873457" y="272955"/>
                  </a:cubicBezTo>
                  <a:cubicBezTo>
                    <a:pt x="830239" y="197892"/>
                    <a:pt x="693761" y="13647"/>
                    <a:pt x="573206" y="13648"/>
                  </a:cubicBezTo>
                </a:path>
              </a:pathLst>
            </a:custGeom>
            <a:noFill/>
            <a:ln w="50800" cap="flat" cmpd="sng" algn="ctr">
              <a:solidFill>
                <a:srgbClr val="33CC33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grpSp>
          <p:nvGrpSpPr>
            <p:cNvPr id="58" name="Group 56"/>
            <p:cNvGrpSpPr/>
            <p:nvPr/>
          </p:nvGrpSpPr>
          <p:grpSpPr>
            <a:xfrm>
              <a:off x="-1640628" y="4920197"/>
              <a:ext cx="580705" cy="896868"/>
              <a:chOff x="3606936" y="5472931"/>
              <a:chExt cx="580705" cy="896868"/>
            </a:xfrm>
          </p:grpSpPr>
          <p:cxnSp>
            <p:nvCxnSpPr>
              <p:cNvPr id="59" name="Straight Connector 58"/>
              <p:cNvCxnSpPr/>
              <p:nvPr/>
            </p:nvCxnSpPr>
            <p:spPr bwMode="auto">
              <a:xfrm flipH="1">
                <a:off x="3769059" y="5556914"/>
                <a:ext cx="245657" cy="18"/>
              </a:xfrm>
              <a:prstGeom prst="line">
                <a:avLst/>
              </a:prstGeom>
              <a:solidFill>
                <a:schemeClr val="folHlink"/>
              </a:solidFill>
              <a:ln w="38100" cap="flat" cmpd="sng" algn="ctr">
                <a:solidFill>
                  <a:srgbClr val="00C6EE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7" name="TextBox 66"/>
              <p:cNvSpPr txBox="1"/>
              <p:nvPr/>
            </p:nvSpPr>
            <p:spPr>
              <a:xfrm>
                <a:off x="3606936" y="5472931"/>
                <a:ext cx="580705" cy="8968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00B0F0"/>
                    </a:solidFill>
                  </a:rPr>
                  <a:t>S</a:t>
                </a:r>
                <a:endParaRPr lang="en-US" sz="3200" b="1" dirty="0">
                  <a:solidFill>
                    <a:srgbClr val="00B0F0"/>
                  </a:solidFill>
                </a:endParaRPr>
              </a:p>
            </p:txBody>
          </p:sp>
        </p:grpSp>
      </p:grpSp>
      <p:grpSp>
        <p:nvGrpSpPr>
          <p:cNvPr id="68" name="Group 55"/>
          <p:cNvGrpSpPr/>
          <p:nvPr/>
        </p:nvGrpSpPr>
        <p:grpSpPr>
          <a:xfrm>
            <a:off x="6536338" y="3579118"/>
            <a:ext cx="2224245" cy="1828800"/>
            <a:chOff x="4320400" y="4145558"/>
            <a:chExt cx="2224245" cy="1828800"/>
          </a:xfrm>
        </p:grpSpPr>
        <p:grpSp>
          <p:nvGrpSpPr>
            <p:cNvPr id="69" name="Group 33"/>
            <p:cNvGrpSpPr/>
            <p:nvPr/>
          </p:nvGrpSpPr>
          <p:grpSpPr>
            <a:xfrm>
              <a:off x="4320400" y="4145558"/>
              <a:ext cx="2214858" cy="1828800"/>
              <a:chOff x="6695110" y="4050021"/>
              <a:chExt cx="2214858" cy="1828800"/>
            </a:xfrm>
          </p:grpSpPr>
          <p:cxnSp>
            <p:nvCxnSpPr>
              <p:cNvPr id="75" name="Straight Arrow Connector 74"/>
              <p:cNvCxnSpPr/>
              <p:nvPr/>
            </p:nvCxnSpPr>
            <p:spPr>
              <a:xfrm>
                <a:off x="6695110" y="4812021"/>
                <a:ext cx="1957184" cy="151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Rectangle 75"/>
              <p:cNvSpPr/>
              <p:nvPr/>
            </p:nvSpPr>
            <p:spPr>
              <a:xfrm>
                <a:off x="6970144" y="4408098"/>
                <a:ext cx="198408" cy="403923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77" name="Straight Arrow Connector 76"/>
              <p:cNvCxnSpPr/>
              <p:nvPr/>
            </p:nvCxnSpPr>
            <p:spPr>
              <a:xfrm rot="5400000" flipH="1" flipV="1">
                <a:off x="6503816" y="4468327"/>
                <a:ext cx="838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8" name="Group 52"/>
              <p:cNvGrpSpPr/>
              <p:nvPr/>
            </p:nvGrpSpPr>
            <p:grpSpPr>
              <a:xfrm>
                <a:off x="6695110" y="5040621"/>
                <a:ext cx="1983064" cy="838200"/>
                <a:chOff x="4762500" y="13611225"/>
                <a:chExt cx="1983064" cy="838200"/>
              </a:xfrm>
            </p:grpSpPr>
            <p:cxnSp>
              <p:nvCxnSpPr>
                <p:cNvPr id="87" name="Straight Arrow Connector 86"/>
                <p:cNvCxnSpPr/>
                <p:nvPr/>
              </p:nvCxnSpPr>
              <p:spPr>
                <a:xfrm>
                  <a:off x="4762500" y="14373225"/>
                  <a:ext cx="1983064" cy="295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Arrow Connector 87"/>
                <p:cNvCxnSpPr/>
                <p:nvPr/>
              </p:nvCxnSpPr>
              <p:spPr>
                <a:xfrm rot="5400000" flipH="1" flipV="1">
                  <a:off x="4571206" y="14029531"/>
                  <a:ext cx="838200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9" name="TextBox 78"/>
              <p:cNvSpPr txBox="1"/>
              <p:nvPr/>
            </p:nvSpPr>
            <p:spPr>
              <a:xfrm>
                <a:off x="8497676" y="4194183"/>
                <a:ext cx="4122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</a:rPr>
                  <a:t>S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7634378" y="4390846"/>
                <a:ext cx="178280" cy="4183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7832785" y="4140682"/>
                <a:ext cx="192657" cy="66559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7376599" y="5382883"/>
                <a:ext cx="162890" cy="409634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7165684" y="5138429"/>
                <a:ext cx="192657" cy="66559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8079474" y="5336272"/>
                <a:ext cx="199018" cy="46487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8298611" y="5451894"/>
                <a:ext cx="186908" cy="340663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7875917" y="5650302"/>
                <a:ext cx="204160" cy="15950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72" name="Group 50"/>
            <p:cNvGrpSpPr/>
            <p:nvPr/>
          </p:nvGrpSpPr>
          <p:grpSpPr>
            <a:xfrm>
              <a:off x="6132353" y="5262351"/>
              <a:ext cx="412292" cy="523220"/>
              <a:chOff x="3682580" y="5487539"/>
              <a:chExt cx="412292" cy="523220"/>
            </a:xfrm>
          </p:grpSpPr>
          <p:cxnSp>
            <p:nvCxnSpPr>
              <p:cNvPr id="73" name="Straight Connector 72"/>
              <p:cNvCxnSpPr/>
              <p:nvPr/>
            </p:nvCxnSpPr>
            <p:spPr bwMode="auto">
              <a:xfrm flipH="1">
                <a:off x="3769059" y="5556914"/>
                <a:ext cx="245657" cy="18"/>
              </a:xfrm>
              <a:prstGeom prst="line">
                <a:avLst/>
              </a:prstGeom>
              <a:solidFill>
                <a:schemeClr val="folHlink"/>
              </a:solidFill>
              <a:ln w="38100" cap="flat" cmpd="sng" algn="ctr">
                <a:solidFill>
                  <a:srgbClr val="00C6EE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4" name="TextBox 73"/>
              <p:cNvSpPr txBox="1"/>
              <p:nvPr/>
            </p:nvSpPr>
            <p:spPr>
              <a:xfrm>
                <a:off x="3682580" y="5487539"/>
                <a:ext cx="4122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B0F0"/>
                    </a:solidFill>
                  </a:rPr>
                  <a:t>S</a:t>
                </a:r>
                <a:endParaRPr lang="en-US" sz="2800" b="1" dirty="0">
                  <a:solidFill>
                    <a:srgbClr val="00B0F0"/>
                  </a:solidFill>
                </a:endParaRPr>
              </a:p>
            </p:txBody>
          </p:sp>
        </p:grpSp>
      </p:grpSp>
      <p:sp>
        <p:nvSpPr>
          <p:cNvPr id="91" name="Rectangle 90"/>
          <p:cNvSpPr/>
          <p:nvPr/>
        </p:nvSpPr>
        <p:spPr>
          <a:xfrm>
            <a:off x="2657475" y="1247775"/>
            <a:ext cx="4114800" cy="762000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Group 117"/>
          <p:cNvGrpSpPr/>
          <p:nvPr/>
        </p:nvGrpSpPr>
        <p:grpSpPr>
          <a:xfrm>
            <a:off x="2447925" y="4800600"/>
            <a:ext cx="1757680" cy="1828800"/>
            <a:chOff x="2356022" y="4369198"/>
            <a:chExt cx="1757680" cy="1828800"/>
          </a:xfrm>
        </p:grpSpPr>
        <p:grpSp>
          <p:nvGrpSpPr>
            <p:cNvPr id="71" name="Group 47"/>
            <p:cNvGrpSpPr/>
            <p:nvPr/>
          </p:nvGrpSpPr>
          <p:grpSpPr>
            <a:xfrm>
              <a:off x="2356022" y="4369198"/>
              <a:ext cx="1371600" cy="838200"/>
              <a:chOff x="4762500" y="13611225"/>
              <a:chExt cx="1371600" cy="838200"/>
            </a:xfrm>
          </p:grpSpPr>
          <p:cxnSp>
            <p:nvCxnSpPr>
              <p:cNvPr id="100" name="Straight Arrow Connector 99"/>
              <p:cNvCxnSpPr/>
              <p:nvPr/>
            </p:nvCxnSpPr>
            <p:spPr>
              <a:xfrm>
                <a:off x="4762500" y="14373225"/>
                <a:ext cx="13716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Rectangle 100"/>
              <p:cNvSpPr/>
              <p:nvPr/>
            </p:nvSpPr>
            <p:spPr>
              <a:xfrm>
                <a:off x="5067300" y="14144625"/>
                <a:ext cx="304800" cy="2286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5600700" y="13839825"/>
                <a:ext cx="304800" cy="533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103" name="Straight Arrow Connector 102"/>
              <p:cNvCxnSpPr/>
              <p:nvPr/>
            </p:nvCxnSpPr>
            <p:spPr>
              <a:xfrm rot="5400000" flipH="1" flipV="1">
                <a:off x="4571206" y="14029531"/>
                <a:ext cx="838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Group 52"/>
            <p:cNvGrpSpPr/>
            <p:nvPr/>
          </p:nvGrpSpPr>
          <p:grpSpPr>
            <a:xfrm>
              <a:off x="2356022" y="5359798"/>
              <a:ext cx="1371600" cy="838200"/>
              <a:chOff x="4762500" y="13611225"/>
              <a:chExt cx="1371600" cy="838200"/>
            </a:xfrm>
          </p:grpSpPr>
          <p:cxnSp>
            <p:nvCxnSpPr>
              <p:cNvPr id="96" name="Straight Arrow Connector 95"/>
              <p:cNvCxnSpPr/>
              <p:nvPr/>
            </p:nvCxnSpPr>
            <p:spPr>
              <a:xfrm>
                <a:off x="4762500" y="14373225"/>
                <a:ext cx="13716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Rectangle 96"/>
              <p:cNvSpPr/>
              <p:nvPr/>
            </p:nvSpPr>
            <p:spPr>
              <a:xfrm>
                <a:off x="5067300" y="13839825"/>
                <a:ext cx="304800" cy="533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5600700" y="14144625"/>
                <a:ext cx="30480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99" name="Straight Arrow Connector 98"/>
              <p:cNvCxnSpPr/>
              <p:nvPr/>
            </p:nvCxnSpPr>
            <p:spPr>
              <a:xfrm rot="5400000" flipH="1" flipV="1">
                <a:off x="4571206" y="14029531"/>
                <a:ext cx="838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2" name="TextBox 91"/>
            <p:cNvSpPr txBox="1"/>
            <p:nvPr/>
          </p:nvSpPr>
          <p:spPr>
            <a:xfrm>
              <a:off x="3701410" y="4513360"/>
              <a:ext cx="4122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S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93" name="Group 106"/>
            <p:cNvGrpSpPr/>
            <p:nvPr/>
          </p:nvGrpSpPr>
          <p:grpSpPr>
            <a:xfrm>
              <a:off x="3682580" y="5487539"/>
              <a:ext cx="412292" cy="523220"/>
              <a:chOff x="3682580" y="5487539"/>
              <a:chExt cx="412292" cy="523220"/>
            </a:xfrm>
          </p:grpSpPr>
          <p:cxnSp>
            <p:nvCxnSpPr>
              <p:cNvPr id="94" name="Straight Connector 93"/>
              <p:cNvCxnSpPr/>
              <p:nvPr/>
            </p:nvCxnSpPr>
            <p:spPr bwMode="auto">
              <a:xfrm flipH="1">
                <a:off x="3769059" y="5556914"/>
                <a:ext cx="245657" cy="18"/>
              </a:xfrm>
              <a:prstGeom prst="line">
                <a:avLst/>
              </a:prstGeom>
              <a:solidFill>
                <a:schemeClr val="folHlink"/>
              </a:solidFill>
              <a:ln w="38100" cap="flat" cmpd="sng" algn="ctr">
                <a:solidFill>
                  <a:srgbClr val="00C6EE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5" name="TextBox 94"/>
              <p:cNvSpPr txBox="1"/>
              <p:nvPr/>
            </p:nvSpPr>
            <p:spPr>
              <a:xfrm>
                <a:off x="3682580" y="5487539"/>
                <a:ext cx="4122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B0F0"/>
                    </a:solidFill>
                  </a:rPr>
                  <a:t>S</a:t>
                </a:r>
                <a:endParaRPr lang="en-US" sz="2800" b="1" dirty="0">
                  <a:solidFill>
                    <a:srgbClr val="00B0F0"/>
                  </a:solidFill>
                </a:endParaRPr>
              </a:p>
            </p:txBody>
          </p:sp>
        </p:grpSp>
      </p:grpSp>
      <p:grpSp>
        <p:nvGrpSpPr>
          <p:cNvPr id="104" name="Group 120"/>
          <p:cNvGrpSpPr/>
          <p:nvPr/>
        </p:nvGrpSpPr>
        <p:grpSpPr>
          <a:xfrm>
            <a:off x="514350" y="4800600"/>
            <a:ext cx="1716437" cy="1828800"/>
            <a:chOff x="7244878" y="4412328"/>
            <a:chExt cx="1716437" cy="1828800"/>
          </a:xfrm>
        </p:grpSpPr>
        <p:grpSp>
          <p:nvGrpSpPr>
            <p:cNvPr id="108" name="Group 61"/>
            <p:cNvGrpSpPr/>
            <p:nvPr/>
          </p:nvGrpSpPr>
          <p:grpSpPr>
            <a:xfrm>
              <a:off x="7244878" y="4412328"/>
              <a:ext cx="1371600" cy="838200"/>
              <a:chOff x="4762500" y="13611225"/>
              <a:chExt cx="1371600" cy="838200"/>
            </a:xfrm>
          </p:grpSpPr>
          <p:cxnSp>
            <p:nvCxnSpPr>
              <p:cNvPr id="129" name="Straight Arrow Connector 128"/>
              <p:cNvCxnSpPr/>
              <p:nvPr/>
            </p:nvCxnSpPr>
            <p:spPr>
              <a:xfrm>
                <a:off x="4762500" y="14373225"/>
                <a:ext cx="13716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Rectangle 129"/>
              <p:cNvSpPr/>
              <p:nvPr/>
            </p:nvSpPr>
            <p:spPr>
              <a:xfrm>
                <a:off x="5600700" y="13687425"/>
                <a:ext cx="304800" cy="6858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1400"/>
              </a:p>
            </p:txBody>
          </p:sp>
          <p:cxnSp>
            <p:nvCxnSpPr>
              <p:cNvPr id="131" name="Straight Arrow Connector 130"/>
              <p:cNvCxnSpPr/>
              <p:nvPr/>
            </p:nvCxnSpPr>
            <p:spPr>
              <a:xfrm rot="5400000" flipH="1" flipV="1">
                <a:off x="4571206" y="14029531"/>
                <a:ext cx="838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9" name="Group 65"/>
            <p:cNvGrpSpPr/>
            <p:nvPr/>
          </p:nvGrpSpPr>
          <p:grpSpPr>
            <a:xfrm>
              <a:off x="7256934" y="5402928"/>
              <a:ext cx="1371600" cy="838200"/>
              <a:chOff x="4762500" y="13611225"/>
              <a:chExt cx="1371600" cy="838200"/>
            </a:xfrm>
          </p:grpSpPr>
          <p:cxnSp>
            <p:nvCxnSpPr>
              <p:cNvPr id="126" name="Straight Arrow Connector 125"/>
              <p:cNvCxnSpPr/>
              <p:nvPr/>
            </p:nvCxnSpPr>
            <p:spPr>
              <a:xfrm>
                <a:off x="4762500" y="14373225"/>
                <a:ext cx="13716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Rectangle 126"/>
              <p:cNvSpPr/>
              <p:nvPr/>
            </p:nvSpPr>
            <p:spPr>
              <a:xfrm>
                <a:off x="5067300" y="13687425"/>
                <a:ext cx="304800" cy="6858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1400"/>
              </a:p>
            </p:txBody>
          </p:sp>
          <p:cxnSp>
            <p:nvCxnSpPr>
              <p:cNvPr id="128" name="Straight Arrow Connector 127"/>
              <p:cNvCxnSpPr/>
              <p:nvPr/>
            </p:nvCxnSpPr>
            <p:spPr>
              <a:xfrm rot="5400000" flipH="1" flipV="1">
                <a:off x="4571206" y="14029531"/>
                <a:ext cx="838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4" name="TextBox 113"/>
            <p:cNvSpPr txBox="1"/>
            <p:nvPr/>
          </p:nvSpPr>
          <p:spPr>
            <a:xfrm>
              <a:off x="8581083" y="4510494"/>
              <a:ext cx="3802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S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116" name="Group 113"/>
            <p:cNvGrpSpPr/>
            <p:nvPr/>
          </p:nvGrpSpPr>
          <p:grpSpPr>
            <a:xfrm>
              <a:off x="8493416" y="5439772"/>
              <a:ext cx="412292" cy="523220"/>
              <a:chOff x="3682580" y="5487539"/>
              <a:chExt cx="412292" cy="523220"/>
            </a:xfrm>
          </p:grpSpPr>
          <p:cxnSp>
            <p:nvCxnSpPr>
              <p:cNvPr id="117" name="Straight Connector 116"/>
              <p:cNvCxnSpPr/>
              <p:nvPr/>
            </p:nvCxnSpPr>
            <p:spPr bwMode="auto">
              <a:xfrm flipH="1">
                <a:off x="3769059" y="5556914"/>
                <a:ext cx="245657" cy="18"/>
              </a:xfrm>
              <a:prstGeom prst="line">
                <a:avLst/>
              </a:prstGeom>
              <a:solidFill>
                <a:schemeClr val="folHlink"/>
              </a:solidFill>
              <a:ln w="38100" cap="flat" cmpd="sng" algn="ctr">
                <a:solidFill>
                  <a:srgbClr val="00C6EE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18" name="TextBox 117"/>
              <p:cNvSpPr txBox="1"/>
              <p:nvPr/>
            </p:nvSpPr>
            <p:spPr>
              <a:xfrm>
                <a:off x="3682580" y="5487539"/>
                <a:ext cx="4122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B0F0"/>
                    </a:solidFill>
                  </a:rPr>
                  <a:t>S</a:t>
                </a:r>
                <a:endParaRPr lang="en-US" sz="2800" b="1" dirty="0">
                  <a:solidFill>
                    <a:srgbClr val="00B0F0"/>
                  </a:solidFill>
                </a:endParaRPr>
              </a:p>
            </p:txBody>
          </p:sp>
        </p:grpSp>
      </p:grpSp>
      <p:sp>
        <p:nvSpPr>
          <p:cNvPr id="107" name="Slide Number Placeholder 10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r>
              <a:rPr lang="en-US" smtClean="0"/>
              <a:t> / 27</a:t>
            </a:r>
            <a:endParaRPr lang="en-US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30.6|16.2|8.1|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7|7.3|5.1|10.1|2.5|5.8|20.8|4.5|3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6|12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1.2|4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6|3.3|4.7|2.4|3.9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17.2|4.9|15.2|12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1.1|11.4|10.2|6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2671</TotalTime>
  <Words>1331</Words>
  <Application>Microsoft Office PowerPoint</Application>
  <PresentationFormat>全屏显示(4:3)</PresentationFormat>
  <Paragraphs>296</Paragraphs>
  <Slides>27</Slides>
  <Notes>5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9" baseType="lpstr">
      <vt:lpstr>Office Theme</vt:lpstr>
      <vt:lpstr>Equation</vt:lpstr>
      <vt:lpstr>Pseudo-Bound Optimization  for Binary Energies</vt:lpstr>
      <vt:lpstr>Labeling Problems in Computer Vision</vt:lpstr>
      <vt:lpstr>Energy Minimization for Labeling Problem</vt:lpstr>
      <vt:lpstr>Basic Pairwise Energies</vt:lpstr>
      <vt:lpstr>More difficult energies</vt:lpstr>
      <vt:lpstr>                  Our framework   (Pseudo-Bound Opt.)</vt:lpstr>
      <vt:lpstr>Example of high-order energy</vt:lpstr>
      <vt:lpstr>From model fitting to entropy optimization: </vt:lpstr>
      <vt:lpstr>Energy example:   color entropy</vt:lpstr>
      <vt:lpstr>幻灯片 10</vt:lpstr>
      <vt:lpstr>幻灯片 11</vt:lpstr>
      <vt:lpstr>one standard approach:       Block-Coordinate Descent (BCD)</vt:lpstr>
      <vt:lpstr>Bound optimization, in general</vt:lpstr>
      <vt:lpstr>幻灯片 14</vt:lpstr>
      <vt:lpstr>This work: Pseudo-Bound Optimization</vt:lpstr>
      <vt:lpstr>General form of Pseudo-Bounds</vt:lpstr>
      <vt:lpstr>Specific pseudo-bounds Example 1</vt:lpstr>
      <vt:lpstr>Specific pseudo-bounds Example 2</vt:lpstr>
      <vt:lpstr>Specific pseudo-bounds Example 3</vt:lpstr>
      <vt:lpstr>Experimental results</vt:lpstr>
      <vt:lpstr>Experiment results (high-order)</vt:lpstr>
      <vt:lpstr>Experiment results (high-order)</vt:lpstr>
      <vt:lpstr>Experiment results (high-order)</vt:lpstr>
      <vt:lpstr>Matching appearance distribution</vt:lpstr>
      <vt:lpstr>Experiment results (high-order)</vt:lpstr>
      <vt:lpstr>Experiment results (pairwise)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Pseudo-Bound Optimization for Binary Energies in Computer Vision</dc:title>
  <dc:creator>Tang, Meng</dc:creator>
  <cp:lastModifiedBy>Tang</cp:lastModifiedBy>
  <cp:revision>880</cp:revision>
  <dcterms:created xsi:type="dcterms:W3CDTF">2006-08-16T00:00:00Z</dcterms:created>
  <dcterms:modified xsi:type="dcterms:W3CDTF">2014-09-08T20:59:31Z</dcterms:modified>
</cp:coreProperties>
</file>