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408" r:id="rId3"/>
    <p:sldId id="409" r:id="rId4"/>
    <p:sldId id="410" r:id="rId5"/>
    <p:sldId id="394" r:id="rId6"/>
    <p:sldId id="395" r:id="rId7"/>
    <p:sldId id="396" r:id="rId8"/>
    <p:sldId id="460" r:id="rId9"/>
    <p:sldId id="461" r:id="rId10"/>
    <p:sldId id="464" r:id="rId11"/>
    <p:sldId id="352" r:id="rId12"/>
    <p:sldId id="465" r:id="rId13"/>
    <p:sldId id="365" r:id="rId14"/>
    <p:sldId id="363" r:id="rId15"/>
    <p:sldId id="416" r:id="rId16"/>
    <p:sldId id="366" r:id="rId17"/>
    <p:sldId id="397" r:id="rId18"/>
    <p:sldId id="398" r:id="rId19"/>
    <p:sldId id="399" r:id="rId20"/>
    <p:sldId id="364" r:id="rId21"/>
    <p:sldId id="412" r:id="rId22"/>
    <p:sldId id="414" r:id="rId23"/>
    <p:sldId id="351" r:id="rId24"/>
    <p:sldId id="402" r:id="rId25"/>
    <p:sldId id="422" r:id="rId26"/>
    <p:sldId id="413" r:id="rId27"/>
    <p:sldId id="400" r:id="rId28"/>
    <p:sldId id="406" r:id="rId29"/>
    <p:sldId id="403" r:id="rId30"/>
    <p:sldId id="376" r:id="rId31"/>
    <p:sldId id="369" r:id="rId32"/>
    <p:sldId id="466" r:id="rId33"/>
    <p:sldId id="389" r:id="rId34"/>
    <p:sldId id="388" r:id="rId35"/>
    <p:sldId id="391" r:id="rId36"/>
    <p:sldId id="390" r:id="rId37"/>
    <p:sldId id="371" r:id="rId38"/>
    <p:sldId id="407" r:id="rId39"/>
    <p:sldId id="367" r:id="rId40"/>
    <p:sldId id="372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E2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1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D3383-630D-4020-BB47-F8BA8443E6C9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8F8CC-DBEF-4711-9A80-45CD618E858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413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3DD03-A6E9-4A9F-98F6-6D676A36922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23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02581-2503-3848-8488-AF7B669A87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02581-2503-3848-8488-AF7B669A877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5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935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062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783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205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9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939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160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768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949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2205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805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DBE82-BF83-4DE9-B7E1-4CF84CC407FF}" type="datetimeFigureOut">
              <a:rPr lang="de-CH" smtClean="0"/>
              <a:t>12.06.19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B4F18-23BE-41BB-9C22-2A0907075E7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28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7.xml"/><Relationship Id="rId7" Type="http://schemas.openxmlformats.org/officeDocument/2006/relationships/image" Target="../media/image3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1.xml"/><Relationship Id="rId7" Type="http://schemas.openxmlformats.org/officeDocument/2006/relationships/image" Target="../media/image3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12.xml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18" Type="http://schemas.openxmlformats.org/officeDocument/2006/relationships/image" Target="../media/image53.jpg"/><Relationship Id="rId26" Type="http://schemas.openxmlformats.org/officeDocument/2006/relationships/image" Target="../media/image61.jp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56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17" Type="http://schemas.openxmlformats.org/officeDocument/2006/relationships/image" Target="../media/image52.jpg"/><Relationship Id="rId25" Type="http://schemas.openxmlformats.org/officeDocument/2006/relationships/image" Target="../media/image60.jpg"/><Relationship Id="rId2" Type="http://schemas.openxmlformats.org/officeDocument/2006/relationships/tags" Target="../tags/tag14.xml"/><Relationship Id="rId16" Type="http://schemas.openxmlformats.org/officeDocument/2006/relationships/image" Target="../media/image51.jpg"/><Relationship Id="rId20" Type="http://schemas.openxmlformats.org/officeDocument/2006/relationships/image" Target="../media/image55.jpg"/><Relationship Id="rId29" Type="http://schemas.openxmlformats.org/officeDocument/2006/relationships/image" Target="../media/image64.jpg"/><Relationship Id="rId1" Type="http://schemas.openxmlformats.org/officeDocument/2006/relationships/tags" Target="../tags/tag13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24" Type="http://schemas.openxmlformats.org/officeDocument/2006/relationships/image" Target="../media/image59.jpg"/><Relationship Id="rId5" Type="http://schemas.openxmlformats.org/officeDocument/2006/relationships/image" Target="../media/image40.png"/><Relationship Id="rId15" Type="http://schemas.openxmlformats.org/officeDocument/2006/relationships/image" Target="../media/image50.jpg"/><Relationship Id="rId23" Type="http://schemas.openxmlformats.org/officeDocument/2006/relationships/image" Target="../media/image58.jpg"/><Relationship Id="rId28" Type="http://schemas.openxmlformats.org/officeDocument/2006/relationships/image" Target="../media/image63.jpg"/><Relationship Id="rId10" Type="http://schemas.openxmlformats.org/officeDocument/2006/relationships/image" Target="../media/image45.jpg"/><Relationship Id="rId19" Type="http://schemas.openxmlformats.org/officeDocument/2006/relationships/image" Target="../media/image54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openxmlformats.org/officeDocument/2006/relationships/image" Target="../media/image49.jpg"/><Relationship Id="rId22" Type="http://schemas.openxmlformats.org/officeDocument/2006/relationships/image" Target="../media/image57.jpg"/><Relationship Id="rId27" Type="http://schemas.openxmlformats.org/officeDocument/2006/relationships/image" Target="../media/image62.jpg"/><Relationship Id="rId30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tif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7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74.png"/><Relationship Id="rId5" Type="http://schemas.openxmlformats.org/officeDocument/2006/relationships/tags" Target="../tags/tag23.xml"/><Relationship Id="rId10" Type="http://schemas.openxmlformats.org/officeDocument/2006/relationships/image" Target="../media/image73.png"/><Relationship Id="rId4" Type="http://schemas.openxmlformats.org/officeDocument/2006/relationships/tags" Target="../tags/tag22.xml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jpeg"/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2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93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gif"/><Relationship Id="rId7" Type="http://schemas.openxmlformats.org/officeDocument/2006/relationships/image" Target="../media/image126.gi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49" y="4270866"/>
            <a:ext cx="1065015" cy="15975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31" y="4270866"/>
            <a:ext cx="1278019" cy="1597523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129915" y="1232307"/>
            <a:ext cx="11932170" cy="1383635"/>
          </a:xfrm>
        </p:spPr>
        <p:txBody>
          <a:bodyPr>
            <a:noAutofit/>
          </a:bodyPr>
          <a:lstStyle/>
          <a:p>
            <a:pPr algn="ctr"/>
            <a:r>
              <a:rPr lang="en-CA" sz="4400" b="1" dirty="0"/>
              <a:t>On Regularized Losses </a:t>
            </a:r>
            <a:br>
              <a:rPr lang="en-CA" sz="4400" b="1" dirty="0"/>
            </a:br>
            <a:r>
              <a:rPr lang="en-CA" sz="4400" b="1" dirty="0"/>
              <a:t>for Weakly-supervised CNN Segmentation</a:t>
            </a:r>
            <a:endParaRPr lang="en-CA" sz="5400" b="1" dirty="0"/>
          </a:p>
        </p:txBody>
      </p:sp>
      <p:pic>
        <p:nvPicPr>
          <p:cNvPr id="16386" name="Picture 2" descr="https://s3-us-west-1.amazonaws.com/disneyresearch/wp-content/uploads/20171017105458/federico_perazzi_headshot_2017.jpg">
            <a:extLst>
              <a:ext uri="{FF2B5EF4-FFF2-40B4-BE49-F238E27FC236}">
                <a16:creationId xmlns:a16="http://schemas.microsoft.com/office/drawing/2014/main" id="{6E9D869E-CFB0-4DB7-82BA-70B741A57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r="10153"/>
          <a:stretch/>
        </p:blipFill>
        <p:spPr bwMode="auto">
          <a:xfrm>
            <a:off x="2107377" y="4254571"/>
            <a:ext cx="1233727" cy="15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3-us-west-1.amazonaws.com/disneyresearch/wp-content/uploads/20171017102610/abdelaziz_djelouah_headshot_2017.jpg">
            <a:extLst>
              <a:ext uri="{FF2B5EF4-FFF2-40B4-BE49-F238E27FC236}">
                <a16:creationId xmlns:a16="http://schemas.microsoft.com/office/drawing/2014/main" id="{8863D161-AA3B-4979-B4CD-73570588B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r="14465"/>
          <a:stretch/>
        </p:blipFill>
        <p:spPr bwMode="auto">
          <a:xfrm>
            <a:off x="3863482" y="4254572"/>
            <a:ext cx="1198142" cy="15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s3-us-west-1.amazonaws.com/disneyresearch/wp-content/uploads/20171017103940/Chris_Schroers_headshot_2017.jpg">
            <a:extLst>
              <a:ext uri="{FF2B5EF4-FFF2-40B4-BE49-F238E27FC236}">
                <a16:creationId xmlns:a16="http://schemas.microsoft.com/office/drawing/2014/main" id="{0784D023-2A01-4E0C-8973-069BA4449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r="11465"/>
          <a:stretch/>
        </p:blipFill>
        <p:spPr bwMode="auto">
          <a:xfrm>
            <a:off x="7365931" y="4270866"/>
            <a:ext cx="1185863" cy="15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EAB2A6-DE5C-42BC-85E5-CE4FD76CF57C}"/>
              </a:ext>
            </a:extLst>
          </p:cNvPr>
          <p:cNvSpPr txBox="1"/>
          <p:nvPr/>
        </p:nvSpPr>
        <p:spPr>
          <a:xfrm>
            <a:off x="4704947" y="2923617"/>
            <a:ext cx="27821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dirty="0"/>
              <a:t>Meng Tang</a:t>
            </a:r>
          </a:p>
          <a:p>
            <a:pPr algn="ctr"/>
            <a:r>
              <a:rPr lang="en-CA" dirty="0"/>
              <a:t>PhD, University of Waterloo</a:t>
            </a:r>
          </a:p>
        </p:txBody>
      </p:sp>
      <p:pic>
        <p:nvPicPr>
          <p:cNvPr id="17412" name="Picture 4" descr="ECCV 2018">
            <a:extLst>
              <a:ext uri="{FF2B5EF4-FFF2-40B4-BE49-F238E27FC236}">
                <a16:creationId xmlns:a16="http://schemas.microsoft.com/office/drawing/2014/main" id="{0439F64A-4856-4B6E-A006-FD6480B82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r="21690"/>
          <a:stretch/>
        </p:blipFill>
        <p:spPr bwMode="auto">
          <a:xfrm>
            <a:off x="0" y="0"/>
            <a:ext cx="3248245" cy="13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CFD173-F725-46C3-8E05-B74563DD2C5D}"/>
              </a:ext>
            </a:extLst>
          </p:cNvPr>
          <p:cNvSpPr/>
          <p:nvPr/>
        </p:nvSpPr>
        <p:spPr>
          <a:xfrm>
            <a:off x="5365930" y="5909496"/>
            <a:ext cx="1668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Ismail Ben </a:t>
            </a:r>
            <a:r>
              <a:rPr lang="en-CA" dirty="0" err="1"/>
              <a:t>Ayed</a:t>
            </a:r>
            <a:endParaRPr lang="en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DE99B4-EE3F-45C5-8C9D-2F339E25CD91}"/>
              </a:ext>
            </a:extLst>
          </p:cNvPr>
          <p:cNvSpPr/>
          <p:nvPr/>
        </p:nvSpPr>
        <p:spPr>
          <a:xfrm>
            <a:off x="5480769" y="6179265"/>
            <a:ext cx="143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/>
              <a:t>ETS Montreal</a:t>
            </a:r>
            <a:endParaRPr lang="en-CA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4EA82-B315-41C8-8A0F-D46BFFB65728}"/>
              </a:ext>
            </a:extLst>
          </p:cNvPr>
          <p:cNvSpPr/>
          <p:nvPr/>
        </p:nvSpPr>
        <p:spPr>
          <a:xfrm>
            <a:off x="1877021" y="5893202"/>
            <a:ext cx="169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/>
              <a:t>Federico </a:t>
            </a:r>
            <a:r>
              <a:rPr lang="en-CA" dirty="0" err="1"/>
              <a:t>Perazzi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D09B9-44D6-4751-94F7-EDD9E1E3E30B}"/>
              </a:ext>
            </a:extLst>
          </p:cNvPr>
          <p:cNvSpPr/>
          <p:nvPr/>
        </p:nvSpPr>
        <p:spPr>
          <a:xfrm>
            <a:off x="3450898" y="5893202"/>
            <a:ext cx="202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Abdelaziz </a:t>
            </a:r>
            <a:r>
              <a:rPr lang="en-CA" dirty="0" err="1"/>
              <a:t>Djelouah</a:t>
            </a:r>
            <a:r>
              <a:rPr lang="en-CA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E8751-22EF-4348-8BF9-893E0457E7BC}"/>
              </a:ext>
            </a:extLst>
          </p:cNvPr>
          <p:cNvSpPr/>
          <p:nvPr/>
        </p:nvSpPr>
        <p:spPr>
          <a:xfrm>
            <a:off x="6860485" y="5896465"/>
            <a:ext cx="219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Christopher </a:t>
            </a:r>
            <a:r>
              <a:rPr lang="en-CA" dirty="0" err="1"/>
              <a:t>Schroers</a:t>
            </a:r>
            <a:r>
              <a:rPr lang="en-CA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E6458F-90CE-413D-AC4E-C211A52CCD53}"/>
              </a:ext>
            </a:extLst>
          </p:cNvPr>
          <p:cNvSpPr/>
          <p:nvPr/>
        </p:nvSpPr>
        <p:spPr>
          <a:xfrm>
            <a:off x="8987333" y="5896465"/>
            <a:ext cx="1318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Yuri </a:t>
            </a:r>
            <a:r>
              <a:rPr lang="en-CA" dirty="0" err="1"/>
              <a:t>Boykov</a:t>
            </a:r>
            <a:r>
              <a:rPr lang="en-CA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C788FF-FB5F-4DBD-9D44-C2FAABA3215F}"/>
              </a:ext>
            </a:extLst>
          </p:cNvPr>
          <p:cNvSpPr/>
          <p:nvPr/>
        </p:nvSpPr>
        <p:spPr>
          <a:xfrm>
            <a:off x="4057571" y="6162971"/>
            <a:ext cx="809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/>
              <a:t>Disney</a:t>
            </a:r>
            <a:endParaRPr lang="en-CA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8F14D-8D84-43E0-87E6-E24478E29B4F}"/>
              </a:ext>
            </a:extLst>
          </p:cNvPr>
          <p:cNvSpPr/>
          <p:nvPr/>
        </p:nvSpPr>
        <p:spPr>
          <a:xfrm>
            <a:off x="2324932" y="6162971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i="1" dirty="0"/>
              <a:t>Adobe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6DF4D7-6146-4B14-A3E2-1DA0289A52AA}"/>
              </a:ext>
            </a:extLst>
          </p:cNvPr>
          <p:cNvSpPr/>
          <p:nvPr/>
        </p:nvSpPr>
        <p:spPr>
          <a:xfrm>
            <a:off x="7553880" y="6166234"/>
            <a:ext cx="809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/>
              <a:t>Disney</a:t>
            </a:r>
            <a:endParaRPr lang="en-CA" i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135952-9284-4A35-AB20-0D4115F2075B}"/>
              </a:ext>
            </a:extLst>
          </p:cNvPr>
          <p:cNvSpPr/>
          <p:nvPr/>
        </p:nvSpPr>
        <p:spPr>
          <a:xfrm>
            <a:off x="9057240" y="6162971"/>
            <a:ext cx="1053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/>
              <a:t>Waterloo</a:t>
            </a:r>
          </a:p>
        </p:txBody>
      </p:sp>
    </p:spTree>
    <p:extLst>
      <p:ext uri="{BB962C8B-B14F-4D97-AF65-F5344CB8AC3E}">
        <p14:creationId xmlns:p14="http://schemas.microsoft.com/office/powerpoint/2010/main" val="292829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CCA8-6E39-482E-954F-AB2CCE8E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Limitation: Proposals are full but fake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8B951-C7DF-4334-9CB9-7BB09E162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60" y="1862289"/>
            <a:ext cx="2160000" cy="1434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35EF7-DA3A-4B42-AA95-B90B0E49E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94" y="1862290"/>
            <a:ext cx="2160000" cy="1434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5DC964-1528-400B-8E51-96FAEF5ED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6" y="1853975"/>
            <a:ext cx="2160000" cy="1434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A0E18F-32E1-4B00-B7AA-DA6CD9DE2534}"/>
              </a:ext>
            </a:extLst>
          </p:cNvPr>
          <p:cNvSpPr txBox="1"/>
          <p:nvPr/>
        </p:nvSpPr>
        <p:spPr>
          <a:xfrm>
            <a:off x="1417036" y="3394633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input scribbles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99DF16-4AAD-4054-877B-BD755878E430}"/>
              </a:ext>
            </a:extLst>
          </p:cNvPr>
          <p:cNvSpPr txBox="1"/>
          <p:nvPr/>
        </p:nvSpPr>
        <p:spPr>
          <a:xfrm>
            <a:off x="4228868" y="3394633"/>
            <a:ext cx="123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by </a:t>
            </a:r>
            <a:r>
              <a:rPr lang="en-CA" dirty="0" err="1"/>
              <a:t>GrabCut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96953-1B6D-4EC4-8C4F-8B0101ADD9EE}"/>
              </a:ext>
            </a:extLst>
          </p:cNvPr>
          <p:cNvSpPr txBox="1"/>
          <p:nvPr/>
        </p:nvSpPr>
        <p:spPr>
          <a:xfrm>
            <a:off x="8626390" y="3394633"/>
            <a:ext cx="13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ground truth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FC4304-F70F-4F8D-AA50-58E7EDAB0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77" y="1862289"/>
            <a:ext cx="2160000" cy="1434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036CD0-A0D8-421E-BF21-7520FDF5FE12}"/>
              </a:ext>
            </a:extLst>
          </p:cNvPr>
          <p:cNvSpPr txBox="1"/>
          <p:nvPr/>
        </p:nvSpPr>
        <p:spPr>
          <a:xfrm>
            <a:off x="6304377" y="3394633"/>
            <a:ext cx="138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by </a:t>
            </a:r>
            <a:r>
              <a:rPr lang="en-CA" dirty="0" err="1"/>
              <a:t>KernelCut</a:t>
            </a:r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9EEE8D4-AD6C-46C9-8AD0-4D12A1770D03}"/>
              </a:ext>
            </a:extLst>
          </p:cNvPr>
          <p:cNvSpPr/>
          <p:nvPr/>
        </p:nvSpPr>
        <p:spPr>
          <a:xfrm>
            <a:off x="4615671" y="4424694"/>
            <a:ext cx="376979" cy="5060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E29B7DB-7EF7-44FA-BE65-FEBEF2FC1DF8}"/>
              </a:ext>
            </a:extLst>
          </p:cNvPr>
          <p:cNvSpPr/>
          <p:nvPr/>
        </p:nvSpPr>
        <p:spPr>
          <a:xfrm>
            <a:off x="6873788" y="4464156"/>
            <a:ext cx="376979" cy="5060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0B31CFD-64E5-4280-BBD9-C023D4793B5E}"/>
              </a:ext>
            </a:extLst>
          </p:cNvPr>
          <p:cNvSpPr/>
          <p:nvPr/>
        </p:nvSpPr>
        <p:spPr>
          <a:xfrm>
            <a:off x="9131905" y="4464156"/>
            <a:ext cx="376979" cy="5060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2CEEB0-DBAA-4AFA-A529-D3CF0E9F0C72}"/>
              </a:ext>
            </a:extLst>
          </p:cNvPr>
          <p:cNvSpPr txBox="1"/>
          <p:nvPr/>
        </p:nvSpPr>
        <p:spPr>
          <a:xfrm>
            <a:off x="2629372" y="3900826"/>
            <a:ext cx="251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mIOU</a:t>
            </a:r>
            <a:r>
              <a:rPr lang="en-CA" dirty="0"/>
              <a:t> on train set:   </a:t>
            </a:r>
            <a:r>
              <a:rPr lang="en-CA" sz="2000" b="1" dirty="0"/>
              <a:t>58%</a:t>
            </a:r>
            <a:endParaRPr lang="en-CA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631E3B-1D40-4299-A81E-A494F31EFF7A}"/>
              </a:ext>
            </a:extLst>
          </p:cNvPr>
          <p:cNvSpPr txBox="1"/>
          <p:nvPr/>
        </p:nvSpPr>
        <p:spPr>
          <a:xfrm>
            <a:off x="6770370" y="3900826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64%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8D0CF-1A34-4871-A102-F938BF945BD6}"/>
              </a:ext>
            </a:extLst>
          </p:cNvPr>
          <p:cNvSpPr txBox="1"/>
          <p:nvPr/>
        </p:nvSpPr>
        <p:spPr>
          <a:xfrm>
            <a:off x="8969978" y="3900826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100%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8A341F-1F0C-48DF-8548-0AD77B3B78BC}"/>
              </a:ext>
            </a:extLst>
          </p:cNvPr>
          <p:cNvSpPr txBox="1"/>
          <p:nvPr/>
        </p:nvSpPr>
        <p:spPr>
          <a:xfrm>
            <a:off x="2159832" y="4482995"/>
            <a:ext cx="238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train with such labeling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881F31-AA6B-485E-B6A4-AF99F0870F94}"/>
              </a:ext>
            </a:extLst>
          </p:cNvPr>
          <p:cNvSpPr txBox="1"/>
          <p:nvPr/>
        </p:nvSpPr>
        <p:spPr>
          <a:xfrm>
            <a:off x="2749854" y="5140526"/>
            <a:ext cx="2395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mIOU</a:t>
            </a:r>
            <a:r>
              <a:rPr lang="en-CA" dirty="0"/>
              <a:t> on </a:t>
            </a:r>
            <a:r>
              <a:rPr lang="en-CA" dirty="0" err="1"/>
              <a:t>val</a:t>
            </a:r>
            <a:r>
              <a:rPr lang="en-CA" dirty="0"/>
              <a:t> set:    </a:t>
            </a:r>
            <a:r>
              <a:rPr lang="en-CA" sz="2000" b="1" dirty="0"/>
              <a:t>55%</a:t>
            </a:r>
            <a:endParaRPr lang="en-CA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7CE347-C02E-4C5C-BA9C-0D8105E763DF}"/>
              </a:ext>
            </a:extLst>
          </p:cNvPr>
          <p:cNvSpPr txBox="1"/>
          <p:nvPr/>
        </p:nvSpPr>
        <p:spPr>
          <a:xfrm>
            <a:off x="6770370" y="514052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60%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73363B-2E97-487E-8B54-0172DBE6BBC1}"/>
              </a:ext>
            </a:extLst>
          </p:cNvPr>
          <p:cNvSpPr txBox="1"/>
          <p:nvPr/>
        </p:nvSpPr>
        <p:spPr>
          <a:xfrm>
            <a:off x="9028487" y="514052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64%</a:t>
            </a:r>
          </a:p>
        </p:txBody>
      </p:sp>
    </p:spTree>
    <p:extLst>
      <p:ext uri="{BB962C8B-B14F-4D97-AF65-F5344CB8AC3E}">
        <p14:creationId xmlns:p14="http://schemas.microsoft.com/office/powerpoint/2010/main" val="3569965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3A927-8184-43C7-9777-14F85070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What’s wrong with proposal generation?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50AF-D0FC-4DAD-9C85-C60DA9FD7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Training is sensitive to the quality of proposals</a:t>
            </a:r>
          </a:p>
          <a:p>
            <a:r>
              <a:rPr lang="en-CA" dirty="0"/>
              <a:t>How to obtain good proposals?</a:t>
            </a:r>
          </a:p>
          <a:p>
            <a:r>
              <a:rPr lang="en-CA" dirty="0"/>
              <a:t>Mistakes mislead training to fit errors</a:t>
            </a:r>
          </a:p>
          <a:p>
            <a:r>
              <a:rPr lang="en-CA" dirty="0"/>
              <a:t>A heuristic to mimic “full supervision”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317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ED07676C-6401-429C-8D7A-0F2F9A67A35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3" y="1760317"/>
            <a:ext cx="1677008" cy="12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DEBFEC83-09CD-475B-847D-2838A1E4B2DD}"/>
              </a:ext>
            </a:extLst>
          </p:cNvPr>
          <p:cNvSpPr txBox="1"/>
          <p:nvPr/>
        </p:nvSpPr>
        <p:spPr>
          <a:xfrm>
            <a:off x="653113" y="2117468"/>
            <a:ext cx="1283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horse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031F7AAF-1859-4989-A4AD-7C04AD480352}"/>
              </a:ext>
            </a:extLst>
          </p:cNvPr>
          <p:cNvSpPr txBox="1"/>
          <p:nvPr/>
        </p:nvSpPr>
        <p:spPr>
          <a:xfrm>
            <a:off x="1378713" y="2186620"/>
            <a:ext cx="101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person</a:t>
            </a:r>
          </a:p>
        </p:txBody>
      </p:sp>
      <p:sp>
        <p:nvSpPr>
          <p:cNvPr id="7" name="任意多边形 47">
            <a:extLst>
              <a:ext uri="{FF2B5EF4-FFF2-40B4-BE49-F238E27FC236}">
                <a16:creationId xmlns:a16="http://schemas.microsoft.com/office/drawing/2014/main" id="{740B6315-14DB-4C12-ACCC-D88C359E3783}"/>
              </a:ext>
            </a:extLst>
          </p:cNvPr>
          <p:cNvSpPr/>
          <p:nvPr/>
        </p:nvSpPr>
        <p:spPr>
          <a:xfrm>
            <a:off x="929193" y="2112375"/>
            <a:ext cx="441233" cy="858069"/>
          </a:xfrm>
          <a:custGeom>
            <a:avLst/>
            <a:gdLst>
              <a:gd name="connsiteX0" fmla="*/ 0 w 748146"/>
              <a:gd name="connsiteY0" fmla="*/ 0 h 1219200"/>
              <a:gd name="connsiteX1" fmla="*/ 120073 w 748146"/>
              <a:gd name="connsiteY1" fmla="*/ 591128 h 1219200"/>
              <a:gd name="connsiteX2" fmla="*/ 360218 w 748146"/>
              <a:gd name="connsiteY2" fmla="*/ 979055 h 1219200"/>
              <a:gd name="connsiteX3" fmla="*/ 748146 w 748146"/>
              <a:gd name="connsiteY3" fmla="*/ 1219200 h 1219200"/>
              <a:gd name="connsiteX4" fmla="*/ 748146 w 748146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6" h="1219200">
                <a:moveTo>
                  <a:pt x="0" y="0"/>
                </a:moveTo>
                <a:cubicBezTo>
                  <a:pt x="30018" y="213976"/>
                  <a:pt x="60037" y="427952"/>
                  <a:pt x="120073" y="591128"/>
                </a:cubicBezTo>
                <a:cubicBezTo>
                  <a:pt x="180109" y="754304"/>
                  <a:pt x="255539" y="874376"/>
                  <a:pt x="360218" y="979055"/>
                </a:cubicBezTo>
                <a:cubicBezTo>
                  <a:pt x="464897" y="1083734"/>
                  <a:pt x="748146" y="1219200"/>
                  <a:pt x="748146" y="1219200"/>
                </a:cubicBezTo>
                <a:lnTo>
                  <a:pt x="748146" y="1219200"/>
                </a:lnTo>
              </a:path>
            </a:pathLst>
          </a:custGeom>
          <a:noFill/>
          <a:ln w="69850">
            <a:solidFill>
              <a:srgbClr val="F83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任意多边形 48">
            <a:extLst>
              <a:ext uri="{FF2B5EF4-FFF2-40B4-BE49-F238E27FC236}">
                <a16:creationId xmlns:a16="http://schemas.microsoft.com/office/drawing/2014/main" id="{816F5219-2B3A-4221-BDCC-08271C7A7B87}"/>
              </a:ext>
            </a:extLst>
          </p:cNvPr>
          <p:cNvSpPr/>
          <p:nvPr/>
        </p:nvSpPr>
        <p:spPr>
          <a:xfrm>
            <a:off x="1807613" y="2574184"/>
            <a:ext cx="195811" cy="396260"/>
          </a:xfrm>
          <a:custGeom>
            <a:avLst/>
            <a:gdLst>
              <a:gd name="connsiteX0" fmla="*/ 0 w 748146"/>
              <a:gd name="connsiteY0" fmla="*/ 0 h 1219200"/>
              <a:gd name="connsiteX1" fmla="*/ 120073 w 748146"/>
              <a:gd name="connsiteY1" fmla="*/ 591128 h 1219200"/>
              <a:gd name="connsiteX2" fmla="*/ 360218 w 748146"/>
              <a:gd name="connsiteY2" fmla="*/ 979055 h 1219200"/>
              <a:gd name="connsiteX3" fmla="*/ 748146 w 748146"/>
              <a:gd name="connsiteY3" fmla="*/ 1219200 h 1219200"/>
              <a:gd name="connsiteX4" fmla="*/ 748146 w 748146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6" h="1219200">
                <a:moveTo>
                  <a:pt x="0" y="0"/>
                </a:moveTo>
                <a:cubicBezTo>
                  <a:pt x="30018" y="213976"/>
                  <a:pt x="60037" y="427952"/>
                  <a:pt x="120073" y="591128"/>
                </a:cubicBezTo>
                <a:cubicBezTo>
                  <a:pt x="180109" y="754304"/>
                  <a:pt x="255539" y="874376"/>
                  <a:pt x="360218" y="979055"/>
                </a:cubicBezTo>
                <a:cubicBezTo>
                  <a:pt x="464897" y="1083734"/>
                  <a:pt x="748146" y="1219200"/>
                  <a:pt x="748146" y="1219200"/>
                </a:cubicBezTo>
                <a:lnTo>
                  <a:pt x="748146" y="1219200"/>
                </a:lnTo>
              </a:path>
            </a:pathLst>
          </a:custGeom>
          <a:noFill/>
          <a:ln w="69850">
            <a:solidFill>
              <a:srgbClr val="D7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468CC-008E-47F5-BA22-CA4713AB35DA}"/>
              </a:ext>
            </a:extLst>
          </p:cNvPr>
          <p:cNvSpPr txBox="1"/>
          <p:nvPr/>
        </p:nvSpPr>
        <p:spPr>
          <a:xfrm>
            <a:off x="2123258" y="1692411"/>
            <a:ext cx="1490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Interactive</a:t>
            </a:r>
          </a:p>
          <a:p>
            <a:pPr algn="ctr"/>
            <a:r>
              <a:rPr lang="en-CA" dirty="0"/>
              <a:t>Segmentation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9600D6-31B7-4ED4-8F13-7544A7EAA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060" y="1527797"/>
            <a:ext cx="3494462" cy="1780406"/>
          </a:xfrm>
          <a:prstGeom prst="rect">
            <a:avLst/>
          </a:prstGeom>
        </p:spPr>
      </p:pic>
      <p:pic>
        <p:nvPicPr>
          <p:cNvPr id="22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143B67FD-A550-432B-ADE7-FBE6F7DCA5D2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/>
          <a:stretch/>
        </p:blipFill>
        <p:spPr bwMode="auto">
          <a:xfrm>
            <a:off x="6784699" y="1863782"/>
            <a:ext cx="1928340" cy="1554746"/>
          </a:xfrm>
          <a:prstGeom prst="rect">
            <a:avLst/>
          </a:prstGeom>
          <a:noFill/>
          <a:scene3d>
            <a:camera prst="orthographicFront">
              <a:rot lat="2400000" lon="189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5DC41-34A8-43B6-91F5-17DAB3D51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0"/>
          <a:stretch/>
        </p:blipFill>
        <p:spPr>
          <a:xfrm>
            <a:off x="9798080" y="1579231"/>
            <a:ext cx="1737919" cy="169202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2460000" lon="18900000" rev="0"/>
            </a:camera>
            <a:lightRig rig="threePt" dir="t"/>
          </a:scene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528C8E-721E-4E43-8A17-AFD82B390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220" y="1760317"/>
            <a:ext cx="1672961" cy="125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0028799-3786-4297-A252-EE957AB9E7E3}"/>
              </a:ext>
            </a:extLst>
          </p:cNvPr>
          <p:cNvSpPr txBox="1"/>
          <p:nvPr/>
        </p:nvSpPr>
        <p:spPr>
          <a:xfrm>
            <a:off x="5357722" y="1689813"/>
            <a:ext cx="99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Network</a:t>
            </a:r>
          </a:p>
          <a:p>
            <a:pPr algn="ctr"/>
            <a:r>
              <a:rPr lang="en-CA" dirty="0"/>
              <a:t>Training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0F768CC-C9EA-49C5-8CA6-0BEB9BCE47B3}"/>
              </a:ext>
            </a:extLst>
          </p:cNvPr>
          <p:cNvSpPr/>
          <p:nvPr/>
        </p:nvSpPr>
        <p:spPr>
          <a:xfrm>
            <a:off x="2392181" y="2303027"/>
            <a:ext cx="953996" cy="477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36BA68B-5B38-4E4A-A72E-460377BC5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419" y="3922330"/>
            <a:ext cx="3494462" cy="1780406"/>
          </a:xfrm>
          <a:prstGeom prst="rect">
            <a:avLst/>
          </a:prstGeom>
        </p:spPr>
      </p:pic>
      <p:pic>
        <p:nvPicPr>
          <p:cNvPr id="28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C1030370-2277-4392-90F5-3536EEC6ECD3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/>
          <a:stretch/>
        </p:blipFill>
        <p:spPr bwMode="auto">
          <a:xfrm>
            <a:off x="6847058" y="4258315"/>
            <a:ext cx="1928340" cy="1554746"/>
          </a:xfrm>
          <a:prstGeom prst="rect">
            <a:avLst/>
          </a:prstGeom>
          <a:noFill/>
          <a:scene3d>
            <a:camera prst="orthographicFront">
              <a:rot lat="2400000" lon="189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760F0790-F2E5-44E8-9688-F90999E65155}"/>
              </a:ext>
            </a:extLst>
          </p:cNvPr>
          <p:cNvSpPr/>
          <p:nvPr/>
        </p:nvSpPr>
        <p:spPr>
          <a:xfrm>
            <a:off x="5499603" y="2289166"/>
            <a:ext cx="953996" cy="477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CCD91D4-111E-4049-96C1-FC80C925B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1008" y="4007085"/>
            <a:ext cx="2015411" cy="155474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2400000" lon="18900000" rev="0"/>
            </a:camera>
            <a:lightRig rig="threePt" dir="t"/>
          </a:scene3d>
        </p:spPr>
      </p:pic>
      <p:sp>
        <p:nvSpPr>
          <p:cNvPr id="35" name="Arrow: Bent-Up 34">
            <a:extLst>
              <a:ext uri="{FF2B5EF4-FFF2-40B4-BE49-F238E27FC236}">
                <a16:creationId xmlns:a16="http://schemas.microsoft.com/office/drawing/2014/main" id="{2A661535-1F0A-4304-9966-0F39B3ED06DF}"/>
              </a:ext>
            </a:extLst>
          </p:cNvPr>
          <p:cNvSpPr/>
          <p:nvPr/>
        </p:nvSpPr>
        <p:spPr>
          <a:xfrm rot="5400000">
            <a:off x="3228074" y="2157723"/>
            <a:ext cx="1376163" cy="5074886"/>
          </a:xfrm>
          <a:prstGeom prst="bentUpArrow">
            <a:avLst>
              <a:gd name="adj1" fmla="val 1756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040F8C-2354-4F48-8260-4BA4746D1AA8}"/>
              </a:ext>
            </a:extLst>
          </p:cNvPr>
          <p:cNvSpPr txBox="1"/>
          <p:nvPr/>
        </p:nvSpPr>
        <p:spPr>
          <a:xfrm>
            <a:off x="3900489" y="3084623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proposals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763232-21D2-4A2A-9A71-B0A96DAE16A5}"/>
              </a:ext>
            </a:extLst>
          </p:cNvPr>
          <p:cNvSpPr txBox="1"/>
          <p:nvPr/>
        </p:nvSpPr>
        <p:spPr>
          <a:xfrm>
            <a:off x="2665294" y="4440733"/>
            <a:ext cx="222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Can we train directly?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D8E090F-F06C-454D-86B8-A26E4332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Train without (Full but Fake) Proposals?</a:t>
            </a:r>
          </a:p>
        </p:txBody>
      </p:sp>
    </p:spTree>
    <p:extLst>
      <p:ext uri="{BB962C8B-B14F-4D97-AF65-F5344CB8AC3E}">
        <p14:creationId xmlns:p14="http://schemas.microsoft.com/office/powerpoint/2010/main" val="241436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524" y="6316718"/>
            <a:ext cx="5820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=HZQOvm0fkLA&amp;t=264s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3941B8-52F8-41A0-BC1D-6FD0527E01B4}"/>
              </a:ext>
            </a:extLst>
          </p:cNvPr>
          <p:cNvSpPr/>
          <p:nvPr/>
        </p:nvSpPr>
        <p:spPr>
          <a:xfrm>
            <a:off x="5600700" y="20107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732EDC-264F-4084-A918-4858647109AA}"/>
              </a:ext>
            </a:extLst>
          </p:cNvPr>
          <p:cNvSpPr/>
          <p:nvPr/>
        </p:nvSpPr>
        <p:spPr>
          <a:xfrm>
            <a:off x="6239510" y="336554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7DBCC43-89E0-43B6-AE46-41D3A21C812C}"/>
              </a:ext>
            </a:extLst>
          </p:cNvPr>
          <p:cNvSpPr/>
          <p:nvPr/>
        </p:nvSpPr>
        <p:spPr>
          <a:xfrm>
            <a:off x="5135879" y="30559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1766A42-FCFB-4C2D-9C42-CF75233C2DE6}"/>
              </a:ext>
            </a:extLst>
          </p:cNvPr>
          <p:cNvSpPr/>
          <p:nvPr/>
        </p:nvSpPr>
        <p:spPr>
          <a:xfrm>
            <a:off x="7552845" y="279683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C21D88A-C482-4481-8952-F8E84822BB85}"/>
              </a:ext>
            </a:extLst>
          </p:cNvPr>
          <p:cNvSpPr/>
          <p:nvPr/>
        </p:nvSpPr>
        <p:spPr>
          <a:xfrm>
            <a:off x="6703058" y="525502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45D4250-DA21-471F-90F8-CF355B780C2F}"/>
              </a:ext>
            </a:extLst>
          </p:cNvPr>
          <p:cNvSpPr/>
          <p:nvPr/>
        </p:nvSpPr>
        <p:spPr>
          <a:xfrm>
            <a:off x="4965700" y="531786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B35D14E-B3B8-4C4D-B854-CD5DBABECBD9}"/>
              </a:ext>
            </a:extLst>
          </p:cNvPr>
          <p:cNvSpPr/>
          <p:nvPr/>
        </p:nvSpPr>
        <p:spPr>
          <a:xfrm>
            <a:off x="4702376" y="52332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9D8A363-0C1D-49A0-9187-D9B78AE1FB6A}"/>
              </a:ext>
            </a:extLst>
          </p:cNvPr>
          <p:cNvSpPr/>
          <p:nvPr/>
        </p:nvSpPr>
        <p:spPr>
          <a:xfrm>
            <a:off x="5784850" y="1987891"/>
            <a:ext cx="373379" cy="719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1FF8672-C3C8-4843-9F3C-5F16EBEEDA31}"/>
              </a:ext>
            </a:extLst>
          </p:cNvPr>
          <p:cNvSpPr/>
          <p:nvPr/>
        </p:nvSpPr>
        <p:spPr>
          <a:xfrm>
            <a:off x="6116321" y="3206694"/>
            <a:ext cx="373379" cy="719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A78D1F2-E18C-4B86-8C8F-C67D2B9C1887}"/>
              </a:ext>
            </a:extLst>
          </p:cNvPr>
          <p:cNvSpPr/>
          <p:nvPr/>
        </p:nvSpPr>
        <p:spPr>
          <a:xfrm>
            <a:off x="7637621" y="2977561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65775F6-FF08-4BE9-8F83-1C560A9EFA27}"/>
              </a:ext>
            </a:extLst>
          </p:cNvPr>
          <p:cNvSpPr/>
          <p:nvPr/>
        </p:nvSpPr>
        <p:spPr>
          <a:xfrm rot="5400000">
            <a:off x="7638032" y="2977709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01AD127-6E62-409C-9BD2-420EBAF0F7F5}"/>
              </a:ext>
            </a:extLst>
          </p:cNvPr>
          <p:cNvSpPr/>
          <p:nvPr/>
        </p:nvSpPr>
        <p:spPr>
          <a:xfrm>
            <a:off x="7000462" y="5101828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3663AF5-1420-47EF-B1DB-73A82898026A}"/>
              </a:ext>
            </a:extLst>
          </p:cNvPr>
          <p:cNvSpPr/>
          <p:nvPr/>
        </p:nvSpPr>
        <p:spPr>
          <a:xfrm rot="5400000">
            <a:off x="7000873" y="5101976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B48E929D-8D95-4FA6-9D9A-6CE0C924E217}"/>
              </a:ext>
            </a:extLst>
          </p:cNvPr>
          <p:cNvSpPr/>
          <p:nvPr/>
        </p:nvSpPr>
        <p:spPr>
          <a:xfrm>
            <a:off x="4543200" y="5215436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D3AFCB0-47CF-471C-9ED0-EF8F10BD9655}"/>
              </a:ext>
            </a:extLst>
          </p:cNvPr>
          <p:cNvSpPr/>
          <p:nvPr/>
        </p:nvSpPr>
        <p:spPr>
          <a:xfrm rot="5400000">
            <a:off x="4543611" y="5215584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74AD2A1-AA58-460D-B2A4-45B7935A1B59}"/>
              </a:ext>
            </a:extLst>
          </p:cNvPr>
          <p:cNvSpPr txBox="1"/>
          <p:nvPr/>
        </p:nvSpPr>
        <p:spPr>
          <a:xfrm>
            <a:off x="5103950" y="2528917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solidFill>
                  <a:srgbClr val="4E2683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480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Semi-supervised 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524" y="6316718"/>
            <a:ext cx="5820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=HZQOvm0fkLA&amp;t=264s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F27E7B-7AAE-4B80-AC23-6E2B1B69AC61}"/>
              </a:ext>
            </a:extLst>
          </p:cNvPr>
          <p:cNvSpPr/>
          <p:nvPr/>
        </p:nvSpPr>
        <p:spPr>
          <a:xfrm>
            <a:off x="4699000" y="208866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C21909-E149-4A63-9F5B-8687430D259A}"/>
              </a:ext>
            </a:extLst>
          </p:cNvPr>
          <p:cNvSpPr/>
          <p:nvPr/>
        </p:nvSpPr>
        <p:spPr>
          <a:xfrm>
            <a:off x="4927600" y="191801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842F9A-CFAA-4E5E-89B5-C5C0DC8110D9}"/>
              </a:ext>
            </a:extLst>
          </p:cNvPr>
          <p:cNvSpPr/>
          <p:nvPr/>
        </p:nvSpPr>
        <p:spPr>
          <a:xfrm>
            <a:off x="4432300" y="202516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3D7C6B-C7C8-4E37-8C31-2EB3329D3530}"/>
              </a:ext>
            </a:extLst>
          </p:cNvPr>
          <p:cNvSpPr/>
          <p:nvPr/>
        </p:nvSpPr>
        <p:spPr>
          <a:xfrm>
            <a:off x="4368800" y="23029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5C5E32-E5F1-40C9-860D-EE3090478FBB}"/>
              </a:ext>
            </a:extLst>
          </p:cNvPr>
          <p:cNvSpPr/>
          <p:nvPr/>
        </p:nvSpPr>
        <p:spPr>
          <a:xfrm>
            <a:off x="4908550" y="227123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C4D2F6-01AD-417B-9B1E-0243AC453724}"/>
              </a:ext>
            </a:extLst>
          </p:cNvPr>
          <p:cNvSpPr/>
          <p:nvPr/>
        </p:nvSpPr>
        <p:spPr>
          <a:xfrm>
            <a:off x="5264150" y="197754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664FF3-58AF-4DA7-A0EE-675DAFEE7BC5}"/>
              </a:ext>
            </a:extLst>
          </p:cNvPr>
          <p:cNvSpPr/>
          <p:nvPr/>
        </p:nvSpPr>
        <p:spPr>
          <a:xfrm>
            <a:off x="4997450" y="220773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766AD8-7AD7-4303-B2CB-961CA4787A7B}"/>
              </a:ext>
            </a:extLst>
          </p:cNvPr>
          <p:cNvSpPr/>
          <p:nvPr/>
        </p:nvSpPr>
        <p:spPr>
          <a:xfrm>
            <a:off x="4635500" y="237427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DEC3BC-6B26-4721-997F-6DB838311203}"/>
              </a:ext>
            </a:extLst>
          </p:cNvPr>
          <p:cNvSpPr/>
          <p:nvPr/>
        </p:nvSpPr>
        <p:spPr>
          <a:xfrm>
            <a:off x="5295900" y="215216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3941B8-52F8-41A0-BC1D-6FD0527E01B4}"/>
              </a:ext>
            </a:extLst>
          </p:cNvPr>
          <p:cNvSpPr/>
          <p:nvPr/>
        </p:nvSpPr>
        <p:spPr>
          <a:xfrm>
            <a:off x="5600700" y="20107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4B2D8A-19B3-4DA3-B2D6-E3E2AE83135A}"/>
              </a:ext>
            </a:extLst>
          </p:cNvPr>
          <p:cNvSpPr/>
          <p:nvPr/>
        </p:nvSpPr>
        <p:spPr>
          <a:xfrm>
            <a:off x="5816600" y="215216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5645BA-D274-4D06-B628-10AE5EC71C4A}"/>
              </a:ext>
            </a:extLst>
          </p:cNvPr>
          <p:cNvSpPr/>
          <p:nvPr/>
        </p:nvSpPr>
        <p:spPr>
          <a:xfrm>
            <a:off x="5753100" y="240602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47CBC3-ADD4-4FC2-9628-A6769142F439}"/>
              </a:ext>
            </a:extLst>
          </p:cNvPr>
          <p:cNvSpPr/>
          <p:nvPr/>
        </p:nvSpPr>
        <p:spPr>
          <a:xfrm>
            <a:off x="5670550" y="22155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DA2258-162E-469C-BCF8-7569E35248C1}"/>
              </a:ext>
            </a:extLst>
          </p:cNvPr>
          <p:cNvSpPr/>
          <p:nvPr/>
        </p:nvSpPr>
        <p:spPr>
          <a:xfrm>
            <a:off x="5880100" y="24934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2D42BF-AF26-4ECF-800E-9CC9F7D346C9}"/>
              </a:ext>
            </a:extLst>
          </p:cNvPr>
          <p:cNvSpPr/>
          <p:nvPr/>
        </p:nvSpPr>
        <p:spPr>
          <a:xfrm>
            <a:off x="5956300" y="268990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412B07-5584-45E5-8AE8-44F7C74ADBDA}"/>
              </a:ext>
            </a:extLst>
          </p:cNvPr>
          <p:cNvSpPr/>
          <p:nvPr/>
        </p:nvSpPr>
        <p:spPr>
          <a:xfrm>
            <a:off x="6032500" y="23664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8A08A1C-CC21-4C14-8B3D-1AE3C4123A59}"/>
              </a:ext>
            </a:extLst>
          </p:cNvPr>
          <p:cNvSpPr/>
          <p:nvPr/>
        </p:nvSpPr>
        <p:spPr>
          <a:xfrm>
            <a:off x="6102350" y="262640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925368-A41A-4D7A-9E64-9C940A52FE65}"/>
              </a:ext>
            </a:extLst>
          </p:cNvPr>
          <p:cNvSpPr/>
          <p:nvPr/>
        </p:nvSpPr>
        <p:spPr>
          <a:xfrm>
            <a:off x="6356350" y="268990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9695EC-4936-4D48-BD72-DDF512B7E86B}"/>
              </a:ext>
            </a:extLst>
          </p:cNvPr>
          <p:cNvSpPr/>
          <p:nvPr/>
        </p:nvSpPr>
        <p:spPr>
          <a:xfrm>
            <a:off x="6108700" y="275340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5A0FCD8-36B7-4074-B183-852B9C352DEC}"/>
              </a:ext>
            </a:extLst>
          </p:cNvPr>
          <p:cNvSpPr/>
          <p:nvPr/>
        </p:nvSpPr>
        <p:spPr>
          <a:xfrm>
            <a:off x="6221729" y="30377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EB006E-31EE-471B-9C18-2DD34B741675}"/>
              </a:ext>
            </a:extLst>
          </p:cNvPr>
          <p:cNvSpPr/>
          <p:nvPr/>
        </p:nvSpPr>
        <p:spPr>
          <a:xfrm>
            <a:off x="6362700" y="30377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569F570-E813-49BB-A667-6030636BA7E2}"/>
              </a:ext>
            </a:extLst>
          </p:cNvPr>
          <p:cNvSpPr/>
          <p:nvPr/>
        </p:nvSpPr>
        <p:spPr>
          <a:xfrm>
            <a:off x="6196329" y="316600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07AFCB3-DA90-4CC9-93EC-9F0AAD8AB5A3}"/>
              </a:ext>
            </a:extLst>
          </p:cNvPr>
          <p:cNvSpPr/>
          <p:nvPr/>
        </p:nvSpPr>
        <p:spPr>
          <a:xfrm>
            <a:off x="6000750" y="332302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732EDC-264F-4084-A918-4858647109AA}"/>
              </a:ext>
            </a:extLst>
          </p:cNvPr>
          <p:cNvSpPr/>
          <p:nvPr/>
        </p:nvSpPr>
        <p:spPr>
          <a:xfrm>
            <a:off x="6253479" y="32912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ABA2A7-5CC0-47EF-A710-43CC6DCEDBD8}"/>
              </a:ext>
            </a:extLst>
          </p:cNvPr>
          <p:cNvSpPr/>
          <p:nvPr/>
        </p:nvSpPr>
        <p:spPr>
          <a:xfrm>
            <a:off x="6426200" y="316816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59DEB18-38FE-4A0B-921F-A186AB706181}"/>
              </a:ext>
            </a:extLst>
          </p:cNvPr>
          <p:cNvSpPr/>
          <p:nvPr/>
        </p:nvSpPr>
        <p:spPr>
          <a:xfrm>
            <a:off x="6134100" y="347369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B13D5FF-076B-4B3F-91E7-E3DA16515A18}"/>
              </a:ext>
            </a:extLst>
          </p:cNvPr>
          <p:cNvSpPr/>
          <p:nvPr/>
        </p:nvSpPr>
        <p:spPr>
          <a:xfrm>
            <a:off x="6324600" y="33847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C9B8AE-1D27-44E3-A0E3-BD0AEC74DA55}"/>
              </a:ext>
            </a:extLst>
          </p:cNvPr>
          <p:cNvSpPr/>
          <p:nvPr/>
        </p:nvSpPr>
        <p:spPr>
          <a:xfrm>
            <a:off x="6070600" y="298560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31EAB70-91BB-4958-82EA-CC0D2D104CC6}"/>
              </a:ext>
            </a:extLst>
          </p:cNvPr>
          <p:cNvSpPr/>
          <p:nvPr/>
        </p:nvSpPr>
        <p:spPr>
          <a:xfrm>
            <a:off x="6285229" y="294383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06AA2B-5DD9-4E34-AF9A-13528D0F16CC}"/>
              </a:ext>
            </a:extLst>
          </p:cNvPr>
          <p:cNvSpPr/>
          <p:nvPr/>
        </p:nvSpPr>
        <p:spPr>
          <a:xfrm>
            <a:off x="5816600" y="364993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2C6F1C-0C6B-4165-B3D5-E90BB558A790}"/>
              </a:ext>
            </a:extLst>
          </p:cNvPr>
          <p:cNvSpPr/>
          <p:nvPr/>
        </p:nvSpPr>
        <p:spPr>
          <a:xfrm>
            <a:off x="6045200" y="373462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F9F9EA4-3F00-4E9E-AD1E-B6C512A2007A}"/>
              </a:ext>
            </a:extLst>
          </p:cNvPr>
          <p:cNvSpPr/>
          <p:nvPr/>
        </p:nvSpPr>
        <p:spPr>
          <a:xfrm>
            <a:off x="6045200" y="351945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E542848-1D52-4835-BF6D-76D08E592443}"/>
              </a:ext>
            </a:extLst>
          </p:cNvPr>
          <p:cNvSpPr/>
          <p:nvPr/>
        </p:nvSpPr>
        <p:spPr>
          <a:xfrm>
            <a:off x="6388100" y="361025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8972086-850E-483A-9767-8571B0B8CB72}"/>
              </a:ext>
            </a:extLst>
          </p:cNvPr>
          <p:cNvSpPr/>
          <p:nvPr/>
        </p:nvSpPr>
        <p:spPr>
          <a:xfrm>
            <a:off x="6247129" y="371180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599571-4B29-40F9-B373-664F563C026E}"/>
              </a:ext>
            </a:extLst>
          </p:cNvPr>
          <p:cNvSpPr/>
          <p:nvPr/>
        </p:nvSpPr>
        <p:spPr>
          <a:xfrm>
            <a:off x="6082029" y="400360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6A9C34A-FB22-4F72-9C90-104E38F1FD8F}"/>
              </a:ext>
            </a:extLst>
          </p:cNvPr>
          <p:cNvSpPr/>
          <p:nvPr/>
        </p:nvSpPr>
        <p:spPr>
          <a:xfrm>
            <a:off x="5848350" y="388695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C5B6F7-87AA-40D5-B245-C996804A6F4B}"/>
              </a:ext>
            </a:extLst>
          </p:cNvPr>
          <p:cNvSpPr/>
          <p:nvPr/>
        </p:nvSpPr>
        <p:spPr>
          <a:xfrm>
            <a:off x="4870450" y="294544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738C47B-C0B4-4DA0-89E7-1180896DE065}"/>
              </a:ext>
            </a:extLst>
          </p:cNvPr>
          <p:cNvSpPr/>
          <p:nvPr/>
        </p:nvSpPr>
        <p:spPr>
          <a:xfrm>
            <a:off x="5116829" y="29742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7DBCC43-89E0-43B6-AE46-41D3A21C812C}"/>
              </a:ext>
            </a:extLst>
          </p:cNvPr>
          <p:cNvSpPr/>
          <p:nvPr/>
        </p:nvSpPr>
        <p:spPr>
          <a:xfrm>
            <a:off x="5264150" y="310644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7A3CB8-9EC5-40EB-B2E0-BBFC2CD65E9B}"/>
              </a:ext>
            </a:extLst>
          </p:cNvPr>
          <p:cNvSpPr/>
          <p:nvPr/>
        </p:nvSpPr>
        <p:spPr>
          <a:xfrm>
            <a:off x="5003800" y="306945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110812-6370-4CE5-83A1-CFF650C8C15E}"/>
              </a:ext>
            </a:extLst>
          </p:cNvPr>
          <p:cNvSpPr/>
          <p:nvPr/>
        </p:nvSpPr>
        <p:spPr>
          <a:xfrm>
            <a:off x="4972050" y="32277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9A6627B-F8A6-4B1D-BEAB-FADCABCB4351}"/>
              </a:ext>
            </a:extLst>
          </p:cNvPr>
          <p:cNvSpPr/>
          <p:nvPr/>
        </p:nvSpPr>
        <p:spPr>
          <a:xfrm>
            <a:off x="4699000" y="31012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C060F67-0E3F-46F3-BF71-4AA470B9BBAD}"/>
              </a:ext>
            </a:extLst>
          </p:cNvPr>
          <p:cNvSpPr/>
          <p:nvPr/>
        </p:nvSpPr>
        <p:spPr>
          <a:xfrm>
            <a:off x="4572000" y="33847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FCB4501-6673-4D62-A8E0-01DEFB1559AE}"/>
              </a:ext>
            </a:extLst>
          </p:cNvPr>
          <p:cNvSpPr/>
          <p:nvPr/>
        </p:nvSpPr>
        <p:spPr>
          <a:xfrm>
            <a:off x="4368800" y="365987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8D36FB0-9AE2-4376-8D7C-728C65B51E1E}"/>
              </a:ext>
            </a:extLst>
          </p:cNvPr>
          <p:cNvSpPr/>
          <p:nvPr/>
        </p:nvSpPr>
        <p:spPr>
          <a:xfrm>
            <a:off x="4191000" y="397185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C35E7DE-0D51-4267-A001-C8505F6BD541}"/>
              </a:ext>
            </a:extLst>
          </p:cNvPr>
          <p:cNvSpPr/>
          <p:nvPr/>
        </p:nvSpPr>
        <p:spPr>
          <a:xfrm>
            <a:off x="4254500" y="426093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56A550-6885-4FD7-BD07-45B28D8160F2}"/>
              </a:ext>
            </a:extLst>
          </p:cNvPr>
          <p:cNvSpPr/>
          <p:nvPr/>
        </p:nvSpPr>
        <p:spPr>
          <a:xfrm>
            <a:off x="4432300" y="447535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E17CA17-20EF-4A98-9369-2EE753D66505}"/>
              </a:ext>
            </a:extLst>
          </p:cNvPr>
          <p:cNvSpPr/>
          <p:nvPr/>
        </p:nvSpPr>
        <p:spPr>
          <a:xfrm>
            <a:off x="4730750" y="497435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A1BC606-818A-4FA1-9B79-F1C28FB57949}"/>
              </a:ext>
            </a:extLst>
          </p:cNvPr>
          <p:cNvSpPr/>
          <p:nvPr/>
        </p:nvSpPr>
        <p:spPr>
          <a:xfrm>
            <a:off x="5264150" y="520252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65F3AD8-808F-48D2-A130-6A4CC3D43C6C}"/>
              </a:ext>
            </a:extLst>
          </p:cNvPr>
          <p:cNvSpPr/>
          <p:nvPr/>
        </p:nvSpPr>
        <p:spPr>
          <a:xfrm>
            <a:off x="6158229" y="51665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2DACB9E-A109-4573-82E1-7EECD0C8EDAB}"/>
              </a:ext>
            </a:extLst>
          </p:cNvPr>
          <p:cNvSpPr/>
          <p:nvPr/>
        </p:nvSpPr>
        <p:spPr>
          <a:xfrm>
            <a:off x="6494779" y="502357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3ACE122-B3F4-4BE5-A232-C3DC93E1CC98}"/>
              </a:ext>
            </a:extLst>
          </p:cNvPr>
          <p:cNvSpPr/>
          <p:nvPr/>
        </p:nvSpPr>
        <p:spPr>
          <a:xfrm>
            <a:off x="7015479" y="484734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964737D-D997-4FC4-B4D3-04F4AA4E8C9D}"/>
              </a:ext>
            </a:extLst>
          </p:cNvPr>
          <p:cNvSpPr/>
          <p:nvPr/>
        </p:nvSpPr>
        <p:spPr>
          <a:xfrm>
            <a:off x="7015479" y="46232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C552806-14FA-4339-8271-4085A6D9A11F}"/>
              </a:ext>
            </a:extLst>
          </p:cNvPr>
          <p:cNvSpPr/>
          <p:nvPr/>
        </p:nvSpPr>
        <p:spPr>
          <a:xfrm>
            <a:off x="7294879" y="414888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C340FEA-8945-4407-92DD-43908AA86C87}"/>
              </a:ext>
            </a:extLst>
          </p:cNvPr>
          <p:cNvSpPr/>
          <p:nvPr/>
        </p:nvSpPr>
        <p:spPr>
          <a:xfrm>
            <a:off x="7358379" y="36671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A066429-73EF-4749-9157-9768BFB0248D}"/>
              </a:ext>
            </a:extLst>
          </p:cNvPr>
          <p:cNvSpPr/>
          <p:nvPr/>
        </p:nvSpPr>
        <p:spPr>
          <a:xfrm>
            <a:off x="7231379" y="320988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AE7B094-2B8D-4FC4-AECC-395E8F210BE4}"/>
              </a:ext>
            </a:extLst>
          </p:cNvPr>
          <p:cNvSpPr/>
          <p:nvPr/>
        </p:nvSpPr>
        <p:spPr>
          <a:xfrm>
            <a:off x="7354012" y="29079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1766A42-FCFB-4C2D-9C42-CF75233C2DE6}"/>
              </a:ext>
            </a:extLst>
          </p:cNvPr>
          <p:cNvSpPr/>
          <p:nvPr/>
        </p:nvSpPr>
        <p:spPr>
          <a:xfrm>
            <a:off x="7552845" y="279683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3ECE12-5E16-4B3D-8AEE-A8E767167A40}"/>
              </a:ext>
            </a:extLst>
          </p:cNvPr>
          <p:cNvSpPr/>
          <p:nvPr/>
        </p:nvSpPr>
        <p:spPr>
          <a:xfrm>
            <a:off x="7439658" y="311174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8537820-36A0-4AA5-95A1-DF1B2CFF6B71}"/>
              </a:ext>
            </a:extLst>
          </p:cNvPr>
          <p:cNvSpPr/>
          <p:nvPr/>
        </p:nvSpPr>
        <p:spPr>
          <a:xfrm>
            <a:off x="7606029" y="307999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B709317-3304-4954-90A4-0A15D5BEF7D8}"/>
              </a:ext>
            </a:extLst>
          </p:cNvPr>
          <p:cNvSpPr/>
          <p:nvPr/>
        </p:nvSpPr>
        <p:spPr>
          <a:xfrm>
            <a:off x="7533953" y="33847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0264F27-C68D-41B9-8BED-5F00B78DD5A1}"/>
              </a:ext>
            </a:extLst>
          </p:cNvPr>
          <p:cNvSpPr/>
          <p:nvPr/>
        </p:nvSpPr>
        <p:spPr>
          <a:xfrm>
            <a:off x="7674766" y="341019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437FF02-13EA-433B-99AC-F7CAD7DF0530}"/>
              </a:ext>
            </a:extLst>
          </p:cNvPr>
          <p:cNvSpPr/>
          <p:nvPr/>
        </p:nvSpPr>
        <p:spPr>
          <a:xfrm>
            <a:off x="7550941" y="374003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1DF0F4B-B418-43E5-80F9-8CA3376C85D9}"/>
              </a:ext>
            </a:extLst>
          </p:cNvPr>
          <p:cNvSpPr/>
          <p:nvPr/>
        </p:nvSpPr>
        <p:spPr>
          <a:xfrm>
            <a:off x="7216137" y="380608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D71B254-1169-42EE-A555-541C0F6174EF}"/>
              </a:ext>
            </a:extLst>
          </p:cNvPr>
          <p:cNvSpPr/>
          <p:nvPr/>
        </p:nvSpPr>
        <p:spPr>
          <a:xfrm>
            <a:off x="7047229" y="407317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1F9DFCF-7886-46E4-899F-7002097AF4CF}"/>
              </a:ext>
            </a:extLst>
          </p:cNvPr>
          <p:cNvSpPr/>
          <p:nvPr/>
        </p:nvSpPr>
        <p:spPr>
          <a:xfrm>
            <a:off x="6844029" y="43897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69A0B1F-C4B4-4415-AE29-51F6ED71738B}"/>
              </a:ext>
            </a:extLst>
          </p:cNvPr>
          <p:cNvSpPr/>
          <p:nvPr/>
        </p:nvSpPr>
        <p:spPr>
          <a:xfrm>
            <a:off x="7199629" y="437815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57E6396-6589-4FFC-9632-94A3F46FCFF6}"/>
              </a:ext>
            </a:extLst>
          </p:cNvPr>
          <p:cNvSpPr/>
          <p:nvPr/>
        </p:nvSpPr>
        <p:spPr>
          <a:xfrm>
            <a:off x="7582691" y="406037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1D5F474-8C8D-449B-8756-947E617A5D8B}"/>
              </a:ext>
            </a:extLst>
          </p:cNvPr>
          <p:cNvSpPr/>
          <p:nvPr/>
        </p:nvSpPr>
        <p:spPr>
          <a:xfrm>
            <a:off x="7381237" y="433818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8B6F43C-510B-483A-8437-14E9F9579A2A}"/>
              </a:ext>
            </a:extLst>
          </p:cNvPr>
          <p:cNvSpPr/>
          <p:nvPr/>
        </p:nvSpPr>
        <p:spPr>
          <a:xfrm>
            <a:off x="7368537" y="39255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6124D04-C944-4F85-B664-2517D46FE72B}"/>
              </a:ext>
            </a:extLst>
          </p:cNvPr>
          <p:cNvSpPr/>
          <p:nvPr/>
        </p:nvSpPr>
        <p:spPr>
          <a:xfrm>
            <a:off x="7354724" y="338006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6600179-5434-4E7E-B098-6AB4439F7DBD}"/>
              </a:ext>
            </a:extLst>
          </p:cNvPr>
          <p:cNvSpPr/>
          <p:nvPr/>
        </p:nvSpPr>
        <p:spPr>
          <a:xfrm>
            <a:off x="6780529" y="472142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630A65C-70FA-4E24-BF3A-DDB68CA658B8}"/>
              </a:ext>
            </a:extLst>
          </p:cNvPr>
          <p:cNvSpPr/>
          <p:nvPr/>
        </p:nvSpPr>
        <p:spPr>
          <a:xfrm>
            <a:off x="6830058" y="505128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C21D88A-C482-4481-8952-F8E84822BB85}"/>
              </a:ext>
            </a:extLst>
          </p:cNvPr>
          <p:cNvSpPr/>
          <p:nvPr/>
        </p:nvSpPr>
        <p:spPr>
          <a:xfrm>
            <a:off x="6703058" y="525502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8D442F0-3255-4F6B-9CDB-2FFEC4666999}"/>
              </a:ext>
            </a:extLst>
          </p:cNvPr>
          <p:cNvSpPr/>
          <p:nvPr/>
        </p:nvSpPr>
        <p:spPr>
          <a:xfrm>
            <a:off x="6336029" y="535634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1DDA6B9-6808-49B4-9D30-4F8EF2C8F739}"/>
              </a:ext>
            </a:extLst>
          </p:cNvPr>
          <p:cNvSpPr/>
          <p:nvPr/>
        </p:nvSpPr>
        <p:spPr>
          <a:xfrm>
            <a:off x="6418579" y="50516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3B30913-0BDB-4B3A-AE93-7CC17AEF3A11}"/>
              </a:ext>
            </a:extLst>
          </p:cNvPr>
          <p:cNvSpPr/>
          <p:nvPr/>
        </p:nvSpPr>
        <p:spPr>
          <a:xfrm>
            <a:off x="6032500" y="535634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B870239-3B37-4B5D-B880-14E553F1EBF1}"/>
              </a:ext>
            </a:extLst>
          </p:cNvPr>
          <p:cNvSpPr/>
          <p:nvPr/>
        </p:nvSpPr>
        <p:spPr>
          <a:xfrm>
            <a:off x="5816600" y="530503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E02B5F3-B065-48D3-A0C6-1AD642A383E4}"/>
              </a:ext>
            </a:extLst>
          </p:cNvPr>
          <p:cNvSpPr/>
          <p:nvPr/>
        </p:nvSpPr>
        <p:spPr>
          <a:xfrm>
            <a:off x="5359400" y="535578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45D4250-DA21-471F-90F8-CF355B780C2F}"/>
              </a:ext>
            </a:extLst>
          </p:cNvPr>
          <p:cNvSpPr/>
          <p:nvPr/>
        </p:nvSpPr>
        <p:spPr>
          <a:xfrm>
            <a:off x="4965700" y="531786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8449D53-90E2-444A-BD9D-8E4A7190C31A}"/>
              </a:ext>
            </a:extLst>
          </p:cNvPr>
          <p:cNvSpPr/>
          <p:nvPr/>
        </p:nvSpPr>
        <p:spPr>
          <a:xfrm>
            <a:off x="4525011" y="502413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8FA66BD-3BB9-4BE2-A21B-5FC552AC1501}"/>
              </a:ext>
            </a:extLst>
          </p:cNvPr>
          <p:cNvSpPr/>
          <p:nvPr/>
        </p:nvSpPr>
        <p:spPr>
          <a:xfrm>
            <a:off x="4296411" y="478251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652FDE43-B863-4972-A404-BD5657AE3CD4}"/>
              </a:ext>
            </a:extLst>
          </p:cNvPr>
          <p:cNvSpPr/>
          <p:nvPr/>
        </p:nvSpPr>
        <p:spPr>
          <a:xfrm>
            <a:off x="4072892" y="431152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CEF2487-D35B-4F9B-9DF7-0A90C27F0EE5}"/>
              </a:ext>
            </a:extLst>
          </p:cNvPr>
          <p:cNvSpPr/>
          <p:nvPr/>
        </p:nvSpPr>
        <p:spPr>
          <a:xfrm>
            <a:off x="4101388" y="375201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2EF73E9-98D8-4C56-8F73-5B7AE6708D25}"/>
              </a:ext>
            </a:extLst>
          </p:cNvPr>
          <p:cNvSpPr/>
          <p:nvPr/>
        </p:nvSpPr>
        <p:spPr>
          <a:xfrm>
            <a:off x="4253788" y="34981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AFE7C2B-E086-44E9-A8FC-843586447FFE}"/>
              </a:ext>
            </a:extLst>
          </p:cNvPr>
          <p:cNvSpPr/>
          <p:nvPr/>
        </p:nvSpPr>
        <p:spPr>
          <a:xfrm>
            <a:off x="4410911" y="32912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ED8D7ED-936B-4E9C-842B-FA00660EC62A}"/>
              </a:ext>
            </a:extLst>
          </p:cNvPr>
          <p:cNvSpPr/>
          <p:nvPr/>
        </p:nvSpPr>
        <p:spPr>
          <a:xfrm>
            <a:off x="4565015" y="302027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B8FAB00-A548-4821-A8E1-02D4F18146AB}"/>
              </a:ext>
            </a:extLst>
          </p:cNvPr>
          <p:cNvSpPr/>
          <p:nvPr/>
        </p:nvSpPr>
        <p:spPr>
          <a:xfrm>
            <a:off x="4296411" y="390965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17D2AE0-894E-458D-AFE7-6F90858DA2AD}"/>
              </a:ext>
            </a:extLst>
          </p:cNvPr>
          <p:cNvSpPr/>
          <p:nvPr/>
        </p:nvSpPr>
        <p:spPr>
          <a:xfrm>
            <a:off x="4043526" y="395045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74873F0-F9F6-4D07-B788-11C31F0AAEB2}"/>
              </a:ext>
            </a:extLst>
          </p:cNvPr>
          <p:cNvSpPr/>
          <p:nvPr/>
        </p:nvSpPr>
        <p:spPr>
          <a:xfrm>
            <a:off x="4133696" y="418063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3046D7D-7E0C-4744-914C-4CE1A32C4682}"/>
              </a:ext>
            </a:extLst>
          </p:cNvPr>
          <p:cNvSpPr/>
          <p:nvPr/>
        </p:nvSpPr>
        <p:spPr>
          <a:xfrm>
            <a:off x="4158538" y="456247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DD21456-F177-4439-97E6-B273E41456E6}"/>
              </a:ext>
            </a:extLst>
          </p:cNvPr>
          <p:cNvSpPr/>
          <p:nvPr/>
        </p:nvSpPr>
        <p:spPr>
          <a:xfrm>
            <a:off x="4432300" y="461303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D405036-FA52-4B28-B0A6-245D99CF6D35}"/>
              </a:ext>
            </a:extLst>
          </p:cNvPr>
          <p:cNvSpPr/>
          <p:nvPr/>
        </p:nvSpPr>
        <p:spPr>
          <a:xfrm>
            <a:off x="4140046" y="47531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BBF2EC2-24E9-4764-AD74-29BF3DE38F72}"/>
              </a:ext>
            </a:extLst>
          </p:cNvPr>
          <p:cNvSpPr/>
          <p:nvPr/>
        </p:nvSpPr>
        <p:spPr>
          <a:xfrm>
            <a:off x="4404407" y="42325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3C242B0-DD94-4D82-9E56-117D9818EDB6}"/>
              </a:ext>
            </a:extLst>
          </p:cNvPr>
          <p:cNvSpPr/>
          <p:nvPr/>
        </p:nvSpPr>
        <p:spPr>
          <a:xfrm>
            <a:off x="4264661" y="448651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21E69C9-CA73-4290-A447-96E3A183B0BE}"/>
              </a:ext>
            </a:extLst>
          </p:cNvPr>
          <p:cNvSpPr/>
          <p:nvPr/>
        </p:nvSpPr>
        <p:spPr>
          <a:xfrm>
            <a:off x="4442661" y="491437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31DB834-FB62-4F42-9536-928D9A2152E1}"/>
              </a:ext>
            </a:extLst>
          </p:cNvPr>
          <p:cNvSpPr/>
          <p:nvPr/>
        </p:nvSpPr>
        <p:spPr>
          <a:xfrm>
            <a:off x="4626176" y="48273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B35D14E-B3B8-4C4D-B854-CD5DBABECBD9}"/>
              </a:ext>
            </a:extLst>
          </p:cNvPr>
          <p:cNvSpPr/>
          <p:nvPr/>
        </p:nvSpPr>
        <p:spPr>
          <a:xfrm>
            <a:off x="4702376" y="52332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1B28AF7-365A-406B-9777-04E491E970BB}"/>
              </a:ext>
            </a:extLst>
          </p:cNvPr>
          <p:cNvSpPr/>
          <p:nvPr/>
        </p:nvSpPr>
        <p:spPr>
          <a:xfrm>
            <a:off x="5104129" y="503017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B950355-F6D9-4B7E-928D-16E43C13F575}"/>
              </a:ext>
            </a:extLst>
          </p:cNvPr>
          <p:cNvSpPr/>
          <p:nvPr/>
        </p:nvSpPr>
        <p:spPr>
          <a:xfrm>
            <a:off x="5408295" y="505532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26F3B04-62F5-445B-8245-F90E284EEFA4}"/>
              </a:ext>
            </a:extLst>
          </p:cNvPr>
          <p:cNvSpPr/>
          <p:nvPr/>
        </p:nvSpPr>
        <p:spPr>
          <a:xfrm>
            <a:off x="5801995" y="503017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78205CC-8116-4C50-A7EB-D77256B4D4B8}"/>
              </a:ext>
            </a:extLst>
          </p:cNvPr>
          <p:cNvSpPr/>
          <p:nvPr/>
        </p:nvSpPr>
        <p:spPr>
          <a:xfrm>
            <a:off x="6120129" y="49042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ED1F1C5-D6A1-4BC2-94EB-AC6C9900B815}"/>
              </a:ext>
            </a:extLst>
          </p:cNvPr>
          <p:cNvSpPr/>
          <p:nvPr/>
        </p:nvSpPr>
        <p:spPr>
          <a:xfrm>
            <a:off x="6504304" y="48407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591DAD3-B230-4F21-B60C-098088C61A97}"/>
              </a:ext>
            </a:extLst>
          </p:cNvPr>
          <p:cNvSpPr/>
          <p:nvPr/>
        </p:nvSpPr>
        <p:spPr>
          <a:xfrm>
            <a:off x="6504304" y="23276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D02A19C-76FF-447F-988B-B228374DA8B9}"/>
              </a:ext>
            </a:extLst>
          </p:cNvPr>
          <p:cNvSpPr/>
          <p:nvPr/>
        </p:nvSpPr>
        <p:spPr>
          <a:xfrm>
            <a:off x="6917133" y="20742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362E168-7139-4035-829C-A3824EAF98CE}"/>
              </a:ext>
            </a:extLst>
          </p:cNvPr>
          <p:cNvSpPr/>
          <p:nvPr/>
        </p:nvSpPr>
        <p:spPr>
          <a:xfrm>
            <a:off x="6715758" y="22155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A9F81D4-ACF2-4E25-B356-E4DD15D8D2FB}"/>
              </a:ext>
            </a:extLst>
          </p:cNvPr>
          <p:cNvSpPr/>
          <p:nvPr/>
        </p:nvSpPr>
        <p:spPr>
          <a:xfrm>
            <a:off x="7326629" y="20107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35A4ED5-F6D7-4982-96D2-ABFBA738F6FB}"/>
              </a:ext>
            </a:extLst>
          </p:cNvPr>
          <p:cNvSpPr/>
          <p:nvPr/>
        </p:nvSpPr>
        <p:spPr>
          <a:xfrm>
            <a:off x="7566415" y="173157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F2F0F99-2E4F-452F-9AFB-4F6332E1C051}"/>
              </a:ext>
            </a:extLst>
          </p:cNvPr>
          <p:cNvSpPr/>
          <p:nvPr/>
        </p:nvSpPr>
        <p:spPr>
          <a:xfrm>
            <a:off x="7110729" y="179507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47C3590-1A69-44D1-8AC1-D3157E79C263}"/>
              </a:ext>
            </a:extLst>
          </p:cNvPr>
          <p:cNvSpPr/>
          <p:nvPr/>
        </p:nvSpPr>
        <p:spPr>
          <a:xfrm>
            <a:off x="6804658" y="19455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B888F16-B6D6-473A-911F-44A76942EBA7}"/>
              </a:ext>
            </a:extLst>
          </p:cNvPr>
          <p:cNvSpPr/>
          <p:nvPr/>
        </p:nvSpPr>
        <p:spPr>
          <a:xfrm>
            <a:off x="6463029" y="214697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6021052-BF9A-47BE-AC17-6008270F7A05}"/>
              </a:ext>
            </a:extLst>
          </p:cNvPr>
          <p:cNvSpPr/>
          <p:nvPr/>
        </p:nvSpPr>
        <p:spPr>
          <a:xfrm>
            <a:off x="7542529" y="176518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DF1EA3-ABE5-4B49-AF57-25C8773B3107}"/>
              </a:ext>
            </a:extLst>
          </p:cNvPr>
          <p:cNvSpPr/>
          <p:nvPr/>
        </p:nvSpPr>
        <p:spPr>
          <a:xfrm>
            <a:off x="7910829" y="176332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085DF4B-F27B-4641-A64D-627A94CDB1CB}"/>
              </a:ext>
            </a:extLst>
          </p:cNvPr>
          <p:cNvSpPr/>
          <p:nvPr/>
        </p:nvSpPr>
        <p:spPr>
          <a:xfrm>
            <a:off x="8239837" y="193901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3163155-6D38-416B-A780-594A4C644B07}"/>
              </a:ext>
            </a:extLst>
          </p:cNvPr>
          <p:cNvSpPr/>
          <p:nvPr/>
        </p:nvSpPr>
        <p:spPr>
          <a:xfrm>
            <a:off x="8801255" y="20753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C412197-EE7E-40B7-8D08-D9B00608E933}"/>
              </a:ext>
            </a:extLst>
          </p:cNvPr>
          <p:cNvSpPr/>
          <p:nvPr/>
        </p:nvSpPr>
        <p:spPr>
          <a:xfrm>
            <a:off x="8939764" y="248266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321C90C1-F301-4170-87F1-5B6E337E4CFE}"/>
              </a:ext>
            </a:extLst>
          </p:cNvPr>
          <p:cNvSpPr/>
          <p:nvPr/>
        </p:nvSpPr>
        <p:spPr>
          <a:xfrm>
            <a:off x="9066687" y="268618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B10416C-CB25-4F23-B151-A1F0EA9E1C04}"/>
              </a:ext>
            </a:extLst>
          </p:cNvPr>
          <p:cNvSpPr/>
          <p:nvPr/>
        </p:nvSpPr>
        <p:spPr>
          <a:xfrm>
            <a:off x="8661200" y="230544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0531AA0-E9F9-4864-B929-77150E257DF1}"/>
              </a:ext>
            </a:extLst>
          </p:cNvPr>
          <p:cNvSpPr/>
          <p:nvPr/>
        </p:nvSpPr>
        <p:spPr>
          <a:xfrm>
            <a:off x="8408313" y="205150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AFFD143F-7C43-4CA3-A4D9-57095779C13C}"/>
              </a:ext>
            </a:extLst>
          </p:cNvPr>
          <p:cNvSpPr/>
          <p:nvPr/>
        </p:nvSpPr>
        <p:spPr>
          <a:xfrm>
            <a:off x="8229199" y="169408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AEAAC3AB-2DF2-4CC3-B85D-844CCC2925E1}"/>
              </a:ext>
            </a:extLst>
          </p:cNvPr>
          <p:cNvSpPr/>
          <p:nvPr/>
        </p:nvSpPr>
        <p:spPr>
          <a:xfrm>
            <a:off x="7887372" y="198777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EB3E10A-F1A9-4656-A315-75FDF1E8A1D4}"/>
              </a:ext>
            </a:extLst>
          </p:cNvPr>
          <p:cNvSpPr/>
          <p:nvPr/>
        </p:nvSpPr>
        <p:spPr>
          <a:xfrm>
            <a:off x="7748271" y="189943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73AC94A-7177-41D8-872F-51769565096B}"/>
              </a:ext>
            </a:extLst>
          </p:cNvPr>
          <p:cNvSpPr/>
          <p:nvPr/>
        </p:nvSpPr>
        <p:spPr>
          <a:xfrm>
            <a:off x="7354012" y="186115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595060C8-232F-476B-924C-200301BBB1D2}"/>
              </a:ext>
            </a:extLst>
          </p:cNvPr>
          <p:cNvSpPr/>
          <p:nvPr/>
        </p:nvSpPr>
        <p:spPr>
          <a:xfrm>
            <a:off x="7167167" y="193901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5689CFC-8C47-4C93-B09B-2FEBB6091FDC}"/>
              </a:ext>
            </a:extLst>
          </p:cNvPr>
          <p:cNvSpPr/>
          <p:nvPr/>
        </p:nvSpPr>
        <p:spPr>
          <a:xfrm>
            <a:off x="7748271" y="169068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485EF572-4FA4-4E7E-A5BC-18C489DF11E7}"/>
              </a:ext>
            </a:extLst>
          </p:cNvPr>
          <p:cNvSpPr/>
          <p:nvPr/>
        </p:nvSpPr>
        <p:spPr>
          <a:xfrm>
            <a:off x="8586271" y="184318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6FFB1A9-0BCE-43CC-BC01-0A8780B32BF1}"/>
              </a:ext>
            </a:extLst>
          </p:cNvPr>
          <p:cNvSpPr/>
          <p:nvPr/>
        </p:nvSpPr>
        <p:spPr>
          <a:xfrm>
            <a:off x="9055058" y="23276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64B29A3-493D-42DD-8126-E2F065D8D05D}"/>
              </a:ext>
            </a:extLst>
          </p:cNvPr>
          <p:cNvSpPr/>
          <p:nvPr/>
        </p:nvSpPr>
        <p:spPr>
          <a:xfrm>
            <a:off x="8585158" y="208582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5DAF758B-BDDA-428A-A61D-EC624BD01415}"/>
              </a:ext>
            </a:extLst>
          </p:cNvPr>
          <p:cNvSpPr/>
          <p:nvPr/>
        </p:nvSpPr>
        <p:spPr>
          <a:xfrm>
            <a:off x="8079030" y="18438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5ACBCC6-F2AE-493D-97BF-E69BADAB3EBB}"/>
              </a:ext>
            </a:extLst>
          </p:cNvPr>
          <p:cNvSpPr/>
          <p:nvPr/>
        </p:nvSpPr>
        <p:spPr>
          <a:xfrm>
            <a:off x="7558636" y="193252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8FDC2B4E-1320-43EB-93AC-A0F9ED1BD282}"/>
              </a:ext>
            </a:extLst>
          </p:cNvPr>
          <p:cNvSpPr/>
          <p:nvPr/>
        </p:nvSpPr>
        <p:spPr>
          <a:xfrm>
            <a:off x="3848053" y="21759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18531F73-6A4E-40F8-8988-640CAF885A06}"/>
              </a:ext>
            </a:extLst>
          </p:cNvPr>
          <p:cNvSpPr/>
          <p:nvPr/>
        </p:nvSpPr>
        <p:spPr>
          <a:xfrm>
            <a:off x="4086703" y="21377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B91CDCF-EC96-4BC5-AB11-712E69151735}"/>
              </a:ext>
            </a:extLst>
          </p:cNvPr>
          <p:cNvSpPr/>
          <p:nvPr/>
        </p:nvSpPr>
        <p:spPr>
          <a:xfrm>
            <a:off x="3896896" y="23664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885FCBB5-D6D8-4810-805B-51E412DC3550}"/>
              </a:ext>
            </a:extLst>
          </p:cNvPr>
          <p:cNvSpPr/>
          <p:nvPr/>
        </p:nvSpPr>
        <p:spPr>
          <a:xfrm>
            <a:off x="4187746" y="225003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620A0F22-8E2A-49B4-B507-29193BDC7F65}"/>
              </a:ext>
            </a:extLst>
          </p:cNvPr>
          <p:cNvSpPr/>
          <p:nvPr/>
        </p:nvSpPr>
        <p:spPr>
          <a:xfrm>
            <a:off x="4240453" y="198422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3E07EE35-CAA5-44FF-82C8-3B16DFF3C484}"/>
              </a:ext>
            </a:extLst>
          </p:cNvPr>
          <p:cNvSpPr/>
          <p:nvPr/>
        </p:nvSpPr>
        <p:spPr>
          <a:xfrm>
            <a:off x="4571976" y="214919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C5F7C337-AA51-459A-81D0-0DDBB86FF6FB}"/>
              </a:ext>
            </a:extLst>
          </p:cNvPr>
          <p:cNvSpPr/>
          <p:nvPr/>
        </p:nvSpPr>
        <p:spPr>
          <a:xfrm>
            <a:off x="4951095" y="20998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E8AE49F-4BD2-43B3-937F-9A8E30E55F0F}"/>
              </a:ext>
            </a:extLst>
          </p:cNvPr>
          <p:cNvSpPr/>
          <p:nvPr/>
        </p:nvSpPr>
        <p:spPr>
          <a:xfrm>
            <a:off x="6285229" y="263051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A0E41DD-A2CF-4F6C-ABF6-36FC6FE4AE22}"/>
              </a:ext>
            </a:extLst>
          </p:cNvPr>
          <p:cNvSpPr/>
          <p:nvPr/>
        </p:nvSpPr>
        <p:spPr>
          <a:xfrm>
            <a:off x="5662929" y="52977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5B7CD884-CB0D-4291-9D0A-207E8EC7AAD1}"/>
              </a:ext>
            </a:extLst>
          </p:cNvPr>
          <p:cNvSpPr/>
          <p:nvPr/>
        </p:nvSpPr>
        <p:spPr>
          <a:xfrm>
            <a:off x="7230667" y="456153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6590DAF9-1FFB-4F11-A397-964D75AAEA8C}"/>
              </a:ext>
            </a:extLst>
          </p:cNvPr>
          <p:cNvSpPr/>
          <p:nvPr/>
        </p:nvSpPr>
        <p:spPr>
          <a:xfrm>
            <a:off x="7663179" y="363351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7DEC651-56F7-422A-BB5E-F99D1558E416}"/>
              </a:ext>
            </a:extLst>
          </p:cNvPr>
          <p:cNvSpPr/>
          <p:nvPr/>
        </p:nvSpPr>
        <p:spPr>
          <a:xfrm>
            <a:off x="7102396" y="425556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49E9E61D-73ED-4D10-A90C-203FB1233290}"/>
              </a:ext>
            </a:extLst>
          </p:cNvPr>
          <p:cNvSpPr/>
          <p:nvPr/>
        </p:nvSpPr>
        <p:spPr>
          <a:xfrm>
            <a:off x="6948883" y="459579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44268550-6DA1-4648-A317-9D86C3648D6F}"/>
              </a:ext>
            </a:extLst>
          </p:cNvPr>
          <p:cNvSpPr/>
          <p:nvPr/>
        </p:nvSpPr>
        <p:spPr>
          <a:xfrm>
            <a:off x="6780529" y="49042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98BC805A-9170-4052-9FF1-06380E9044F0}"/>
              </a:ext>
            </a:extLst>
          </p:cNvPr>
          <p:cNvSpPr/>
          <p:nvPr/>
        </p:nvSpPr>
        <p:spPr>
          <a:xfrm>
            <a:off x="5852158" y="515843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E87FA46B-6496-48E2-8A28-455193C508CA}"/>
              </a:ext>
            </a:extLst>
          </p:cNvPr>
          <p:cNvSpPr/>
          <p:nvPr/>
        </p:nvSpPr>
        <p:spPr>
          <a:xfrm>
            <a:off x="4851400" y="517288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3CB53F3D-DEAF-4260-BBDF-6D95412809B5}"/>
              </a:ext>
            </a:extLst>
          </p:cNvPr>
          <p:cNvSpPr/>
          <p:nvPr/>
        </p:nvSpPr>
        <p:spPr>
          <a:xfrm>
            <a:off x="5588834" y="519832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3E12BADD-F517-401F-B334-A8FCB822257B}"/>
              </a:ext>
            </a:extLst>
          </p:cNvPr>
          <p:cNvSpPr/>
          <p:nvPr/>
        </p:nvSpPr>
        <p:spPr>
          <a:xfrm>
            <a:off x="7035083" y="44355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28332150-257B-481B-82C3-2649BA2C684D}"/>
              </a:ext>
            </a:extLst>
          </p:cNvPr>
          <p:cNvSpPr/>
          <p:nvPr/>
        </p:nvSpPr>
        <p:spPr>
          <a:xfrm>
            <a:off x="7503158" y="352065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B4F9906-5F72-411A-ABF0-AF07E94158E7}"/>
              </a:ext>
            </a:extLst>
          </p:cNvPr>
          <p:cNvSpPr/>
          <p:nvPr/>
        </p:nvSpPr>
        <p:spPr>
          <a:xfrm>
            <a:off x="7513632" y="325594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19E516CA-3FA7-4B6C-A837-3EFA450E694A}"/>
              </a:ext>
            </a:extLst>
          </p:cNvPr>
          <p:cNvSpPr/>
          <p:nvPr/>
        </p:nvSpPr>
        <p:spPr>
          <a:xfrm>
            <a:off x="7311387" y="30650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FA1411A0-6D87-4B5F-965E-E0D7A98A6847}"/>
              </a:ext>
            </a:extLst>
          </p:cNvPr>
          <p:cNvSpPr/>
          <p:nvPr/>
        </p:nvSpPr>
        <p:spPr>
          <a:xfrm>
            <a:off x="6283481" y="23664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3E93A83-0B6F-422E-97DB-B51A320FA7F5}"/>
              </a:ext>
            </a:extLst>
          </p:cNvPr>
          <p:cNvSpPr/>
          <p:nvPr/>
        </p:nvSpPr>
        <p:spPr>
          <a:xfrm>
            <a:off x="5396229" y="208347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45FE8BF6-CBF1-4A2D-B4C5-9183B8353571}"/>
              </a:ext>
            </a:extLst>
          </p:cNvPr>
          <p:cNvSpPr/>
          <p:nvPr/>
        </p:nvSpPr>
        <p:spPr>
          <a:xfrm>
            <a:off x="7034452" y="195882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6D474E3-7D0C-49B1-959C-AC6539746CC8}"/>
              </a:ext>
            </a:extLst>
          </p:cNvPr>
          <p:cNvSpPr/>
          <p:nvPr/>
        </p:nvSpPr>
        <p:spPr>
          <a:xfrm>
            <a:off x="8494931" y="190784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5383AC53-3A5B-4A63-9E96-93DFD5435B4B}"/>
              </a:ext>
            </a:extLst>
          </p:cNvPr>
          <p:cNvSpPr/>
          <p:nvPr/>
        </p:nvSpPr>
        <p:spPr>
          <a:xfrm>
            <a:off x="7353379" y="173011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23C7AFB8-8128-44C6-9AF7-FC509859FB9D}"/>
              </a:ext>
            </a:extLst>
          </p:cNvPr>
          <p:cNvSpPr/>
          <p:nvPr/>
        </p:nvSpPr>
        <p:spPr>
          <a:xfrm>
            <a:off x="4712887" y="22275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726E1AB2-BB2F-4A30-927A-D53B18F65A0A}"/>
              </a:ext>
            </a:extLst>
          </p:cNvPr>
          <p:cNvSpPr/>
          <p:nvPr/>
        </p:nvSpPr>
        <p:spPr>
          <a:xfrm>
            <a:off x="4014387" y="22394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9D8A363-0C1D-49A0-9187-D9B78AE1FB6A}"/>
              </a:ext>
            </a:extLst>
          </p:cNvPr>
          <p:cNvSpPr/>
          <p:nvPr/>
        </p:nvSpPr>
        <p:spPr>
          <a:xfrm>
            <a:off x="5784850" y="1987891"/>
            <a:ext cx="373379" cy="719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1FF8672-C3C8-4843-9F3C-5F16EBEEDA31}"/>
              </a:ext>
            </a:extLst>
          </p:cNvPr>
          <p:cNvSpPr/>
          <p:nvPr/>
        </p:nvSpPr>
        <p:spPr>
          <a:xfrm>
            <a:off x="6116321" y="3206694"/>
            <a:ext cx="373379" cy="719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A78D1F2-E18C-4B86-8C8F-C67D2B9C1887}"/>
              </a:ext>
            </a:extLst>
          </p:cNvPr>
          <p:cNvSpPr/>
          <p:nvPr/>
        </p:nvSpPr>
        <p:spPr>
          <a:xfrm>
            <a:off x="7637621" y="2977561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65775F6-FF08-4BE9-8F83-1C560A9EFA27}"/>
              </a:ext>
            </a:extLst>
          </p:cNvPr>
          <p:cNvSpPr/>
          <p:nvPr/>
        </p:nvSpPr>
        <p:spPr>
          <a:xfrm rot="5400000">
            <a:off x="7638032" y="2977709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01AD127-6E62-409C-9BD2-420EBAF0F7F5}"/>
              </a:ext>
            </a:extLst>
          </p:cNvPr>
          <p:cNvSpPr/>
          <p:nvPr/>
        </p:nvSpPr>
        <p:spPr>
          <a:xfrm>
            <a:off x="7000462" y="5101828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3663AF5-1420-47EF-B1DB-73A82898026A}"/>
              </a:ext>
            </a:extLst>
          </p:cNvPr>
          <p:cNvSpPr/>
          <p:nvPr/>
        </p:nvSpPr>
        <p:spPr>
          <a:xfrm rot="5400000">
            <a:off x="7000873" y="5101976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196956ED-B6C1-4FEB-9A3D-8796AF86DDE2}"/>
              </a:ext>
            </a:extLst>
          </p:cNvPr>
          <p:cNvSpPr/>
          <p:nvPr/>
        </p:nvSpPr>
        <p:spPr>
          <a:xfrm>
            <a:off x="4372796" y="516489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B48E929D-8D95-4FA6-9D9A-6CE0C924E217}"/>
              </a:ext>
            </a:extLst>
          </p:cNvPr>
          <p:cNvSpPr/>
          <p:nvPr/>
        </p:nvSpPr>
        <p:spPr>
          <a:xfrm>
            <a:off x="4543200" y="5215436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D3AFCB0-47CF-471C-9ED0-EF8F10BD9655}"/>
              </a:ext>
            </a:extLst>
          </p:cNvPr>
          <p:cNvSpPr/>
          <p:nvPr/>
        </p:nvSpPr>
        <p:spPr>
          <a:xfrm rot="5400000">
            <a:off x="4543611" y="5215584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F126442-651C-4DD7-A2DB-073C1E97C98D}"/>
              </a:ext>
            </a:extLst>
          </p:cNvPr>
          <p:cNvSpPr txBox="1"/>
          <p:nvPr/>
        </p:nvSpPr>
        <p:spPr>
          <a:xfrm>
            <a:off x="5103950" y="2528917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solidFill>
                  <a:srgbClr val="4E2683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2461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229" y="268157"/>
            <a:ext cx="614243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Semi-supervised learning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F27E7B-7AAE-4B80-AC23-6E2B1B69AC61}"/>
              </a:ext>
            </a:extLst>
          </p:cNvPr>
          <p:cNvSpPr/>
          <p:nvPr/>
        </p:nvSpPr>
        <p:spPr>
          <a:xfrm>
            <a:off x="1664813" y="216856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C21909-E149-4A63-9F5B-8687430D259A}"/>
              </a:ext>
            </a:extLst>
          </p:cNvPr>
          <p:cNvSpPr/>
          <p:nvPr/>
        </p:nvSpPr>
        <p:spPr>
          <a:xfrm>
            <a:off x="1893413" y="199791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842F9A-CFAA-4E5E-89B5-C5C0DC8110D9}"/>
              </a:ext>
            </a:extLst>
          </p:cNvPr>
          <p:cNvSpPr/>
          <p:nvPr/>
        </p:nvSpPr>
        <p:spPr>
          <a:xfrm>
            <a:off x="1398113" y="210506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3D7C6B-C7C8-4E37-8C31-2EB3329D3530}"/>
              </a:ext>
            </a:extLst>
          </p:cNvPr>
          <p:cNvSpPr/>
          <p:nvPr/>
        </p:nvSpPr>
        <p:spPr>
          <a:xfrm>
            <a:off x="1334613" y="23828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5C5E32-E5F1-40C9-860D-EE3090478FBB}"/>
              </a:ext>
            </a:extLst>
          </p:cNvPr>
          <p:cNvSpPr/>
          <p:nvPr/>
        </p:nvSpPr>
        <p:spPr>
          <a:xfrm>
            <a:off x="1874363" y="235112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C4D2F6-01AD-417B-9B1E-0243AC453724}"/>
              </a:ext>
            </a:extLst>
          </p:cNvPr>
          <p:cNvSpPr/>
          <p:nvPr/>
        </p:nvSpPr>
        <p:spPr>
          <a:xfrm>
            <a:off x="2229963" y="205744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664FF3-58AF-4DA7-A0EE-675DAFEE7BC5}"/>
              </a:ext>
            </a:extLst>
          </p:cNvPr>
          <p:cNvSpPr/>
          <p:nvPr/>
        </p:nvSpPr>
        <p:spPr>
          <a:xfrm>
            <a:off x="1963263" y="228762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766AD8-7AD7-4303-B2CB-961CA4787A7B}"/>
              </a:ext>
            </a:extLst>
          </p:cNvPr>
          <p:cNvSpPr/>
          <p:nvPr/>
        </p:nvSpPr>
        <p:spPr>
          <a:xfrm>
            <a:off x="1601313" y="245417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DEC3BC-6B26-4721-997F-6DB838311203}"/>
              </a:ext>
            </a:extLst>
          </p:cNvPr>
          <p:cNvSpPr/>
          <p:nvPr/>
        </p:nvSpPr>
        <p:spPr>
          <a:xfrm>
            <a:off x="2261713" y="223206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3941B8-52F8-41A0-BC1D-6FD0527E01B4}"/>
              </a:ext>
            </a:extLst>
          </p:cNvPr>
          <p:cNvSpPr/>
          <p:nvPr/>
        </p:nvSpPr>
        <p:spPr>
          <a:xfrm>
            <a:off x="2566513" y="209063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4B2D8A-19B3-4DA3-B2D6-E3E2AE83135A}"/>
              </a:ext>
            </a:extLst>
          </p:cNvPr>
          <p:cNvSpPr/>
          <p:nvPr/>
        </p:nvSpPr>
        <p:spPr>
          <a:xfrm>
            <a:off x="2782413" y="223206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5645BA-D274-4D06-B628-10AE5EC71C4A}"/>
              </a:ext>
            </a:extLst>
          </p:cNvPr>
          <p:cNvSpPr/>
          <p:nvPr/>
        </p:nvSpPr>
        <p:spPr>
          <a:xfrm>
            <a:off x="2718913" y="248592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47CBC3-ADD4-4FC2-9628-A6769142F439}"/>
              </a:ext>
            </a:extLst>
          </p:cNvPr>
          <p:cNvSpPr/>
          <p:nvPr/>
        </p:nvSpPr>
        <p:spPr>
          <a:xfrm>
            <a:off x="2636363" y="22954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DA2258-162E-469C-BCF8-7569E35248C1}"/>
              </a:ext>
            </a:extLst>
          </p:cNvPr>
          <p:cNvSpPr/>
          <p:nvPr/>
        </p:nvSpPr>
        <p:spPr>
          <a:xfrm>
            <a:off x="2845913" y="25733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2D42BF-AF26-4ECF-800E-9CC9F7D346C9}"/>
              </a:ext>
            </a:extLst>
          </p:cNvPr>
          <p:cNvSpPr/>
          <p:nvPr/>
        </p:nvSpPr>
        <p:spPr>
          <a:xfrm>
            <a:off x="2922113" y="27698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412B07-5584-45E5-8AE8-44F7C74ADBDA}"/>
              </a:ext>
            </a:extLst>
          </p:cNvPr>
          <p:cNvSpPr/>
          <p:nvPr/>
        </p:nvSpPr>
        <p:spPr>
          <a:xfrm>
            <a:off x="2998313" y="24463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8A08A1C-CC21-4C14-8B3D-1AE3C4123A59}"/>
              </a:ext>
            </a:extLst>
          </p:cNvPr>
          <p:cNvSpPr/>
          <p:nvPr/>
        </p:nvSpPr>
        <p:spPr>
          <a:xfrm>
            <a:off x="3068163" y="27063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925368-A41A-4D7A-9E64-9C940A52FE65}"/>
              </a:ext>
            </a:extLst>
          </p:cNvPr>
          <p:cNvSpPr/>
          <p:nvPr/>
        </p:nvSpPr>
        <p:spPr>
          <a:xfrm>
            <a:off x="3322163" y="27698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9695EC-4936-4D48-BD72-DDF512B7E86B}"/>
              </a:ext>
            </a:extLst>
          </p:cNvPr>
          <p:cNvSpPr/>
          <p:nvPr/>
        </p:nvSpPr>
        <p:spPr>
          <a:xfrm>
            <a:off x="3074513" y="28333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5A0FCD8-36B7-4074-B183-852B9C352DEC}"/>
              </a:ext>
            </a:extLst>
          </p:cNvPr>
          <p:cNvSpPr/>
          <p:nvPr/>
        </p:nvSpPr>
        <p:spPr>
          <a:xfrm>
            <a:off x="3187542" y="31176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EB006E-31EE-471B-9C18-2DD34B741675}"/>
              </a:ext>
            </a:extLst>
          </p:cNvPr>
          <p:cNvSpPr/>
          <p:nvPr/>
        </p:nvSpPr>
        <p:spPr>
          <a:xfrm>
            <a:off x="3328513" y="31176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569F570-E813-49BB-A667-6030636BA7E2}"/>
              </a:ext>
            </a:extLst>
          </p:cNvPr>
          <p:cNvSpPr/>
          <p:nvPr/>
        </p:nvSpPr>
        <p:spPr>
          <a:xfrm>
            <a:off x="3162142" y="324590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07AFCB3-DA90-4CC9-93EC-9F0AAD8AB5A3}"/>
              </a:ext>
            </a:extLst>
          </p:cNvPr>
          <p:cNvSpPr/>
          <p:nvPr/>
        </p:nvSpPr>
        <p:spPr>
          <a:xfrm>
            <a:off x="2966563" y="34029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732EDC-264F-4084-A918-4858647109AA}"/>
              </a:ext>
            </a:extLst>
          </p:cNvPr>
          <p:cNvSpPr/>
          <p:nvPr/>
        </p:nvSpPr>
        <p:spPr>
          <a:xfrm>
            <a:off x="3219292" y="337117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ABA2A7-5CC0-47EF-A710-43CC6DCEDBD8}"/>
              </a:ext>
            </a:extLst>
          </p:cNvPr>
          <p:cNvSpPr/>
          <p:nvPr/>
        </p:nvSpPr>
        <p:spPr>
          <a:xfrm>
            <a:off x="3392013" y="324806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59DEB18-38FE-4A0B-921F-A186AB706181}"/>
              </a:ext>
            </a:extLst>
          </p:cNvPr>
          <p:cNvSpPr/>
          <p:nvPr/>
        </p:nvSpPr>
        <p:spPr>
          <a:xfrm>
            <a:off x="3099913" y="35535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B13D5FF-076B-4B3F-91E7-E3DA16515A18}"/>
              </a:ext>
            </a:extLst>
          </p:cNvPr>
          <p:cNvSpPr/>
          <p:nvPr/>
        </p:nvSpPr>
        <p:spPr>
          <a:xfrm>
            <a:off x="3290413" y="34646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C9B8AE-1D27-44E3-A0E3-BD0AEC74DA55}"/>
              </a:ext>
            </a:extLst>
          </p:cNvPr>
          <p:cNvSpPr/>
          <p:nvPr/>
        </p:nvSpPr>
        <p:spPr>
          <a:xfrm>
            <a:off x="3036413" y="306550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31EAB70-91BB-4958-82EA-CC0D2D104CC6}"/>
              </a:ext>
            </a:extLst>
          </p:cNvPr>
          <p:cNvSpPr/>
          <p:nvPr/>
        </p:nvSpPr>
        <p:spPr>
          <a:xfrm>
            <a:off x="3251042" y="302373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06AA2B-5DD9-4E34-AF9A-13528D0F16CC}"/>
              </a:ext>
            </a:extLst>
          </p:cNvPr>
          <p:cNvSpPr/>
          <p:nvPr/>
        </p:nvSpPr>
        <p:spPr>
          <a:xfrm>
            <a:off x="2782413" y="37298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2C6F1C-0C6B-4165-B3D5-E90BB558A790}"/>
              </a:ext>
            </a:extLst>
          </p:cNvPr>
          <p:cNvSpPr/>
          <p:nvPr/>
        </p:nvSpPr>
        <p:spPr>
          <a:xfrm>
            <a:off x="3011013" y="381451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F9F9EA4-3F00-4E9E-AD1E-B6C512A2007A}"/>
              </a:ext>
            </a:extLst>
          </p:cNvPr>
          <p:cNvSpPr/>
          <p:nvPr/>
        </p:nvSpPr>
        <p:spPr>
          <a:xfrm>
            <a:off x="3011013" y="359934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E542848-1D52-4835-BF6D-76D08E592443}"/>
              </a:ext>
            </a:extLst>
          </p:cNvPr>
          <p:cNvSpPr/>
          <p:nvPr/>
        </p:nvSpPr>
        <p:spPr>
          <a:xfrm>
            <a:off x="3353913" y="369015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8972086-850E-483A-9767-8571B0B8CB72}"/>
              </a:ext>
            </a:extLst>
          </p:cNvPr>
          <p:cNvSpPr/>
          <p:nvPr/>
        </p:nvSpPr>
        <p:spPr>
          <a:xfrm>
            <a:off x="3212942" y="379170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599571-4B29-40F9-B373-664F563C026E}"/>
              </a:ext>
            </a:extLst>
          </p:cNvPr>
          <p:cNvSpPr/>
          <p:nvPr/>
        </p:nvSpPr>
        <p:spPr>
          <a:xfrm>
            <a:off x="3047842" y="408350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6A9C34A-FB22-4F72-9C90-104E38F1FD8F}"/>
              </a:ext>
            </a:extLst>
          </p:cNvPr>
          <p:cNvSpPr/>
          <p:nvPr/>
        </p:nvSpPr>
        <p:spPr>
          <a:xfrm>
            <a:off x="2814163" y="396685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C5B6F7-87AA-40D5-B245-C996804A6F4B}"/>
              </a:ext>
            </a:extLst>
          </p:cNvPr>
          <p:cNvSpPr/>
          <p:nvPr/>
        </p:nvSpPr>
        <p:spPr>
          <a:xfrm>
            <a:off x="1836263" y="302534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738C47B-C0B4-4DA0-89E7-1180896DE065}"/>
              </a:ext>
            </a:extLst>
          </p:cNvPr>
          <p:cNvSpPr/>
          <p:nvPr/>
        </p:nvSpPr>
        <p:spPr>
          <a:xfrm>
            <a:off x="2082642" y="30541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7DBCC43-89E0-43B6-AE46-41D3A21C812C}"/>
              </a:ext>
            </a:extLst>
          </p:cNvPr>
          <p:cNvSpPr/>
          <p:nvPr/>
        </p:nvSpPr>
        <p:spPr>
          <a:xfrm>
            <a:off x="2229963" y="318634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7A3CB8-9EC5-40EB-B2E0-BBFC2CD65E9B}"/>
              </a:ext>
            </a:extLst>
          </p:cNvPr>
          <p:cNvSpPr/>
          <p:nvPr/>
        </p:nvSpPr>
        <p:spPr>
          <a:xfrm>
            <a:off x="1969613" y="314935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110812-6370-4CE5-83A1-CFF650C8C15E}"/>
              </a:ext>
            </a:extLst>
          </p:cNvPr>
          <p:cNvSpPr/>
          <p:nvPr/>
        </p:nvSpPr>
        <p:spPr>
          <a:xfrm>
            <a:off x="1937863" y="330767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9A6627B-F8A6-4B1D-BEAB-FADCABCB4351}"/>
              </a:ext>
            </a:extLst>
          </p:cNvPr>
          <p:cNvSpPr/>
          <p:nvPr/>
        </p:nvSpPr>
        <p:spPr>
          <a:xfrm>
            <a:off x="1664813" y="31811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C060F67-0E3F-46F3-BF71-4AA470B9BBAD}"/>
              </a:ext>
            </a:extLst>
          </p:cNvPr>
          <p:cNvSpPr/>
          <p:nvPr/>
        </p:nvSpPr>
        <p:spPr>
          <a:xfrm>
            <a:off x="1537813" y="34646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FCB4501-6673-4D62-A8E0-01DEFB1559AE}"/>
              </a:ext>
            </a:extLst>
          </p:cNvPr>
          <p:cNvSpPr/>
          <p:nvPr/>
        </p:nvSpPr>
        <p:spPr>
          <a:xfrm>
            <a:off x="1334613" y="373977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8D36FB0-9AE2-4376-8D7C-728C65B51E1E}"/>
              </a:ext>
            </a:extLst>
          </p:cNvPr>
          <p:cNvSpPr/>
          <p:nvPr/>
        </p:nvSpPr>
        <p:spPr>
          <a:xfrm>
            <a:off x="1156813" y="405175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C35E7DE-0D51-4267-A001-C8505F6BD541}"/>
              </a:ext>
            </a:extLst>
          </p:cNvPr>
          <p:cNvSpPr/>
          <p:nvPr/>
        </p:nvSpPr>
        <p:spPr>
          <a:xfrm>
            <a:off x="1220313" y="434083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56A550-6885-4FD7-BD07-45B28D8160F2}"/>
              </a:ext>
            </a:extLst>
          </p:cNvPr>
          <p:cNvSpPr/>
          <p:nvPr/>
        </p:nvSpPr>
        <p:spPr>
          <a:xfrm>
            <a:off x="1398113" y="455525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E17CA17-20EF-4A98-9369-2EE753D66505}"/>
              </a:ext>
            </a:extLst>
          </p:cNvPr>
          <p:cNvSpPr/>
          <p:nvPr/>
        </p:nvSpPr>
        <p:spPr>
          <a:xfrm>
            <a:off x="1696563" y="505425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A1BC606-818A-4FA1-9B79-F1C28FB57949}"/>
              </a:ext>
            </a:extLst>
          </p:cNvPr>
          <p:cNvSpPr/>
          <p:nvPr/>
        </p:nvSpPr>
        <p:spPr>
          <a:xfrm>
            <a:off x="2229963" y="528242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65F3AD8-808F-48D2-A130-6A4CC3D43C6C}"/>
              </a:ext>
            </a:extLst>
          </p:cNvPr>
          <p:cNvSpPr/>
          <p:nvPr/>
        </p:nvSpPr>
        <p:spPr>
          <a:xfrm>
            <a:off x="3124042" y="524647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2DACB9E-A109-4573-82E1-7EECD0C8EDAB}"/>
              </a:ext>
            </a:extLst>
          </p:cNvPr>
          <p:cNvSpPr/>
          <p:nvPr/>
        </p:nvSpPr>
        <p:spPr>
          <a:xfrm>
            <a:off x="3460592" y="510346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3ACE122-B3F4-4BE5-A232-C3DC93E1CC98}"/>
              </a:ext>
            </a:extLst>
          </p:cNvPr>
          <p:cNvSpPr/>
          <p:nvPr/>
        </p:nvSpPr>
        <p:spPr>
          <a:xfrm>
            <a:off x="3981292" y="492724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964737D-D997-4FC4-B4D3-04F4AA4E8C9D}"/>
              </a:ext>
            </a:extLst>
          </p:cNvPr>
          <p:cNvSpPr/>
          <p:nvPr/>
        </p:nvSpPr>
        <p:spPr>
          <a:xfrm>
            <a:off x="3981292" y="470310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C552806-14FA-4339-8271-4085A6D9A11F}"/>
              </a:ext>
            </a:extLst>
          </p:cNvPr>
          <p:cNvSpPr/>
          <p:nvPr/>
        </p:nvSpPr>
        <p:spPr>
          <a:xfrm>
            <a:off x="4260692" y="422878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C340FEA-8945-4407-92DD-43908AA86C87}"/>
              </a:ext>
            </a:extLst>
          </p:cNvPr>
          <p:cNvSpPr/>
          <p:nvPr/>
        </p:nvSpPr>
        <p:spPr>
          <a:xfrm>
            <a:off x="4324192" y="37470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A066429-73EF-4749-9157-9768BFB0248D}"/>
              </a:ext>
            </a:extLst>
          </p:cNvPr>
          <p:cNvSpPr/>
          <p:nvPr/>
        </p:nvSpPr>
        <p:spPr>
          <a:xfrm>
            <a:off x="4197192" y="328978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AE7B094-2B8D-4FC4-AECC-395E8F210BE4}"/>
              </a:ext>
            </a:extLst>
          </p:cNvPr>
          <p:cNvSpPr/>
          <p:nvPr/>
        </p:nvSpPr>
        <p:spPr>
          <a:xfrm>
            <a:off x="4319825" y="29878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1766A42-FCFB-4C2D-9C42-CF75233C2DE6}"/>
              </a:ext>
            </a:extLst>
          </p:cNvPr>
          <p:cNvSpPr/>
          <p:nvPr/>
        </p:nvSpPr>
        <p:spPr>
          <a:xfrm>
            <a:off x="4518658" y="287673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3ECE12-5E16-4B3D-8AEE-A8E767167A40}"/>
              </a:ext>
            </a:extLst>
          </p:cNvPr>
          <p:cNvSpPr/>
          <p:nvPr/>
        </p:nvSpPr>
        <p:spPr>
          <a:xfrm>
            <a:off x="4405471" y="319164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8537820-36A0-4AA5-95A1-DF1B2CFF6B71}"/>
              </a:ext>
            </a:extLst>
          </p:cNvPr>
          <p:cNvSpPr/>
          <p:nvPr/>
        </p:nvSpPr>
        <p:spPr>
          <a:xfrm>
            <a:off x="4571842" y="31598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B709317-3304-4954-90A4-0A15D5BEF7D8}"/>
              </a:ext>
            </a:extLst>
          </p:cNvPr>
          <p:cNvSpPr/>
          <p:nvPr/>
        </p:nvSpPr>
        <p:spPr>
          <a:xfrm>
            <a:off x="4499766" y="34646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0264F27-C68D-41B9-8BED-5F00B78DD5A1}"/>
              </a:ext>
            </a:extLst>
          </p:cNvPr>
          <p:cNvSpPr/>
          <p:nvPr/>
        </p:nvSpPr>
        <p:spPr>
          <a:xfrm>
            <a:off x="4640579" y="349009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437FF02-13EA-433B-99AC-F7CAD7DF0530}"/>
              </a:ext>
            </a:extLst>
          </p:cNvPr>
          <p:cNvSpPr/>
          <p:nvPr/>
        </p:nvSpPr>
        <p:spPr>
          <a:xfrm>
            <a:off x="4516754" y="381992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1DF0F4B-B418-43E5-80F9-8CA3376C85D9}"/>
              </a:ext>
            </a:extLst>
          </p:cNvPr>
          <p:cNvSpPr/>
          <p:nvPr/>
        </p:nvSpPr>
        <p:spPr>
          <a:xfrm>
            <a:off x="4181950" y="388598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D71B254-1169-42EE-A555-541C0F6174EF}"/>
              </a:ext>
            </a:extLst>
          </p:cNvPr>
          <p:cNvSpPr/>
          <p:nvPr/>
        </p:nvSpPr>
        <p:spPr>
          <a:xfrm>
            <a:off x="4013042" y="415307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1F9DFCF-7886-46E4-899F-7002097AF4CF}"/>
              </a:ext>
            </a:extLst>
          </p:cNvPr>
          <p:cNvSpPr/>
          <p:nvPr/>
        </p:nvSpPr>
        <p:spPr>
          <a:xfrm>
            <a:off x="3809842" y="44696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69A0B1F-C4B4-4415-AE29-51F6ED71738B}"/>
              </a:ext>
            </a:extLst>
          </p:cNvPr>
          <p:cNvSpPr/>
          <p:nvPr/>
        </p:nvSpPr>
        <p:spPr>
          <a:xfrm>
            <a:off x="4165442" y="445805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57E6396-6589-4FFC-9632-94A3F46FCFF6}"/>
              </a:ext>
            </a:extLst>
          </p:cNvPr>
          <p:cNvSpPr/>
          <p:nvPr/>
        </p:nvSpPr>
        <p:spPr>
          <a:xfrm>
            <a:off x="4548504" y="414027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1D5F474-8C8D-449B-8756-947E617A5D8B}"/>
              </a:ext>
            </a:extLst>
          </p:cNvPr>
          <p:cNvSpPr/>
          <p:nvPr/>
        </p:nvSpPr>
        <p:spPr>
          <a:xfrm>
            <a:off x="4347050" y="441808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8B6F43C-510B-483A-8437-14E9F9579A2A}"/>
              </a:ext>
            </a:extLst>
          </p:cNvPr>
          <p:cNvSpPr/>
          <p:nvPr/>
        </p:nvSpPr>
        <p:spPr>
          <a:xfrm>
            <a:off x="4334350" y="40054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6124D04-C944-4F85-B664-2517D46FE72B}"/>
              </a:ext>
            </a:extLst>
          </p:cNvPr>
          <p:cNvSpPr/>
          <p:nvPr/>
        </p:nvSpPr>
        <p:spPr>
          <a:xfrm>
            <a:off x="4320537" y="345996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6600179-5434-4E7E-B098-6AB4439F7DBD}"/>
              </a:ext>
            </a:extLst>
          </p:cNvPr>
          <p:cNvSpPr/>
          <p:nvPr/>
        </p:nvSpPr>
        <p:spPr>
          <a:xfrm>
            <a:off x="3746342" y="480132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630A65C-70FA-4E24-BF3A-DDB68CA658B8}"/>
              </a:ext>
            </a:extLst>
          </p:cNvPr>
          <p:cNvSpPr/>
          <p:nvPr/>
        </p:nvSpPr>
        <p:spPr>
          <a:xfrm>
            <a:off x="3795871" y="513118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C21D88A-C482-4481-8952-F8E84822BB85}"/>
              </a:ext>
            </a:extLst>
          </p:cNvPr>
          <p:cNvSpPr/>
          <p:nvPr/>
        </p:nvSpPr>
        <p:spPr>
          <a:xfrm>
            <a:off x="3668871" y="533492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8D442F0-3255-4F6B-9CDB-2FFEC4666999}"/>
              </a:ext>
            </a:extLst>
          </p:cNvPr>
          <p:cNvSpPr/>
          <p:nvPr/>
        </p:nvSpPr>
        <p:spPr>
          <a:xfrm>
            <a:off x="3301842" y="543624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1DDA6B9-6808-49B4-9D30-4F8EF2C8F739}"/>
              </a:ext>
            </a:extLst>
          </p:cNvPr>
          <p:cNvSpPr/>
          <p:nvPr/>
        </p:nvSpPr>
        <p:spPr>
          <a:xfrm>
            <a:off x="3384392" y="513152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3B30913-0BDB-4B3A-AE93-7CC17AEF3A11}"/>
              </a:ext>
            </a:extLst>
          </p:cNvPr>
          <p:cNvSpPr/>
          <p:nvPr/>
        </p:nvSpPr>
        <p:spPr>
          <a:xfrm>
            <a:off x="2998313" y="543624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B870239-3B37-4B5D-B880-14E553F1EBF1}"/>
              </a:ext>
            </a:extLst>
          </p:cNvPr>
          <p:cNvSpPr/>
          <p:nvPr/>
        </p:nvSpPr>
        <p:spPr>
          <a:xfrm>
            <a:off x="2782413" y="538493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E02B5F3-B065-48D3-A0C6-1AD642A383E4}"/>
              </a:ext>
            </a:extLst>
          </p:cNvPr>
          <p:cNvSpPr/>
          <p:nvPr/>
        </p:nvSpPr>
        <p:spPr>
          <a:xfrm>
            <a:off x="2325213" y="543568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45D4250-DA21-471F-90F8-CF355B780C2F}"/>
              </a:ext>
            </a:extLst>
          </p:cNvPr>
          <p:cNvSpPr/>
          <p:nvPr/>
        </p:nvSpPr>
        <p:spPr>
          <a:xfrm>
            <a:off x="1931513" y="539776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8449D53-90E2-444A-BD9D-8E4A7190C31A}"/>
              </a:ext>
            </a:extLst>
          </p:cNvPr>
          <p:cNvSpPr/>
          <p:nvPr/>
        </p:nvSpPr>
        <p:spPr>
          <a:xfrm>
            <a:off x="1490824" y="510403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8FA66BD-3BB9-4BE2-A21B-5FC552AC1501}"/>
              </a:ext>
            </a:extLst>
          </p:cNvPr>
          <p:cNvSpPr/>
          <p:nvPr/>
        </p:nvSpPr>
        <p:spPr>
          <a:xfrm>
            <a:off x="1262224" y="486241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652FDE43-B863-4972-A404-BD5657AE3CD4}"/>
              </a:ext>
            </a:extLst>
          </p:cNvPr>
          <p:cNvSpPr/>
          <p:nvPr/>
        </p:nvSpPr>
        <p:spPr>
          <a:xfrm>
            <a:off x="1038705" y="439142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CEF2487-D35B-4F9B-9DF7-0A90C27F0EE5}"/>
              </a:ext>
            </a:extLst>
          </p:cNvPr>
          <p:cNvSpPr/>
          <p:nvPr/>
        </p:nvSpPr>
        <p:spPr>
          <a:xfrm>
            <a:off x="1067201" y="383191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2EF73E9-98D8-4C56-8F73-5B7AE6708D25}"/>
              </a:ext>
            </a:extLst>
          </p:cNvPr>
          <p:cNvSpPr/>
          <p:nvPr/>
        </p:nvSpPr>
        <p:spPr>
          <a:xfrm>
            <a:off x="1219601" y="35780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AFE7C2B-E086-44E9-A8FC-843586447FFE}"/>
              </a:ext>
            </a:extLst>
          </p:cNvPr>
          <p:cNvSpPr/>
          <p:nvPr/>
        </p:nvSpPr>
        <p:spPr>
          <a:xfrm>
            <a:off x="1376724" y="337117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ED8D7ED-936B-4E9C-842B-FA00660EC62A}"/>
              </a:ext>
            </a:extLst>
          </p:cNvPr>
          <p:cNvSpPr/>
          <p:nvPr/>
        </p:nvSpPr>
        <p:spPr>
          <a:xfrm>
            <a:off x="1530828" y="310017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B8FAB00-A548-4821-A8E1-02D4F18146AB}"/>
              </a:ext>
            </a:extLst>
          </p:cNvPr>
          <p:cNvSpPr/>
          <p:nvPr/>
        </p:nvSpPr>
        <p:spPr>
          <a:xfrm>
            <a:off x="1262224" y="398955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17D2AE0-894E-458D-AFE7-6F90858DA2AD}"/>
              </a:ext>
            </a:extLst>
          </p:cNvPr>
          <p:cNvSpPr/>
          <p:nvPr/>
        </p:nvSpPr>
        <p:spPr>
          <a:xfrm>
            <a:off x="1009339" y="403035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74873F0-F9F6-4D07-B788-11C31F0AAEB2}"/>
              </a:ext>
            </a:extLst>
          </p:cNvPr>
          <p:cNvSpPr/>
          <p:nvPr/>
        </p:nvSpPr>
        <p:spPr>
          <a:xfrm>
            <a:off x="1099509" y="42605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3046D7D-7E0C-4744-914C-4CE1A32C4682}"/>
              </a:ext>
            </a:extLst>
          </p:cNvPr>
          <p:cNvSpPr/>
          <p:nvPr/>
        </p:nvSpPr>
        <p:spPr>
          <a:xfrm>
            <a:off x="1124351" y="464237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DD21456-F177-4439-97E6-B273E41456E6}"/>
              </a:ext>
            </a:extLst>
          </p:cNvPr>
          <p:cNvSpPr/>
          <p:nvPr/>
        </p:nvSpPr>
        <p:spPr>
          <a:xfrm>
            <a:off x="1398113" y="469293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D405036-FA52-4B28-B0A6-245D99CF6D35}"/>
              </a:ext>
            </a:extLst>
          </p:cNvPr>
          <p:cNvSpPr/>
          <p:nvPr/>
        </p:nvSpPr>
        <p:spPr>
          <a:xfrm>
            <a:off x="1105859" y="483302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BBF2EC2-24E9-4764-AD74-29BF3DE38F72}"/>
              </a:ext>
            </a:extLst>
          </p:cNvPr>
          <p:cNvSpPr/>
          <p:nvPr/>
        </p:nvSpPr>
        <p:spPr>
          <a:xfrm>
            <a:off x="1370220" y="431247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3C242B0-DD94-4D82-9E56-117D9818EDB6}"/>
              </a:ext>
            </a:extLst>
          </p:cNvPr>
          <p:cNvSpPr/>
          <p:nvPr/>
        </p:nvSpPr>
        <p:spPr>
          <a:xfrm>
            <a:off x="1230474" y="456641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21E69C9-CA73-4290-A447-96E3A183B0BE}"/>
              </a:ext>
            </a:extLst>
          </p:cNvPr>
          <p:cNvSpPr/>
          <p:nvPr/>
        </p:nvSpPr>
        <p:spPr>
          <a:xfrm>
            <a:off x="1408474" y="499427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31DB834-FB62-4F42-9536-928D9A2152E1}"/>
              </a:ext>
            </a:extLst>
          </p:cNvPr>
          <p:cNvSpPr/>
          <p:nvPr/>
        </p:nvSpPr>
        <p:spPr>
          <a:xfrm>
            <a:off x="1591989" y="49072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B35D14E-B3B8-4C4D-B854-CD5DBABECBD9}"/>
              </a:ext>
            </a:extLst>
          </p:cNvPr>
          <p:cNvSpPr/>
          <p:nvPr/>
        </p:nvSpPr>
        <p:spPr>
          <a:xfrm>
            <a:off x="1668189" y="531319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1B28AF7-365A-406B-9777-04E491E970BB}"/>
              </a:ext>
            </a:extLst>
          </p:cNvPr>
          <p:cNvSpPr/>
          <p:nvPr/>
        </p:nvSpPr>
        <p:spPr>
          <a:xfrm>
            <a:off x="2069942" y="511007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B950355-F6D9-4B7E-928D-16E43C13F575}"/>
              </a:ext>
            </a:extLst>
          </p:cNvPr>
          <p:cNvSpPr/>
          <p:nvPr/>
        </p:nvSpPr>
        <p:spPr>
          <a:xfrm>
            <a:off x="2374108" y="513521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26F3B04-62F5-445B-8245-F90E284EEFA4}"/>
              </a:ext>
            </a:extLst>
          </p:cNvPr>
          <p:cNvSpPr/>
          <p:nvPr/>
        </p:nvSpPr>
        <p:spPr>
          <a:xfrm>
            <a:off x="2767808" y="511007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78205CC-8116-4C50-A7EB-D77256B4D4B8}"/>
              </a:ext>
            </a:extLst>
          </p:cNvPr>
          <p:cNvSpPr/>
          <p:nvPr/>
        </p:nvSpPr>
        <p:spPr>
          <a:xfrm>
            <a:off x="3085942" y="498412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ED1F1C5-D6A1-4BC2-94EB-AC6C9900B815}"/>
              </a:ext>
            </a:extLst>
          </p:cNvPr>
          <p:cNvSpPr/>
          <p:nvPr/>
        </p:nvSpPr>
        <p:spPr>
          <a:xfrm>
            <a:off x="3470117" y="492062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591DAD3-B230-4F21-B60C-098088C61A97}"/>
              </a:ext>
            </a:extLst>
          </p:cNvPr>
          <p:cNvSpPr/>
          <p:nvPr/>
        </p:nvSpPr>
        <p:spPr>
          <a:xfrm>
            <a:off x="3470117" y="24075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D02A19C-76FF-447F-988B-B228374DA8B9}"/>
              </a:ext>
            </a:extLst>
          </p:cNvPr>
          <p:cNvSpPr/>
          <p:nvPr/>
        </p:nvSpPr>
        <p:spPr>
          <a:xfrm>
            <a:off x="3882946" y="215413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362E168-7139-4035-829C-A3824EAF98CE}"/>
              </a:ext>
            </a:extLst>
          </p:cNvPr>
          <p:cNvSpPr/>
          <p:nvPr/>
        </p:nvSpPr>
        <p:spPr>
          <a:xfrm>
            <a:off x="3681571" y="22954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A9F81D4-ACF2-4E25-B356-E4DD15D8D2FB}"/>
              </a:ext>
            </a:extLst>
          </p:cNvPr>
          <p:cNvSpPr/>
          <p:nvPr/>
        </p:nvSpPr>
        <p:spPr>
          <a:xfrm>
            <a:off x="4292442" y="209063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35A4ED5-F6D7-4982-96D2-ABFBA738F6FB}"/>
              </a:ext>
            </a:extLst>
          </p:cNvPr>
          <p:cNvSpPr/>
          <p:nvPr/>
        </p:nvSpPr>
        <p:spPr>
          <a:xfrm>
            <a:off x="4532228" y="181146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F2F0F99-2E4F-452F-9AFB-4F6332E1C051}"/>
              </a:ext>
            </a:extLst>
          </p:cNvPr>
          <p:cNvSpPr/>
          <p:nvPr/>
        </p:nvSpPr>
        <p:spPr>
          <a:xfrm>
            <a:off x="4076542" y="187496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47C3590-1A69-44D1-8AC1-D3157E79C263}"/>
              </a:ext>
            </a:extLst>
          </p:cNvPr>
          <p:cNvSpPr/>
          <p:nvPr/>
        </p:nvSpPr>
        <p:spPr>
          <a:xfrm>
            <a:off x="3770471" y="20254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B888F16-B6D6-473A-911F-44A76942EBA7}"/>
              </a:ext>
            </a:extLst>
          </p:cNvPr>
          <p:cNvSpPr/>
          <p:nvPr/>
        </p:nvSpPr>
        <p:spPr>
          <a:xfrm>
            <a:off x="3428842" y="22268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6021052-BF9A-47BE-AC17-6008270F7A05}"/>
              </a:ext>
            </a:extLst>
          </p:cNvPr>
          <p:cNvSpPr/>
          <p:nvPr/>
        </p:nvSpPr>
        <p:spPr>
          <a:xfrm>
            <a:off x="4508342" y="184508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DF1EA3-ABE5-4B49-AF57-25C8773B3107}"/>
              </a:ext>
            </a:extLst>
          </p:cNvPr>
          <p:cNvSpPr/>
          <p:nvPr/>
        </p:nvSpPr>
        <p:spPr>
          <a:xfrm>
            <a:off x="4876642" y="184321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085DF4B-F27B-4641-A64D-627A94CDB1CB}"/>
              </a:ext>
            </a:extLst>
          </p:cNvPr>
          <p:cNvSpPr/>
          <p:nvPr/>
        </p:nvSpPr>
        <p:spPr>
          <a:xfrm>
            <a:off x="5205650" y="201891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3163155-6D38-416B-A780-594A4C644B07}"/>
              </a:ext>
            </a:extLst>
          </p:cNvPr>
          <p:cNvSpPr/>
          <p:nvPr/>
        </p:nvSpPr>
        <p:spPr>
          <a:xfrm>
            <a:off x="5767068" y="21552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C412197-EE7E-40B7-8D08-D9B00608E933}"/>
              </a:ext>
            </a:extLst>
          </p:cNvPr>
          <p:cNvSpPr/>
          <p:nvPr/>
        </p:nvSpPr>
        <p:spPr>
          <a:xfrm>
            <a:off x="5905577" y="256256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321C90C1-F301-4170-87F1-5B6E337E4CFE}"/>
              </a:ext>
            </a:extLst>
          </p:cNvPr>
          <p:cNvSpPr/>
          <p:nvPr/>
        </p:nvSpPr>
        <p:spPr>
          <a:xfrm>
            <a:off x="6032500" y="276608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B10416C-CB25-4F23-B151-A1F0EA9E1C04}"/>
              </a:ext>
            </a:extLst>
          </p:cNvPr>
          <p:cNvSpPr/>
          <p:nvPr/>
        </p:nvSpPr>
        <p:spPr>
          <a:xfrm>
            <a:off x="5627013" y="238533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0531AA0-E9F9-4864-B929-77150E257DF1}"/>
              </a:ext>
            </a:extLst>
          </p:cNvPr>
          <p:cNvSpPr/>
          <p:nvPr/>
        </p:nvSpPr>
        <p:spPr>
          <a:xfrm>
            <a:off x="5374126" y="213140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AFFD143F-7C43-4CA3-A4D9-57095779C13C}"/>
              </a:ext>
            </a:extLst>
          </p:cNvPr>
          <p:cNvSpPr/>
          <p:nvPr/>
        </p:nvSpPr>
        <p:spPr>
          <a:xfrm>
            <a:off x="5195012" y="177398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AEAAC3AB-2DF2-4CC3-B85D-844CCC2925E1}"/>
              </a:ext>
            </a:extLst>
          </p:cNvPr>
          <p:cNvSpPr/>
          <p:nvPr/>
        </p:nvSpPr>
        <p:spPr>
          <a:xfrm>
            <a:off x="4853185" y="20676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EB3E10A-F1A9-4656-A315-75FDF1E8A1D4}"/>
              </a:ext>
            </a:extLst>
          </p:cNvPr>
          <p:cNvSpPr/>
          <p:nvPr/>
        </p:nvSpPr>
        <p:spPr>
          <a:xfrm>
            <a:off x="4714084" y="197933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73AC94A-7177-41D8-872F-51769565096B}"/>
              </a:ext>
            </a:extLst>
          </p:cNvPr>
          <p:cNvSpPr/>
          <p:nvPr/>
        </p:nvSpPr>
        <p:spPr>
          <a:xfrm>
            <a:off x="4319825" y="194105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595060C8-232F-476B-924C-200301BBB1D2}"/>
              </a:ext>
            </a:extLst>
          </p:cNvPr>
          <p:cNvSpPr/>
          <p:nvPr/>
        </p:nvSpPr>
        <p:spPr>
          <a:xfrm>
            <a:off x="4132980" y="201891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5689CFC-8C47-4C93-B09B-2FEBB6091FDC}"/>
              </a:ext>
            </a:extLst>
          </p:cNvPr>
          <p:cNvSpPr/>
          <p:nvPr/>
        </p:nvSpPr>
        <p:spPr>
          <a:xfrm>
            <a:off x="4714084" y="177058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485EF572-4FA4-4E7E-A5BC-18C489DF11E7}"/>
              </a:ext>
            </a:extLst>
          </p:cNvPr>
          <p:cNvSpPr/>
          <p:nvPr/>
        </p:nvSpPr>
        <p:spPr>
          <a:xfrm>
            <a:off x="5552084" y="192308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6FFB1A9-0BCE-43CC-BC01-0A8780B32BF1}"/>
              </a:ext>
            </a:extLst>
          </p:cNvPr>
          <p:cNvSpPr/>
          <p:nvPr/>
        </p:nvSpPr>
        <p:spPr>
          <a:xfrm>
            <a:off x="6020871" y="240750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64B29A3-493D-42DD-8126-E2F065D8D05D}"/>
              </a:ext>
            </a:extLst>
          </p:cNvPr>
          <p:cNvSpPr/>
          <p:nvPr/>
        </p:nvSpPr>
        <p:spPr>
          <a:xfrm>
            <a:off x="5550971" y="216572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5DAF758B-BDDA-428A-A61D-EC624BD01415}"/>
              </a:ext>
            </a:extLst>
          </p:cNvPr>
          <p:cNvSpPr/>
          <p:nvPr/>
        </p:nvSpPr>
        <p:spPr>
          <a:xfrm>
            <a:off x="5044843" y="192370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5ACBCC6-F2AE-493D-97BF-E69BADAB3EBB}"/>
              </a:ext>
            </a:extLst>
          </p:cNvPr>
          <p:cNvSpPr/>
          <p:nvPr/>
        </p:nvSpPr>
        <p:spPr>
          <a:xfrm>
            <a:off x="4524449" y="201242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8FDC2B4E-1320-43EB-93AC-A0F9ED1BD282}"/>
              </a:ext>
            </a:extLst>
          </p:cNvPr>
          <p:cNvSpPr/>
          <p:nvPr/>
        </p:nvSpPr>
        <p:spPr>
          <a:xfrm>
            <a:off x="813866" y="22558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18531F73-6A4E-40F8-8988-640CAF885A06}"/>
              </a:ext>
            </a:extLst>
          </p:cNvPr>
          <p:cNvSpPr/>
          <p:nvPr/>
        </p:nvSpPr>
        <p:spPr>
          <a:xfrm>
            <a:off x="1052516" y="221763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B91CDCF-EC96-4BC5-AB11-712E69151735}"/>
              </a:ext>
            </a:extLst>
          </p:cNvPr>
          <p:cNvSpPr/>
          <p:nvPr/>
        </p:nvSpPr>
        <p:spPr>
          <a:xfrm>
            <a:off x="862709" y="24463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885FCBB5-D6D8-4810-805B-51E412DC3550}"/>
              </a:ext>
            </a:extLst>
          </p:cNvPr>
          <p:cNvSpPr/>
          <p:nvPr/>
        </p:nvSpPr>
        <p:spPr>
          <a:xfrm>
            <a:off x="1153559" y="23299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620A0F22-8E2A-49B4-B507-29193BDC7F65}"/>
              </a:ext>
            </a:extLst>
          </p:cNvPr>
          <p:cNvSpPr/>
          <p:nvPr/>
        </p:nvSpPr>
        <p:spPr>
          <a:xfrm>
            <a:off x="1206266" y="206412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3E07EE35-CAA5-44FF-82C8-3B16DFF3C484}"/>
              </a:ext>
            </a:extLst>
          </p:cNvPr>
          <p:cNvSpPr/>
          <p:nvPr/>
        </p:nvSpPr>
        <p:spPr>
          <a:xfrm>
            <a:off x="1537789" y="222909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C5F7C337-AA51-459A-81D0-0DDBB86FF6FB}"/>
              </a:ext>
            </a:extLst>
          </p:cNvPr>
          <p:cNvSpPr/>
          <p:nvPr/>
        </p:nvSpPr>
        <p:spPr>
          <a:xfrm>
            <a:off x="1916908" y="217970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E8AE49F-4BD2-43B3-937F-9A8E30E55F0F}"/>
              </a:ext>
            </a:extLst>
          </p:cNvPr>
          <p:cNvSpPr/>
          <p:nvPr/>
        </p:nvSpPr>
        <p:spPr>
          <a:xfrm>
            <a:off x="3251042" y="271041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A0E41DD-A2CF-4F6C-ABF6-36FC6FE4AE22}"/>
              </a:ext>
            </a:extLst>
          </p:cNvPr>
          <p:cNvSpPr/>
          <p:nvPr/>
        </p:nvSpPr>
        <p:spPr>
          <a:xfrm>
            <a:off x="2628742" y="537760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5B7CD884-CB0D-4291-9D0A-207E8EC7AAD1}"/>
              </a:ext>
            </a:extLst>
          </p:cNvPr>
          <p:cNvSpPr/>
          <p:nvPr/>
        </p:nvSpPr>
        <p:spPr>
          <a:xfrm>
            <a:off x="4196480" y="464143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6590DAF9-1FFB-4F11-A397-964D75AAEA8C}"/>
              </a:ext>
            </a:extLst>
          </p:cNvPr>
          <p:cNvSpPr/>
          <p:nvPr/>
        </p:nvSpPr>
        <p:spPr>
          <a:xfrm>
            <a:off x="4628992" y="371341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7DEC651-56F7-422A-BB5E-F99D1558E416}"/>
              </a:ext>
            </a:extLst>
          </p:cNvPr>
          <p:cNvSpPr/>
          <p:nvPr/>
        </p:nvSpPr>
        <p:spPr>
          <a:xfrm>
            <a:off x="4068209" y="433546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49E9E61D-73ED-4D10-A90C-203FB1233290}"/>
              </a:ext>
            </a:extLst>
          </p:cNvPr>
          <p:cNvSpPr/>
          <p:nvPr/>
        </p:nvSpPr>
        <p:spPr>
          <a:xfrm>
            <a:off x="3914696" y="467569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44268550-6DA1-4648-A317-9D86C3648D6F}"/>
              </a:ext>
            </a:extLst>
          </p:cNvPr>
          <p:cNvSpPr/>
          <p:nvPr/>
        </p:nvSpPr>
        <p:spPr>
          <a:xfrm>
            <a:off x="3746342" y="498412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98BC805A-9170-4052-9FF1-06380E9044F0}"/>
              </a:ext>
            </a:extLst>
          </p:cNvPr>
          <p:cNvSpPr/>
          <p:nvPr/>
        </p:nvSpPr>
        <p:spPr>
          <a:xfrm>
            <a:off x="2817971" y="523833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E87FA46B-6496-48E2-8A28-455193C508CA}"/>
              </a:ext>
            </a:extLst>
          </p:cNvPr>
          <p:cNvSpPr/>
          <p:nvPr/>
        </p:nvSpPr>
        <p:spPr>
          <a:xfrm>
            <a:off x="1817213" y="525278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3CB53F3D-DEAF-4260-BBDF-6D95412809B5}"/>
              </a:ext>
            </a:extLst>
          </p:cNvPr>
          <p:cNvSpPr/>
          <p:nvPr/>
        </p:nvSpPr>
        <p:spPr>
          <a:xfrm>
            <a:off x="2554647" y="52782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3E12BADD-F517-401F-B334-A8FCB822257B}"/>
              </a:ext>
            </a:extLst>
          </p:cNvPr>
          <p:cNvSpPr/>
          <p:nvPr/>
        </p:nvSpPr>
        <p:spPr>
          <a:xfrm>
            <a:off x="4000896" y="45154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28332150-257B-481B-82C3-2649BA2C684D}"/>
              </a:ext>
            </a:extLst>
          </p:cNvPr>
          <p:cNvSpPr/>
          <p:nvPr/>
        </p:nvSpPr>
        <p:spPr>
          <a:xfrm>
            <a:off x="4468971" y="360055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B4F9906-5F72-411A-ABF0-AF07E94158E7}"/>
              </a:ext>
            </a:extLst>
          </p:cNvPr>
          <p:cNvSpPr/>
          <p:nvPr/>
        </p:nvSpPr>
        <p:spPr>
          <a:xfrm>
            <a:off x="4479445" y="333584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19E516CA-3FA7-4B6C-A837-3EFA450E694A}"/>
              </a:ext>
            </a:extLst>
          </p:cNvPr>
          <p:cNvSpPr/>
          <p:nvPr/>
        </p:nvSpPr>
        <p:spPr>
          <a:xfrm>
            <a:off x="4277200" y="31449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FA1411A0-6D87-4B5F-965E-E0D7A98A6847}"/>
              </a:ext>
            </a:extLst>
          </p:cNvPr>
          <p:cNvSpPr/>
          <p:nvPr/>
        </p:nvSpPr>
        <p:spPr>
          <a:xfrm>
            <a:off x="3249294" y="24463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3E93A83-0B6F-422E-97DB-B51A320FA7F5}"/>
              </a:ext>
            </a:extLst>
          </p:cNvPr>
          <p:cNvSpPr/>
          <p:nvPr/>
        </p:nvSpPr>
        <p:spPr>
          <a:xfrm>
            <a:off x="2362042" y="21633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45FE8BF6-CBF1-4A2D-B4C5-9183B8353571}"/>
              </a:ext>
            </a:extLst>
          </p:cNvPr>
          <p:cNvSpPr/>
          <p:nvPr/>
        </p:nvSpPr>
        <p:spPr>
          <a:xfrm>
            <a:off x="4000265" y="203872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6D474E3-7D0C-49B1-959C-AC6539746CC8}"/>
              </a:ext>
            </a:extLst>
          </p:cNvPr>
          <p:cNvSpPr/>
          <p:nvPr/>
        </p:nvSpPr>
        <p:spPr>
          <a:xfrm>
            <a:off x="5460744" y="198774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5383AC53-3A5B-4A63-9E96-93DFD5435B4B}"/>
              </a:ext>
            </a:extLst>
          </p:cNvPr>
          <p:cNvSpPr/>
          <p:nvPr/>
        </p:nvSpPr>
        <p:spPr>
          <a:xfrm>
            <a:off x="4319192" y="181001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23C7AFB8-8128-44C6-9AF7-FC509859FB9D}"/>
              </a:ext>
            </a:extLst>
          </p:cNvPr>
          <p:cNvSpPr/>
          <p:nvPr/>
        </p:nvSpPr>
        <p:spPr>
          <a:xfrm>
            <a:off x="1678700" y="230747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726E1AB2-BB2F-4A30-927A-D53B18F65A0A}"/>
              </a:ext>
            </a:extLst>
          </p:cNvPr>
          <p:cNvSpPr/>
          <p:nvPr/>
        </p:nvSpPr>
        <p:spPr>
          <a:xfrm>
            <a:off x="980200" y="23193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9D8A363-0C1D-49A0-9187-D9B78AE1FB6A}"/>
              </a:ext>
            </a:extLst>
          </p:cNvPr>
          <p:cNvSpPr/>
          <p:nvPr/>
        </p:nvSpPr>
        <p:spPr>
          <a:xfrm>
            <a:off x="2750663" y="2067790"/>
            <a:ext cx="373379" cy="719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1FF8672-C3C8-4843-9F3C-5F16EBEEDA31}"/>
              </a:ext>
            </a:extLst>
          </p:cNvPr>
          <p:cNvSpPr/>
          <p:nvPr/>
        </p:nvSpPr>
        <p:spPr>
          <a:xfrm>
            <a:off x="3082134" y="3286593"/>
            <a:ext cx="373379" cy="719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A78D1F2-E18C-4B86-8C8F-C67D2B9C1887}"/>
              </a:ext>
            </a:extLst>
          </p:cNvPr>
          <p:cNvSpPr/>
          <p:nvPr/>
        </p:nvSpPr>
        <p:spPr>
          <a:xfrm>
            <a:off x="4603434" y="3057460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65775F6-FF08-4BE9-8F83-1C560A9EFA27}"/>
              </a:ext>
            </a:extLst>
          </p:cNvPr>
          <p:cNvSpPr/>
          <p:nvPr/>
        </p:nvSpPr>
        <p:spPr>
          <a:xfrm rot="5400000">
            <a:off x="4603845" y="3057608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01AD127-6E62-409C-9BD2-420EBAF0F7F5}"/>
              </a:ext>
            </a:extLst>
          </p:cNvPr>
          <p:cNvSpPr/>
          <p:nvPr/>
        </p:nvSpPr>
        <p:spPr>
          <a:xfrm>
            <a:off x="3966275" y="5181727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3663AF5-1420-47EF-B1DB-73A82898026A}"/>
              </a:ext>
            </a:extLst>
          </p:cNvPr>
          <p:cNvSpPr/>
          <p:nvPr/>
        </p:nvSpPr>
        <p:spPr>
          <a:xfrm rot="5400000">
            <a:off x="3966686" y="5181875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196956ED-B6C1-4FEB-9A3D-8796AF86DDE2}"/>
              </a:ext>
            </a:extLst>
          </p:cNvPr>
          <p:cNvSpPr/>
          <p:nvPr/>
        </p:nvSpPr>
        <p:spPr>
          <a:xfrm>
            <a:off x="1338609" y="524479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B48E929D-8D95-4FA6-9D9A-6CE0C924E217}"/>
              </a:ext>
            </a:extLst>
          </p:cNvPr>
          <p:cNvSpPr/>
          <p:nvPr/>
        </p:nvSpPr>
        <p:spPr>
          <a:xfrm>
            <a:off x="1509013" y="5295335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D3AFCB0-47CF-471C-9ED0-EF8F10BD9655}"/>
              </a:ext>
            </a:extLst>
          </p:cNvPr>
          <p:cNvSpPr/>
          <p:nvPr/>
        </p:nvSpPr>
        <p:spPr>
          <a:xfrm rot="5400000">
            <a:off x="1509424" y="5295483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F126442-651C-4DD7-A2DB-073C1E97C98D}"/>
              </a:ext>
            </a:extLst>
          </p:cNvPr>
          <p:cNvSpPr txBox="1"/>
          <p:nvPr/>
        </p:nvSpPr>
        <p:spPr>
          <a:xfrm>
            <a:off x="2069763" y="2608816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solidFill>
                  <a:srgbClr val="4E2683"/>
                </a:solidFill>
              </a:rPr>
              <a:t>?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1B2C3DE5-666F-42BA-93C2-F0B59736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06" b="11078"/>
          <a:stretch/>
        </p:blipFill>
        <p:spPr>
          <a:xfrm>
            <a:off x="7144663" y="2075920"/>
            <a:ext cx="4411265" cy="3286191"/>
          </a:xfrm>
          <a:prstGeom prst="rect">
            <a:avLst/>
          </a:prstGeom>
        </p:spPr>
      </p:pic>
      <p:sp>
        <p:nvSpPr>
          <p:cNvPr id="177" name="Title 1">
            <a:extLst>
              <a:ext uri="{FF2B5EF4-FFF2-40B4-BE49-F238E27FC236}">
                <a16:creationId xmlns:a16="http://schemas.microsoft.com/office/drawing/2014/main" id="{9047CD45-C86A-4607-B199-0DA28DE791CF}"/>
              </a:ext>
            </a:extLst>
          </p:cNvPr>
          <p:cNvSpPr txBox="1">
            <a:spLocks/>
          </p:cNvSpPr>
          <p:nvPr/>
        </p:nvSpPr>
        <p:spPr>
          <a:xfrm>
            <a:off x="6403365" y="286535"/>
            <a:ext cx="61424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Weakly-supervised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3047163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E40D2B12-B0EB-43D4-B9C3-755BA33035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19" y="2220403"/>
            <a:ext cx="9649031" cy="71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3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1CD8-9B7C-423C-943A-C6176B03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Semi-supervised learning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22FC9-514B-406B-B81A-A5F175DBA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en-CA" dirty="0"/>
              <a:t>Self Training </a:t>
            </a:r>
          </a:p>
          <a:p>
            <a:r>
              <a:rPr lang="en-CA" dirty="0"/>
              <a:t>Generative Models </a:t>
            </a:r>
          </a:p>
          <a:p>
            <a:r>
              <a:rPr lang="en-CA" dirty="0"/>
              <a:t>Semi-supervised support vector machines (S3VMs) </a:t>
            </a:r>
          </a:p>
          <a:p>
            <a:r>
              <a:rPr lang="en-CA" dirty="0"/>
              <a:t>Graph-Based Algorithms </a:t>
            </a:r>
          </a:p>
          <a:p>
            <a:r>
              <a:rPr lang="en-CA" dirty="0"/>
              <a:t>Multiview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A4809-CDF8-48F2-A998-342B147B55F6}"/>
              </a:ext>
            </a:extLst>
          </p:cNvPr>
          <p:cNvSpPr txBox="1"/>
          <p:nvPr/>
        </p:nvSpPr>
        <p:spPr>
          <a:xfrm>
            <a:off x="838200" y="1690688"/>
            <a:ext cx="649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[Zhu &amp; Goldberg, “Introduction to semi-supervised learning”, 2009]</a:t>
            </a:r>
          </a:p>
          <a:p>
            <a:r>
              <a:rPr lang="en-CA" dirty="0"/>
              <a:t>[Chapelle, </a:t>
            </a:r>
            <a:r>
              <a:rPr lang="en-CA" dirty="0" err="1"/>
              <a:t>Scholkopf</a:t>
            </a:r>
            <a:r>
              <a:rPr lang="en-CA" dirty="0"/>
              <a:t> &amp; </a:t>
            </a:r>
            <a:r>
              <a:rPr lang="en-CA" dirty="0" err="1"/>
              <a:t>Zien</a:t>
            </a:r>
            <a:r>
              <a:rPr lang="en-CA" dirty="0"/>
              <a:t>, “Semi-supervised learning”, 2009]</a:t>
            </a:r>
          </a:p>
        </p:txBody>
      </p:sp>
    </p:spTree>
    <p:extLst>
      <p:ext uri="{BB962C8B-B14F-4D97-AF65-F5344CB8AC3E}">
        <p14:creationId xmlns:p14="http://schemas.microsoft.com/office/powerpoint/2010/main" val="1005580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1CD8-9B7C-423C-943A-C6176B03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Graph-Based Semi-supervised Learning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83EC4D-E53A-4A95-B413-3FA186307DED}"/>
              </a:ext>
            </a:extLst>
          </p:cNvPr>
          <p:cNvSpPr/>
          <p:nvPr/>
        </p:nvSpPr>
        <p:spPr>
          <a:xfrm>
            <a:off x="6172694" y="224846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43F449-70C8-4F32-B053-C17D4C46A46D}"/>
              </a:ext>
            </a:extLst>
          </p:cNvPr>
          <p:cNvSpPr/>
          <p:nvPr/>
        </p:nvSpPr>
        <p:spPr>
          <a:xfrm>
            <a:off x="6401294" y="207781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BA4DAC-3F7C-4B67-99F3-B637B3E6B2F1}"/>
              </a:ext>
            </a:extLst>
          </p:cNvPr>
          <p:cNvSpPr/>
          <p:nvPr/>
        </p:nvSpPr>
        <p:spPr>
          <a:xfrm>
            <a:off x="5905994" y="218496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F4FC7D-0ECA-4CC6-A9E8-0FEBFBE94E9D}"/>
              </a:ext>
            </a:extLst>
          </p:cNvPr>
          <p:cNvSpPr/>
          <p:nvPr/>
        </p:nvSpPr>
        <p:spPr>
          <a:xfrm>
            <a:off x="5842494" y="24627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3C125B-2492-4A19-B1EF-2FCE0DDB05E2}"/>
              </a:ext>
            </a:extLst>
          </p:cNvPr>
          <p:cNvSpPr/>
          <p:nvPr/>
        </p:nvSpPr>
        <p:spPr>
          <a:xfrm>
            <a:off x="6382244" y="243102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CBCC75-9C44-4674-9A28-855E7DB5379E}"/>
              </a:ext>
            </a:extLst>
          </p:cNvPr>
          <p:cNvSpPr/>
          <p:nvPr/>
        </p:nvSpPr>
        <p:spPr>
          <a:xfrm>
            <a:off x="6737844" y="213734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F6F5AF-5C16-492D-AB44-EA736C62FD78}"/>
              </a:ext>
            </a:extLst>
          </p:cNvPr>
          <p:cNvSpPr/>
          <p:nvPr/>
        </p:nvSpPr>
        <p:spPr>
          <a:xfrm>
            <a:off x="6471144" y="236752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CF699A-A2EE-4296-8018-B6F8F98ABE53}"/>
              </a:ext>
            </a:extLst>
          </p:cNvPr>
          <p:cNvSpPr/>
          <p:nvPr/>
        </p:nvSpPr>
        <p:spPr>
          <a:xfrm>
            <a:off x="6109194" y="253407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B65767-2516-461C-83BA-BDDC5E0B391A}"/>
              </a:ext>
            </a:extLst>
          </p:cNvPr>
          <p:cNvSpPr/>
          <p:nvPr/>
        </p:nvSpPr>
        <p:spPr>
          <a:xfrm>
            <a:off x="6769594" y="231196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4F94E9-3372-40FB-81FA-AF4F49A4403B}"/>
              </a:ext>
            </a:extLst>
          </p:cNvPr>
          <p:cNvSpPr/>
          <p:nvPr/>
        </p:nvSpPr>
        <p:spPr>
          <a:xfrm>
            <a:off x="7074394" y="217053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51AEE3-70E7-46CF-977E-42726BD9C9AA}"/>
              </a:ext>
            </a:extLst>
          </p:cNvPr>
          <p:cNvSpPr/>
          <p:nvPr/>
        </p:nvSpPr>
        <p:spPr>
          <a:xfrm>
            <a:off x="7290294" y="231196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4DCF7FB-870B-40FE-8245-38E21ED1DFB5}"/>
              </a:ext>
            </a:extLst>
          </p:cNvPr>
          <p:cNvSpPr/>
          <p:nvPr/>
        </p:nvSpPr>
        <p:spPr>
          <a:xfrm>
            <a:off x="7226794" y="256582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139081-A67B-4274-84CF-10F72975913E}"/>
              </a:ext>
            </a:extLst>
          </p:cNvPr>
          <p:cNvSpPr/>
          <p:nvPr/>
        </p:nvSpPr>
        <p:spPr>
          <a:xfrm>
            <a:off x="7144244" y="23753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07441A-14AB-411F-8EE8-0B4ECA75405F}"/>
              </a:ext>
            </a:extLst>
          </p:cNvPr>
          <p:cNvSpPr/>
          <p:nvPr/>
        </p:nvSpPr>
        <p:spPr>
          <a:xfrm>
            <a:off x="7353794" y="26532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240CEF-6D07-4258-89F4-4E4D99188AC2}"/>
              </a:ext>
            </a:extLst>
          </p:cNvPr>
          <p:cNvSpPr/>
          <p:nvPr/>
        </p:nvSpPr>
        <p:spPr>
          <a:xfrm>
            <a:off x="7429994" y="284970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BF8AEF7-B6F7-4D9F-8FEE-A7A46F82A1C8}"/>
              </a:ext>
            </a:extLst>
          </p:cNvPr>
          <p:cNvSpPr/>
          <p:nvPr/>
        </p:nvSpPr>
        <p:spPr>
          <a:xfrm>
            <a:off x="7506194" y="25262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06D613B-CF94-47D7-B73D-9A9AA420ECE7}"/>
              </a:ext>
            </a:extLst>
          </p:cNvPr>
          <p:cNvSpPr/>
          <p:nvPr/>
        </p:nvSpPr>
        <p:spPr>
          <a:xfrm>
            <a:off x="7576044" y="278620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63D266B-6A39-4122-9389-43EEF6D007BA}"/>
              </a:ext>
            </a:extLst>
          </p:cNvPr>
          <p:cNvSpPr/>
          <p:nvPr/>
        </p:nvSpPr>
        <p:spPr>
          <a:xfrm>
            <a:off x="7830044" y="284970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AF64E9B-1781-418B-8542-4E7F74355736}"/>
              </a:ext>
            </a:extLst>
          </p:cNvPr>
          <p:cNvSpPr/>
          <p:nvPr/>
        </p:nvSpPr>
        <p:spPr>
          <a:xfrm>
            <a:off x="7582394" y="291320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53B7E2-3BB2-407D-BDCF-D0374C34A5BC}"/>
              </a:ext>
            </a:extLst>
          </p:cNvPr>
          <p:cNvSpPr/>
          <p:nvPr/>
        </p:nvSpPr>
        <p:spPr>
          <a:xfrm>
            <a:off x="7695423" y="31975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C95DDDA-B9E4-41BA-B516-BE2666121A52}"/>
              </a:ext>
            </a:extLst>
          </p:cNvPr>
          <p:cNvSpPr/>
          <p:nvPr/>
        </p:nvSpPr>
        <p:spPr>
          <a:xfrm>
            <a:off x="7836394" y="31975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A99A8FB-CE65-4E23-929E-9145779A66A8}"/>
              </a:ext>
            </a:extLst>
          </p:cNvPr>
          <p:cNvSpPr/>
          <p:nvPr/>
        </p:nvSpPr>
        <p:spPr>
          <a:xfrm>
            <a:off x="7670023" y="33258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94B0B3-5A51-46EB-83A1-C2B439C2EEE1}"/>
              </a:ext>
            </a:extLst>
          </p:cNvPr>
          <p:cNvSpPr/>
          <p:nvPr/>
        </p:nvSpPr>
        <p:spPr>
          <a:xfrm>
            <a:off x="7474444" y="348282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180828D-4664-4806-82CC-D3C9C1A426EF}"/>
              </a:ext>
            </a:extLst>
          </p:cNvPr>
          <p:cNvSpPr/>
          <p:nvPr/>
        </p:nvSpPr>
        <p:spPr>
          <a:xfrm>
            <a:off x="7727173" y="34510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4DA0E96-4492-482A-ABAB-CC8D7AE58DEE}"/>
              </a:ext>
            </a:extLst>
          </p:cNvPr>
          <p:cNvSpPr/>
          <p:nvPr/>
        </p:nvSpPr>
        <p:spPr>
          <a:xfrm>
            <a:off x="7899894" y="332796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4FC1678-2A27-4394-A2D3-D6B7E66ECA1A}"/>
              </a:ext>
            </a:extLst>
          </p:cNvPr>
          <p:cNvSpPr/>
          <p:nvPr/>
        </p:nvSpPr>
        <p:spPr>
          <a:xfrm>
            <a:off x="7607794" y="36334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36017F-6442-4E99-86E9-D434F55E497F}"/>
              </a:ext>
            </a:extLst>
          </p:cNvPr>
          <p:cNvSpPr/>
          <p:nvPr/>
        </p:nvSpPr>
        <p:spPr>
          <a:xfrm>
            <a:off x="7798294" y="35445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6928F3-4A83-4573-A473-D42863A02FEA}"/>
              </a:ext>
            </a:extLst>
          </p:cNvPr>
          <p:cNvSpPr/>
          <p:nvPr/>
        </p:nvSpPr>
        <p:spPr>
          <a:xfrm>
            <a:off x="7544294" y="314540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2B40AF-E997-4B64-8038-223E9E84A088}"/>
              </a:ext>
            </a:extLst>
          </p:cNvPr>
          <p:cNvSpPr/>
          <p:nvPr/>
        </p:nvSpPr>
        <p:spPr>
          <a:xfrm>
            <a:off x="7758923" y="310362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B00ECEC-885A-41FE-ACA7-1AEA0279849A}"/>
              </a:ext>
            </a:extLst>
          </p:cNvPr>
          <p:cNvSpPr/>
          <p:nvPr/>
        </p:nvSpPr>
        <p:spPr>
          <a:xfrm>
            <a:off x="7290294" y="380973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2BF0B4C-9362-4F3B-8E0E-EA38790133DD}"/>
              </a:ext>
            </a:extLst>
          </p:cNvPr>
          <p:cNvSpPr/>
          <p:nvPr/>
        </p:nvSpPr>
        <p:spPr>
          <a:xfrm>
            <a:off x="7518894" y="389441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77334EA-13FE-40BC-8399-8EC943662F2C}"/>
              </a:ext>
            </a:extLst>
          </p:cNvPr>
          <p:cNvSpPr/>
          <p:nvPr/>
        </p:nvSpPr>
        <p:spPr>
          <a:xfrm>
            <a:off x="7518894" y="367924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48E1336-66D8-48BB-A96D-7344AA937FB2}"/>
              </a:ext>
            </a:extLst>
          </p:cNvPr>
          <p:cNvSpPr/>
          <p:nvPr/>
        </p:nvSpPr>
        <p:spPr>
          <a:xfrm>
            <a:off x="7861794" y="377005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B373862-991A-4FD6-A1FB-20E23EDE22FB}"/>
              </a:ext>
            </a:extLst>
          </p:cNvPr>
          <p:cNvSpPr/>
          <p:nvPr/>
        </p:nvSpPr>
        <p:spPr>
          <a:xfrm>
            <a:off x="7720823" y="38716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B65B177-4D71-48B8-A974-5FD499F8CEF9}"/>
              </a:ext>
            </a:extLst>
          </p:cNvPr>
          <p:cNvSpPr/>
          <p:nvPr/>
        </p:nvSpPr>
        <p:spPr>
          <a:xfrm>
            <a:off x="7555723" y="416340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8B931C8-D5C9-4DA3-BCF7-680D5C8DEED6}"/>
              </a:ext>
            </a:extLst>
          </p:cNvPr>
          <p:cNvSpPr/>
          <p:nvPr/>
        </p:nvSpPr>
        <p:spPr>
          <a:xfrm>
            <a:off x="7322044" y="404675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2D74AE6-DF0F-440E-B7D2-9B35C8E778CE}"/>
              </a:ext>
            </a:extLst>
          </p:cNvPr>
          <p:cNvSpPr/>
          <p:nvPr/>
        </p:nvSpPr>
        <p:spPr>
          <a:xfrm>
            <a:off x="6344144" y="310524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11E3B54-6907-495B-A50F-69C2E35A92B5}"/>
              </a:ext>
            </a:extLst>
          </p:cNvPr>
          <p:cNvSpPr/>
          <p:nvPr/>
        </p:nvSpPr>
        <p:spPr>
          <a:xfrm>
            <a:off x="6590523" y="31340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BCC8EDD-ADE1-430F-9B18-03124D866F51}"/>
              </a:ext>
            </a:extLst>
          </p:cNvPr>
          <p:cNvSpPr/>
          <p:nvPr/>
        </p:nvSpPr>
        <p:spPr>
          <a:xfrm>
            <a:off x="6737844" y="326624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216C2B8-18E8-42C6-BAD6-65700285AADA}"/>
              </a:ext>
            </a:extLst>
          </p:cNvPr>
          <p:cNvSpPr/>
          <p:nvPr/>
        </p:nvSpPr>
        <p:spPr>
          <a:xfrm>
            <a:off x="6477494" y="322925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AEC37D6-A3F5-4D82-855B-680758DCBA45}"/>
              </a:ext>
            </a:extLst>
          </p:cNvPr>
          <p:cNvSpPr/>
          <p:nvPr/>
        </p:nvSpPr>
        <p:spPr>
          <a:xfrm>
            <a:off x="6445744" y="33875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D100CE5-847E-4BE3-8958-85F8890C6D0F}"/>
              </a:ext>
            </a:extLst>
          </p:cNvPr>
          <p:cNvSpPr/>
          <p:nvPr/>
        </p:nvSpPr>
        <p:spPr>
          <a:xfrm>
            <a:off x="6172694" y="32610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6342DE9-BB1B-496C-A011-6F50DD976EF4}"/>
              </a:ext>
            </a:extLst>
          </p:cNvPr>
          <p:cNvSpPr/>
          <p:nvPr/>
        </p:nvSpPr>
        <p:spPr>
          <a:xfrm>
            <a:off x="6045694" y="35445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7228481-BF8B-46D5-95A9-C6F308F966B4}"/>
              </a:ext>
            </a:extLst>
          </p:cNvPr>
          <p:cNvSpPr/>
          <p:nvPr/>
        </p:nvSpPr>
        <p:spPr>
          <a:xfrm>
            <a:off x="5842494" y="381967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544DDA4-F945-4DBB-BE9F-EE498C0CBF0F}"/>
              </a:ext>
            </a:extLst>
          </p:cNvPr>
          <p:cNvSpPr/>
          <p:nvPr/>
        </p:nvSpPr>
        <p:spPr>
          <a:xfrm>
            <a:off x="5664694" y="413165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F63745F-0D80-4496-A215-89B0B2334918}"/>
              </a:ext>
            </a:extLst>
          </p:cNvPr>
          <p:cNvSpPr/>
          <p:nvPr/>
        </p:nvSpPr>
        <p:spPr>
          <a:xfrm>
            <a:off x="5728194" y="442073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38E5D6A-2BB9-4D0C-816A-49DB9D3D382F}"/>
              </a:ext>
            </a:extLst>
          </p:cNvPr>
          <p:cNvSpPr/>
          <p:nvPr/>
        </p:nvSpPr>
        <p:spPr>
          <a:xfrm>
            <a:off x="5905994" y="463515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AD1BC0-20DE-49B5-A5EC-22904183E030}"/>
              </a:ext>
            </a:extLst>
          </p:cNvPr>
          <p:cNvSpPr/>
          <p:nvPr/>
        </p:nvSpPr>
        <p:spPr>
          <a:xfrm>
            <a:off x="6204444" y="513415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7E52FB0-DB5B-4F49-8CCC-064B1C1C9D76}"/>
              </a:ext>
            </a:extLst>
          </p:cNvPr>
          <p:cNvSpPr/>
          <p:nvPr/>
        </p:nvSpPr>
        <p:spPr>
          <a:xfrm>
            <a:off x="6737844" y="536232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BCE0FD8-0C0F-4E24-B2A7-5F16A3F09BAD}"/>
              </a:ext>
            </a:extLst>
          </p:cNvPr>
          <p:cNvSpPr/>
          <p:nvPr/>
        </p:nvSpPr>
        <p:spPr>
          <a:xfrm>
            <a:off x="7631923" y="53263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E1EAD80-5AFD-4048-B1C6-37D5851246D4}"/>
              </a:ext>
            </a:extLst>
          </p:cNvPr>
          <p:cNvSpPr/>
          <p:nvPr/>
        </p:nvSpPr>
        <p:spPr>
          <a:xfrm>
            <a:off x="7968473" y="518336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9F782DC-C286-46C4-82B8-3EC2BDE6712D}"/>
              </a:ext>
            </a:extLst>
          </p:cNvPr>
          <p:cNvSpPr/>
          <p:nvPr/>
        </p:nvSpPr>
        <p:spPr>
          <a:xfrm>
            <a:off x="8489173" y="500714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B941B8-5418-41CA-8BDA-8FF8EE9C4952}"/>
              </a:ext>
            </a:extLst>
          </p:cNvPr>
          <p:cNvSpPr/>
          <p:nvPr/>
        </p:nvSpPr>
        <p:spPr>
          <a:xfrm>
            <a:off x="8489173" y="478299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EF604D5-0024-4AE9-B9BF-D2B8D67361BD}"/>
              </a:ext>
            </a:extLst>
          </p:cNvPr>
          <p:cNvSpPr/>
          <p:nvPr/>
        </p:nvSpPr>
        <p:spPr>
          <a:xfrm>
            <a:off x="8768573" y="430868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1C541B2-3850-4370-9786-051266DA20B6}"/>
              </a:ext>
            </a:extLst>
          </p:cNvPr>
          <p:cNvSpPr/>
          <p:nvPr/>
        </p:nvSpPr>
        <p:spPr>
          <a:xfrm>
            <a:off x="8832073" y="38269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23406F7-0FDF-4D3E-B82B-3D5165D16DF8}"/>
              </a:ext>
            </a:extLst>
          </p:cNvPr>
          <p:cNvSpPr/>
          <p:nvPr/>
        </p:nvSpPr>
        <p:spPr>
          <a:xfrm>
            <a:off x="8705073" y="336968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273EC50-69ED-46C0-9481-DEE9CB2E7C82}"/>
              </a:ext>
            </a:extLst>
          </p:cNvPr>
          <p:cNvSpPr/>
          <p:nvPr/>
        </p:nvSpPr>
        <p:spPr>
          <a:xfrm>
            <a:off x="8827706" y="306779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C8E22F8-1F4E-4570-9653-CF0B99C948CE}"/>
              </a:ext>
            </a:extLst>
          </p:cNvPr>
          <p:cNvSpPr/>
          <p:nvPr/>
        </p:nvSpPr>
        <p:spPr>
          <a:xfrm>
            <a:off x="9026539" y="295663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63BDC6E-B2E2-429C-A50E-911705AC3D91}"/>
              </a:ext>
            </a:extLst>
          </p:cNvPr>
          <p:cNvSpPr/>
          <p:nvPr/>
        </p:nvSpPr>
        <p:spPr>
          <a:xfrm>
            <a:off x="8913352" y="327154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945D572-759E-49A1-A0F1-B30E1F40F5E9}"/>
              </a:ext>
            </a:extLst>
          </p:cNvPr>
          <p:cNvSpPr/>
          <p:nvPr/>
        </p:nvSpPr>
        <p:spPr>
          <a:xfrm>
            <a:off x="9079723" y="32397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A42028F-19F8-4FF7-A4BB-FBBA636D1CF2}"/>
              </a:ext>
            </a:extLst>
          </p:cNvPr>
          <p:cNvSpPr/>
          <p:nvPr/>
        </p:nvSpPr>
        <p:spPr>
          <a:xfrm>
            <a:off x="9007647" y="35445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86A0BF6-191C-46D5-B7F4-D53AEFBA7B12}"/>
              </a:ext>
            </a:extLst>
          </p:cNvPr>
          <p:cNvSpPr/>
          <p:nvPr/>
        </p:nvSpPr>
        <p:spPr>
          <a:xfrm>
            <a:off x="9148460" y="356999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2855A6C-3998-47CA-BC45-07A08FECE607}"/>
              </a:ext>
            </a:extLst>
          </p:cNvPr>
          <p:cNvSpPr/>
          <p:nvPr/>
        </p:nvSpPr>
        <p:spPr>
          <a:xfrm>
            <a:off x="9024635" y="389982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052B9C7-5670-4D96-8FF3-9BD0E00549CE}"/>
              </a:ext>
            </a:extLst>
          </p:cNvPr>
          <p:cNvSpPr/>
          <p:nvPr/>
        </p:nvSpPr>
        <p:spPr>
          <a:xfrm>
            <a:off x="8689831" y="396588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D3DFC76-D039-44FB-B8ED-71BAAC89B8D5}"/>
              </a:ext>
            </a:extLst>
          </p:cNvPr>
          <p:cNvSpPr/>
          <p:nvPr/>
        </p:nvSpPr>
        <p:spPr>
          <a:xfrm>
            <a:off x="8520923" y="423297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8436BCD-995A-4375-B26F-11E4B9CBC632}"/>
              </a:ext>
            </a:extLst>
          </p:cNvPr>
          <p:cNvSpPr/>
          <p:nvPr/>
        </p:nvSpPr>
        <p:spPr>
          <a:xfrm>
            <a:off x="8317723" y="454950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0B51EC6-ACFF-4C64-B2A0-00564DD503EE}"/>
              </a:ext>
            </a:extLst>
          </p:cNvPr>
          <p:cNvSpPr/>
          <p:nvPr/>
        </p:nvSpPr>
        <p:spPr>
          <a:xfrm>
            <a:off x="8673323" y="453795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B3C9F06-E5DE-40FB-8427-F411B869B976}"/>
              </a:ext>
            </a:extLst>
          </p:cNvPr>
          <p:cNvSpPr/>
          <p:nvPr/>
        </p:nvSpPr>
        <p:spPr>
          <a:xfrm>
            <a:off x="9056385" y="422016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FB29832-848D-407F-B939-B9367E2C8041}"/>
              </a:ext>
            </a:extLst>
          </p:cNvPr>
          <p:cNvSpPr/>
          <p:nvPr/>
        </p:nvSpPr>
        <p:spPr>
          <a:xfrm>
            <a:off x="8854931" y="449798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D507C11-0DF0-4702-B4C3-17C9029A1873}"/>
              </a:ext>
            </a:extLst>
          </p:cNvPr>
          <p:cNvSpPr/>
          <p:nvPr/>
        </p:nvSpPr>
        <p:spPr>
          <a:xfrm>
            <a:off x="8842231" y="40853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F664A7C-4AC4-4348-B73A-72EAAE76A209}"/>
              </a:ext>
            </a:extLst>
          </p:cNvPr>
          <p:cNvSpPr/>
          <p:nvPr/>
        </p:nvSpPr>
        <p:spPr>
          <a:xfrm>
            <a:off x="8828418" y="353986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E937A9E-2D9E-4FF3-B271-62577EF89728}"/>
              </a:ext>
            </a:extLst>
          </p:cNvPr>
          <p:cNvSpPr/>
          <p:nvPr/>
        </p:nvSpPr>
        <p:spPr>
          <a:xfrm>
            <a:off x="8254223" y="488122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B8DF445-499A-4701-AE20-B77ACA73C5B6}"/>
              </a:ext>
            </a:extLst>
          </p:cNvPr>
          <p:cNvSpPr/>
          <p:nvPr/>
        </p:nvSpPr>
        <p:spPr>
          <a:xfrm>
            <a:off x="8303752" y="521108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D4177F0-F3CB-4C3B-9F91-B011D6E17C9E}"/>
              </a:ext>
            </a:extLst>
          </p:cNvPr>
          <p:cNvSpPr/>
          <p:nvPr/>
        </p:nvSpPr>
        <p:spPr>
          <a:xfrm>
            <a:off x="8176752" y="54148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D5E7A14-FF19-42AC-827B-ECAB414473FF}"/>
              </a:ext>
            </a:extLst>
          </p:cNvPr>
          <p:cNvSpPr/>
          <p:nvPr/>
        </p:nvSpPr>
        <p:spPr>
          <a:xfrm>
            <a:off x="7809723" y="551614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D4C72F9-BDE3-4749-B124-4F0D7970F323}"/>
              </a:ext>
            </a:extLst>
          </p:cNvPr>
          <p:cNvSpPr/>
          <p:nvPr/>
        </p:nvSpPr>
        <p:spPr>
          <a:xfrm>
            <a:off x="7892273" y="521142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80713C1-35F9-40F4-96C2-5328B8565819}"/>
              </a:ext>
            </a:extLst>
          </p:cNvPr>
          <p:cNvSpPr/>
          <p:nvPr/>
        </p:nvSpPr>
        <p:spPr>
          <a:xfrm>
            <a:off x="7506194" y="551614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7A728D0-AA3A-4033-81C7-F24F7C35F032}"/>
              </a:ext>
            </a:extLst>
          </p:cNvPr>
          <p:cNvSpPr/>
          <p:nvPr/>
        </p:nvSpPr>
        <p:spPr>
          <a:xfrm>
            <a:off x="7290294" y="546483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CB979F1-AC06-42C4-80B4-D5E897278DA4}"/>
              </a:ext>
            </a:extLst>
          </p:cNvPr>
          <p:cNvSpPr/>
          <p:nvPr/>
        </p:nvSpPr>
        <p:spPr>
          <a:xfrm>
            <a:off x="6833094" y="551558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695664-43FB-492C-A4D7-E1FCF465E477}"/>
              </a:ext>
            </a:extLst>
          </p:cNvPr>
          <p:cNvSpPr/>
          <p:nvPr/>
        </p:nvSpPr>
        <p:spPr>
          <a:xfrm>
            <a:off x="6439394" y="547765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340AB65-9868-42F6-A83A-8D304D0FE77B}"/>
              </a:ext>
            </a:extLst>
          </p:cNvPr>
          <p:cNvSpPr/>
          <p:nvPr/>
        </p:nvSpPr>
        <p:spPr>
          <a:xfrm>
            <a:off x="5998705" y="518393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B2E7A87-19F5-4999-8894-A99A550D9EA7}"/>
              </a:ext>
            </a:extLst>
          </p:cNvPr>
          <p:cNvSpPr/>
          <p:nvPr/>
        </p:nvSpPr>
        <p:spPr>
          <a:xfrm>
            <a:off x="5770105" y="494231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504BF4A-09C6-4698-BC59-7E3B0A4B67BB}"/>
              </a:ext>
            </a:extLst>
          </p:cNvPr>
          <p:cNvSpPr/>
          <p:nvPr/>
        </p:nvSpPr>
        <p:spPr>
          <a:xfrm>
            <a:off x="5546586" y="447132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715BF59-476F-40B6-9673-3D45428623DE}"/>
              </a:ext>
            </a:extLst>
          </p:cNvPr>
          <p:cNvSpPr/>
          <p:nvPr/>
        </p:nvSpPr>
        <p:spPr>
          <a:xfrm>
            <a:off x="5575082" y="391181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B6757BC0-CA6F-4706-A7C3-B66AD96F32B5}"/>
              </a:ext>
            </a:extLst>
          </p:cNvPr>
          <p:cNvSpPr/>
          <p:nvPr/>
        </p:nvSpPr>
        <p:spPr>
          <a:xfrm>
            <a:off x="5727482" y="365790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013B9C0-E3B2-42CD-80A4-06164BEBF16F}"/>
              </a:ext>
            </a:extLst>
          </p:cNvPr>
          <p:cNvSpPr/>
          <p:nvPr/>
        </p:nvSpPr>
        <p:spPr>
          <a:xfrm>
            <a:off x="5884605" y="34510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AAB9A13-0988-4B4F-9B9D-EF941E9F5DD2}"/>
              </a:ext>
            </a:extLst>
          </p:cNvPr>
          <p:cNvSpPr/>
          <p:nvPr/>
        </p:nvSpPr>
        <p:spPr>
          <a:xfrm>
            <a:off x="6038709" y="318006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1E981F0-18CF-436B-8808-D0371D426BA1}"/>
              </a:ext>
            </a:extLst>
          </p:cNvPr>
          <p:cNvSpPr/>
          <p:nvPr/>
        </p:nvSpPr>
        <p:spPr>
          <a:xfrm>
            <a:off x="5770105" y="406945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E2A7356-82E1-4E61-863F-E5BE5642DA16}"/>
              </a:ext>
            </a:extLst>
          </p:cNvPr>
          <p:cNvSpPr/>
          <p:nvPr/>
        </p:nvSpPr>
        <p:spPr>
          <a:xfrm>
            <a:off x="5517220" y="411025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68B65662-E02F-493B-A989-CEFF469985FC}"/>
              </a:ext>
            </a:extLst>
          </p:cNvPr>
          <p:cNvSpPr/>
          <p:nvPr/>
        </p:nvSpPr>
        <p:spPr>
          <a:xfrm>
            <a:off x="5607390" y="434043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1CD2F86-BACD-42D9-984A-955584F9A220}"/>
              </a:ext>
            </a:extLst>
          </p:cNvPr>
          <p:cNvSpPr/>
          <p:nvPr/>
        </p:nvSpPr>
        <p:spPr>
          <a:xfrm>
            <a:off x="5632232" y="472227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57B695A-5E3E-47CC-B966-C57462729709}"/>
              </a:ext>
            </a:extLst>
          </p:cNvPr>
          <p:cNvSpPr/>
          <p:nvPr/>
        </p:nvSpPr>
        <p:spPr>
          <a:xfrm>
            <a:off x="5905994" y="477283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C7876C8-17E4-4BFC-83CE-3D01357D48D3}"/>
              </a:ext>
            </a:extLst>
          </p:cNvPr>
          <p:cNvSpPr/>
          <p:nvPr/>
        </p:nvSpPr>
        <p:spPr>
          <a:xfrm>
            <a:off x="5613740" y="491292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6B20A58-8AB3-43B7-9E4B-105FF4D2D28A}"/>
              </a:ext>
            </a:extLst>
          </p:cNvPr>
          <p:cNvSpPr/>
          <p:nvPr/>
        </p:nvSpPr>
        <p:spPr>
          <a:xfrm>
            <a:off x="5878101" y="439237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551272F-E5A1-4D23-8FC7-32D37E5AA286}"/>
              </a:ext>
            </a:extLst>
          </p:cNvPr>
          <p:cNvSpPr/>
          <p:nvPr/>
        </p:nvSpPr>
        <p:spPr>
          <a:xfrm>
            <a:off x="5738355" y="464631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9A02C8C-205B-494B-BC99-F5BB4009CC0E}"/>
              </a:ext>
            </a:extLst>
          </p:cNvPr>
          <p:cNvSpPr/>
          <p:nvPr/>
        </p:nvSpPr>
        <p:spPr>
          <a:xfrm>
            <a:off x="5916355" y="507416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6CF9613-6748-45A5-A5A7-FAA9D6BD80C7}"/>
              </a:ext>
            </a:extLst>
          </p:cNvPr>
          <p:cNvSpPr/>
          <p:nvPr/>
        </p:nvSpPr>
        <p:spPr>
          <a:xfrm>
            <a:off x="6099870" y="49871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C3D7B4B-03E3-44F6-84A9-A1E4C8DF346B}"/>
              </a:ext>
            </a:extLst>
          </p:cNvPr>
          <p:cNvSpPr/>
          <p:nvPr/>
        </p:nvSpPr>
        <p:spPr>
          <a:xfrm>
            <a:off x="6176070" y="539309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766539F-720D-4ACA-827E-745BD5D175D4}"/>
              </a:ext>
            </a:extLst>
          </p:cNvPr>
          <p:cNvSpPr/>
          <p:nvPr/>
        </p:nvSpPr>
        <p:spPr>
          <a:xfrm>
            <a:off x="6577823" y="518997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0C7E95D-C2BC-4E09-8B2F-554A1BC62423}"/>
              </a:ext>
            </a:extLst>
          </p:cNvPr>
          <p:cNvSpPr/>
          <p:nvPr/>
        </p:nvSpPr>
        <p:spPr>
          <a:xfrm>
            <a:off x="6881989" y="521511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3D195BC-4BAF-4F5C-968D-F06604AFFDFE}"/>
              </a:ext>
            </a:extLst>
          </p:cNvPr>
          <p:cNvSpPr/>
          <p:nvPr/>
        </p:nvSpPr>
        <p:spPr>
          <a:xfrm>
            <a:off x="7275689" y="518997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2F3B8C1-591C-4BCF-97A1-8D43A7017662}"/>
              </a:ext>
            </a:extLst>
          </p:cNvPr>
          <p:cNvSpPr/>
          <p:nvPr/>
        </p:nvSpPr>
        <p:spPr>
          <a:xfrm>
            <a:off x="7593823" y="506402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12FCC59-283C-472F-9C25-2035F1274737}"/>
              </a:ext>
            </a:extLst>
          </p:cNvPr>
          <p:cNvSpPr/>
          <p:nvPr/>
        </p:nvSpPr>
        <p:spPr>
          <a:xfrm>
            <a:off x="7977998" y="500052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6F6A62C-D054-4BF9-AAA5-0A9710B8B3DC}"/>
              </a:ext>
            </a:extLst>
          </p:cNvPr>
          <p:cNvSpPr/>
          <p:nvPr/>
        </p:nvSpPr>
        <p:spPr>
          <a:xfrm>
            <a:off x="7977998" y="24874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F0C65A5E-42A2-4548-BF89-9EEA2391D649}"/>
              </a:ext>
            </a:extLst>
          </p:cNvPr>
          <p:cNvSpPr/>
          <p:nvPr/>
        </p:nvSpPr>
        <p:spPr>
          <a:xfrm>
            <a:off x="8390827" y="223403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8A47623-D762-4F78-BA7B-19010E5541E7}"/>
              </a:ext>
            </a:extLst>
          </p:cNvPr>
          <p:cNvSpPr/>
          <p:nvPr/>
        </p:nvSpPr>
        <p:spPr>
          <a:xfrm>
            <a:off x="8189452" y="23753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AA80682-D36C-4E13-9EA8-2E6AFB93695B}"/>
              </a:ext>
            </a:extLst>
          </p:cNvPr>
          <p:cNvSpPr/>
          <p:nvPr/>
        </p:nvSpPr>
        <p:spPr>
          <a:xfrm>
            <a:off x="8800323" y="217053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839F427-4D61-4062-B959-FAE4C3325A4D}"/>
              </a:ext>
            </a:extLst>
          </p:cNvPr>
          <p:cNvSpPr/>
          <p:nvPr/>
        </p:nvSpPr>
        <p:spPr>
          <a:xfrm>
            <a:off x="8278352" y="21053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71183A24-6EEE-490E-BD8C-8B99A8CC2031}"/>
              </a:ext>
            </a:extLst>
          </p:cNvPr>
          <p:cNvSpPr/>
          <p:nvPr/>
        </p:nvSpPr>
        <p:spPr>
          <a:xfrm>
            <a:off x="7936723" y="230677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5245B66-E6DA-45C6-8683-050D0A13F58D}"/>
              </a:ext>
            </a:extLst>
          </p:cNvPr>
          <p:cNvSpPr/>
          <p:nvPr/>
        </p:nvSpPr>
        <p:spPr>
          <a:xfrm>
            <a:off x="9713531" y="209881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5C3F4A2-7427-40CF-AEF2-D98207B92B75}"/>
              </a:ext>
            </a:extLst>
          </p:cNvPr>
          <p:cNvSpPr/>
          <p:nvPr/>
        </p:nvSpPr>
        <p:spPr>
          <a:xfrm>
            <a:off x="10274949" y="22351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1B4ABAA-538B-4925-AFF2-84E1176BB4E9}"/>
              </a:ext>
            </a:extLst>
          </p:cNvPr>
          <p:cNvSpPr/>
          <p:nvPr/>
        </p:nvSpPr>
        <p:spPr>
          <a:xfrm>
            <a:off x="10413458" y="264246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EBE722B-5475-4B6D-83BA-D86110EF45BD}"/>
              </a:ext>
            </a:extLst>
          </p:cNvPr>
          <p:cNvSpPr/>
          <p:nvPr/>
        </p:nvSpPr>
        <p:spPr>
          <a:xfrm>
            <a:off x="10540381" y="284598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A704190-83F0-48F0-A458-380D086543BE}"/>
              </a:ext>
            </a:extLst>
          </p:cNvPr>
          <p:cNvSpPr/>
          <p:nvPr/>
        </p:nvSpPr>
        <p:spPr>
          <a:xfrm>
            <a:off x="10134894" y="246523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0C92027-B37A-4E33-A898-44EB1B58F329}"/>
              </a:ext>
            </a:extLst>
          </p:cNvPr>
          <p:cNvSpPr/>
          <p:nvPr/>
        </p:nvSpPr>
        <p:spPr>
          <a:xfrm>
            <a:off x="9882007" y="221130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85EA223C-A94B-484F-97B7-3FDC20B2DF0F}"/>
              </a:ext>
            </a:extLst>
          </p:cNvPr>
          <p:cNvSpPr/>
          <p:nvPr/>
        </p:nvSpPr>
        <p:spPr>
          <a:xfrm>
            <a:off x="9361066" y="214757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1479121-D577-4E94-A11A-23ED483090CC}"/>
              </a:ext>
            </a:extLst>
          </p:cNvPr>
          <p:cNvSpPr/>
          <p:nvPr/>
        </p:nvSpPr>
        <p:spPr>
          <a:xfrm>
            <a:off x="9221965" y="205923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0F74B5C-A148-428D-8A75-0DCB9FEB25A8}"/>
              </a:ext>
            </a:extLst>
          </p:cNvPr>
          <p:cNvSpPr/>
          <p:nvPr/>
        </p:nvSpPr>
        <p:spPr>
          <a:xfrm>
            <a:off x="8827706" y="202095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1CA25704-6837-415F-9ADE-8FD849E4DC85}"/>
              </a:ext>
            </a:extLst>
          </p:cNvPr>
          <p:cNvSpPr/>
          <p:nvPr/>
        </p:nvSpPr>
        <p:spPr>
          <a:xfrm>
            <a:off x="8640861" y="209881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4ADC225-4BD8-46FF-83C5-4EE059B208D7}"/>
              </a:ext>
            </a:extLst>
          </p:cNvPr>
          <p:cNvSpPr/>
          <p:nvPr/>
        </p:nvSpPr>
        <p:spPr>
          <a:xfrm>
            <a:off x="10059965" y="200298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1F5CDEB3-3BE9-41A2-A4AC-082903DD38E8}"/>
              </a:ext>
            </a:extLst>
          </p:cNvPr>
          <p:cNvSpPr/>
          <p:nvPr/>
        </p:nvSpPr>
        <p:spPr>
          <a:xfrm>
            <a:off x="10528752" y="248740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63B38E3F-F5C9-4384-9F33-0376C8072F8F}"/>
              </a:ext>
            </a:extLst>
          </p:cNvPr>
          <p:cNvSpPr/>
          <p:nvPr/>
        </p:nvSpPr>
        <p:spPr>
          <a:xfrm>
            <a:off x="10058852" y="224562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06DAC8B-0A90-4267-96C8-29000ED99AB5}"/>
              </a:ext>
            </a:extLst>
          </p:cNvPr>
          <p:cNvSpPr/>
          <p:nvPr/>
        </p:nvSpPr>
        <p:spPr>
          <a:xfrm>
            <a:off x="9552724" y="200359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67F3F020-BE93-4D0E-9599-368B34F685E5}"/>
              </a:ext>
            </a:extLst>
          </p:cNvPr>
          <p:cNvSpPr/>
          <p:nvPr/>
        </p:nvSpPr>
        <p:spPr>
          <a:xfrm>
            <a:off x="9032330" y="209231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EE42A81E-7056-4F8D-A750-E4BAFDE7E9C8}"/>
              </a:ext>
            </a:extLst>
          </p:cNvPr>
          <p:cNvSpPr/>
          <p:nvPr/>
        </p:nvSpPr>
        <p:spPr>
          <a:xfrm>
            <a:off x="5321747" y="23357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1E20C544-BF6D-424E-9B0D-03F0D20EF4E3}"/>
              </a:ext>
            </a:extLst>
          </p:cNvPr>
          <p:cNvSpPr/>
          <p:nvPr/>
        </p:nvSpPr>
        <p:spPr>
          <a:xfrm>
            <a:off x="5560397" y="229753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56D8827-D803-4874-9F69-7B839A9299AF}"/>
              </a:ext>
            </a:extLst>
          </p:cNvPr>
          <p:cNvSpPr/>
          <p:nvPr/>
        </p:nvSpPr>
        <p:spPr>
          <a:xfrm>
            <a:off x="5370590" y="25262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356A62D3-FE4B-4901-968E-2A90462DA1D6}"/>
              </a:ext>
            </a:extLst>
          </p:cNvPr>
          <p:cNvSpPr/>
          <p:nvPr/>
        </p:nvSpPr>
        <p:spPr>
          <a:xfrm>
            <a:off x="5661440" y="240983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0651AB54-7287-4240-BC4E-E9CF7C62908F}"/>
              </a:ext>
            </a:extLst>
          </p:cNvPr>
          <p:cNvSpPr/>
          <p:nvPr/>
        </p:nvSpPr>
        <p:spPr>
          <a:xfrm>
            <a:off x="5714147" y="214402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4F32979-6103-43AF-A17A-8ACBE0D77D83}"/>
              </a:ext>
            </a:extLst>
          </p:cNvPr>
          <p:cNvSpPr/>
          <p:nvPr/>
        </p:nvSpPr>
        <p:spPr>
          <a:xfrm>
            <a:off x="6045670" y="230898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C5F191C-F51B-427D-8FDA-FCC315CF8830}"/>
              </a:ext>
            </a:extLst>
          </p:cNvPr>
          <p:cNvSpPr/>
          <p:nvPr/>
        </p:nvSpPr>
        <p:spPr>
          <a:xfrm>
            <a:off x="6424789" y="225959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700C23B-154F-416E-9526-63746358E6E1}"/>
              </a:ext>
            </a:extLst>
          </p:cNvPr>
          <p:cNvSpPr/>
          <p:nvPr/>
        </p:nvSpPr>
        <p:spPr>
          <a:xfrm>
            <a:off x="7758923" y="279031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A8031E5-B574-4B87-B072-80B9F2980CD9}"/>
              </a:ext>
            </a:extLst>
          </p:cNvPr>
          <p:cNvSpPr/>
          <p:nvPr/>
        </p:nvSpPr>
        <p:spPr>
          <a:xfrm>
            <a:off x="7136623" y="545750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893B784-5DE8-4B05-822B-7FCF518091CA}"/>
              </a:ext>
            </a:extLst>
          </p:cNvPr>
          <p:cNvSpPr/>
          <p:nvPr/>
        </p:nvSpPr>
        <p:spPr>
          <a:xfrm>
            <a:off x="8704361" y="4721333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F00290E-4AA9-4537-8411-227FB0FDE7C6}"/>
              </a:ext>
            </a:extLst>
          </p:cNvPr>
          <p:cNvSpPr/>
          <p:nvPr/>
        </p:nvSpPr>
        <p:spPr>
          <a:xfrm>
            <a:off x="9136873" y="379331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691A91A1-C7F3-4056-A59E-4D3C4E91808D}"/>
              </a:ext>
            </a:extLst>
          </p:cNvPr>
          <p:cNvSpPr/>
          <p:nvPr/>
        </p:nvSpPr>
        <p:spPr>
          <a:xfrm>
            <a:off x="8576090" y="441536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001EAD27-0C05-42A5-8F62-66C57888EA88}"/>
              </a:ext>
            </a:extLst>
          </p:cNvPr>
          <p:cNvSpPr/>
          <p:nvPr/>
        </p:nvSpPr>
        <p:spPr>
          <a:xfrm>
            <a:off x="8422577" y="475559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2B1C781-2185-457D-A5D3-622B49AE86AD}"/>
              </a:ext>
            </a:extLst>
          </p:cNvPr>
          <p:cNvSpPr/>
          <p:nvPr/>
        </p:nvSpPr>
        <p:spPr>
          <a:xfrm>
            <a:off x="8254223" y="506402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408490FA-A275-497F-9A01-172BDB14CB41}"/>
              </a:ext>
            </a:extLst>
          </p:cNvPr>
          <p:cNvSpPr/>
          <p:nvPr/>
        </p:nvSpPr>
        <p:spPr>
          <a:xfrm>
            <a:off x="7325852" y="531823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3E7EA97D-A481-4E52-9B78-62042F79325C}"/>
              </a:ext>
            </a:extLst>
          </p:cNvPr>
          <p:cNvSpPr/>
          <p:nvPr/>
        </p:nvSpPr>
        <p:spPr>
          <a:xfrm>
            <a:off x="6325094" y="5332679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3C67B4F8-F7C8-441D-875C-7CB3B5C76B24}"/>
              </a:ext>
            </a:extLst>
          </p:cNvPr>
          <p:cNvSpPr/>
          <p:nvPr/>
        </p:nvSpPr>
        <p:spPr>
          <a:xfrm>
            <a:off x="7062528" y="535812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0A514F2-EA57-47B9-801D-2213FF17F25A}"/>
              </a:ext>
            </a:extLst>
          </p:cNvPr>
          <p:cNvSpPr/>
          <p:nvPr/>
        </p:nvSpPr>
        <p:spPr>
          <a:xfrm>
            <a:off x="8508777" y="4595304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EAAEB35-072D-4FE0-8C44-F3D419004C16}"/>
              </a:ext>
            </a:extLst>
          </p:cNvPr>
          <p:cNvSpPr/>
          <p:nvPr/>
        </p:nvSpPr>
        <p:spPr>
          <a:xfrm>
            <a:off x="8976852" y="3680450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5B8215AF-03F0-4E0F-8719-322D0D4EB31E}"/>
              </a:ext>
            </a:extLst>
          </p:cNvPr>
          <p:cNvSpPr/>
          <p:nvPr/>
        </p:nvSpPr>
        <p:spPr>
          <a:xfrm>
            <a:off x="8987326" y="3415747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F576478-14CB-439F-8B86-F6399F8B854C}"/>
              </a:ext>
            </a:extLst>
          </p:cNvPr>
          <p:cNvSpPr/>
          <p:nvPr/>
        </p:nvSpPr>
        <p:spPr>
          <a:xfrm>
            <a:off x="8785081" y="322489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72218BB3-21B0-482E-8149-B4A7B40AF647}"/>
              </a:ext>
            </a:extLst>
          </p:cNvPr>
          <p:cNvSpPr/>
          <p:nvPr/>
        </p:nvSpPr>
        <p:spPr>
          <a:xfrm>
            <a:off x="7757175" y="25262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6ADEC066-953D-4827-A836-E44101A6810B}"/>
              </a:ext>
            </a:extLst>
          </p:cNvPr>
          <p:cNvSpPr/>
          <p:nvPr/>
        </p:nvSpPr>
        <p:spPr>
          <a:xfrm>
            <a:off x="6869923" y="2243275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A01DDCA3-3955-4253-982F-C64D47E44378}"/>
              </a:ext>
            </a:extLst>
          </p:cNvPr>
          <p:cNvSpPr/>
          <p:nvPr/>
        </p:nvSpPr>
        <p:spPr>
          <a:xfrm>
            <a:off x="8508146" y="211862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7138719-D93D-488E-9F44-A180F4D0839F}"/>
              </a:ext>
            </a:extLst>
          </p:cNvPr>
          <p:cNvSpPr/>
          <p:nvPr/>
        </p:nvSpPr>
        <p:spPr>
          <a:xfrm>
            <a:off x="9968625" y="2067642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81018AA4-BD50-4241-8247-3102DFEECE05}"/>
              </a:ext>
            </a:extLst>
          </p:cNvPr>
          <p:cNvSpPr/>
          <p:nvPr/>
        </p:nvSpPr>
        <p:spPr>
          <a:xfrm>
            <a:off x="6186581" y="2387376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63F6E43-F81A-400D-84B7-7713D0F50F72}"/>
              </a:ext>
            </a:extLst>
          </p:cNvPr>
          <p:cNvSpPr/>
          <p:nvPr/>
        </p:nvSpPr>
        <p:spPr>
          <a:xfrm>
            <a:off x="5488081" y="2399278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8223738-17DE-4E9F-83F7-8A195A063092}"/>
              </a:ext>
            </a:extLst>
          </p:cNvPr>
          <p:cNvSpPr/>
          <p:nvPr/>
        </p:nvSpPr>
        <p:spPr>
          <a:xfrm>
            <a:off x="7258544" y="2147689"/>
            <a:ext cx="373379" cy="719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F8E36E1A-FFA9-47C6-A8F6-F5D8A111C53E}"/>
              </a:ext>
            </a:extLst>
          </p:cNvPr>
          <p:cNvSpPr/>
          <p:nvPr/>
        </p:nvSpPr>
        <p:spPr>
          <a:xfrm>
            <a:off x="7590015" y="3366492"/>
            <a:ext cx="373379" cy="719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0ADD5394-8474-4C8E-A911-2DDEA8402642}"/>
              </a:ext>
            </a:extLst>
          </p:cNvPr>
          <p:cNvSpPr/>
          <p:nvPr/>
        </p:nvSpPr>
        <p:spPr>
          <a:xfrm>
            <a:off x="9111315" y="3137359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30573EB-25DC-4775-B69E-2171DF5FD0E1}"/>
              </a:ext>
            </a:extLst>
          </p:cNvPr>
          <p:cNvSpPr/>
          <p:nvPr/>
        </p:nvSpPr>
        <p:spPr>
          <a:xfrm rot="5400000">
            <a:off x="9111726" y="3137507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12125708-7035-4982-B360-9CA8F834DC01}"/>
              </a:ext>
            </a:extLst>
          </p:cNvPr>
          <p:cNvSpPr/>
          <p:nvPr/>
        </p:nvSpPr>
        <p:spPr>
          <a:xfrm>
            <a:off x="8474156" y="5261626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A92379F-A2D8-455A-8D95-13AF32AD5133}"/>
              </a:ext>
            </a:extLst>
          </p:cNvPr>
          <p:cNvSpPr/>
          <p:nvPr/>
        </p:nvSpPr>
        <p:spPr>
          <a:xfrm rot="5400000">
            <a:off x="8474567" y="5261774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0D6AD566-3E74-407F-965B-484A66AB98B4}"/>
              </a:ext>
            </a:extLst>
          </p:cNvPr>
          <p:cNvSpPr/>
          <p:nvPr/>
        </p:nvSpPr>
        <p:spPr>
          <a:xfrm>
            <a:off x="5846490" y="5324691"/>
            <a:ext cx="635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DBE9D1B0-9CEE-429E-8F0E-A9FF72545512}"/>
              </a:ext>
            </a:extLst>
          </p:cNvPr>
          <p:cNvSpPr/>
          <p:nvPr/>
        </p:nvSpPr>
        <p:spPr>
          <a:xfrm>
            <a:off x="6016894" y="5375234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3C18EF8-DE05-4752-8383-0B697E139DF8}"/>
              </a:ext>
            </a:extLst>
          </p:cNvPr>
          <p:cNvSpPr/>
          <p:nvPr/>
        </p:nvSpPr>
        <p:spPr>
          <a:xfrm rot="5400000">
            <a:off x="6017305" y="5375382"/>
            <a:ext cx="373379" cy="719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283393E-662A-44FF-825A-D25B6AC8316C}"/>
              </a:ext>
            </a:extLst>
          </p:cNvPr>
          <p:cNvSpPr txBox="1"/>
          <p:nvPr/>
        </p:nvSpPr>
        <p:spPr>
          <a:xfrm>
            <a:off x="6577644" y="2688715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solidFill>
                  <a:srgbClr val="4E2683"/>
                </a:solidFill>
              </a:rPr>
              <a:t>?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C85F52C-50ED-46AB-97CD-0BCA7EE2BD3D}"/>
              </a:ext>
            </a:extLst>
          </p:cNvPr>
          <p:cNvCxnSpPr>
            <a:cxnSpLocks/>
          </p:cNvCxnSpPr>
          <p:nvPr/>
        </p:nvCxnSpPr>
        <p:spPr>
          <a:xfrm>
            <a:off x="5693569" y="2447925"/>
            <a:ext cx="378619" cy="766765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2E99AEB7-3800-4A29-9B3D-DC9DD06EEEF2}"/>
              </a:ext>
            </a:extLst>
          </p:cNvPr>
          <p:cNvSpPr txBox="1"/>
          <p:nvPr/>
        </p:nvSpPr>
        <p:spPr>
          <a:xfrm>
            <a:off x="5442147" y="2393764"/>
            <a:ext cx="255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i="1" dirty="0" err="1"/>
              <a:t>i</a:t>
            </a:r>
            <a:endParaRPr lang="en-CA" sz="2400" i="1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D4EFAB19-EC47-4042-B26F-7CB9CC50C50F}"/>
              </a:ext>
            </a:extLst>
          </p:cNvPr>
          <p:cNvSpPr txBox="1"/>
          <p:nvPr/>
        </p:nvSpPr>
        <p:spPr>
          <a:xfrm>
            <a:off x="5958743" y="2723393"/>
            <a:ext cx="258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i="1" dirty="0"/>
              <a:t>j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18EEC4A3-F3A7-4608-9B04-314B7E03B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14" y="2845599"/>
            <a:ext cx="428318" cy="282063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0AD7AAC7-F480-433E-84E3-7152C6DFC3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7" y="3911810"/>
            <a:ext cx="4807618" cy="591238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76E3C6F2-1F72-4DDF-9E2A-761EEB9D87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6" y="2563720"/>
            <a:ext cx="3632762" cy="5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4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1CD8-9B7C-423C-943A-C6176B03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Graph-Based Semi-supervised Learning</a:t>
            </a:r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B0DBD00B-22F3-4913-87BF-44B0EDE5E9A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40" y="2479599"/>
            <a:ext cx="5204010" cy="653505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AD0A9BCC-6074-46E8-96C5-F089258C0D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47" y="2647321"/>
            <a:ext cx="544382" cy="493600"/>
          </a:xfrm>
          <a:prstGeom prst="rect">
            <a:avLst/>
          </a:prstGeom>
        </p:spPr>
      </p:pic>
      <p:sp>
        <p:nvSpPr>
          <p:cNvPr id="174" name="Rectangle 173">
            <a:extLst>
              <a:ext uri="{FF2B5EF4-FFF2-40B4-BE49-F238E27FC236}">
                <a16:creationId xmlns:a16="http://schemas.microsoft.com/office/drawing/2014/main" id="{25A0F1F0-1A0C-437C-9E35-C5C37A5ABC8C}"/>
              </a:ext>
            </a:extLst>
          </p:cNvPr>
          <p:cNvSpPr/>
          <p:nvPr/>
        </p:nvSpPr>
        <p:spPr>
          <a:xfrm>
            <a:off x="3354351" y="2305795"/>
            <a:ext cx="1810212" cy="1025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EB37D47-89F3-42C7-ABB0-6242B38DCAA3}"/>
              </a:ext>
            </a:extLst>
          </p:cNvPr>
          <p:cNvSpPr txBox="1"/>
          <p:nvPr/>
        </p:nvSpPr>
        <p:spPr>
          <a:xfrm>
            <a:off x="3332157" y="1527505"/>
            <a:ext cx="188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i="1" dirty="0">
                <a:solidFill>
                  <a:srgbClr val="FF0000"/>
                </a:solidFill>
              </a:rPr>
              <a:t>empirical risk </a:t>
            </a:r>
            <a:r>
              <a:rPr lang="en-CA" dirty="0">
                <a:solidFill>
                  <a:srgbClr val="FF0000"/>
                </a:solidFill>
              </a:rPr>
              <a:t>Loss</a:t>
            </a:r>
          </a:p>
          <a:p>
            <a:pPr algn="ctr"/>
            <a:r>
              <a:rPr lang="en-CA" dirty="0">
                <a:solidFill>
                  <a:srgbClr val="FF0000"/>
                </a:solidFill>
              </a:rPr>
              <a:t>for </a:t>
            </a:r>
            <a:r>
              <a:rPr lang="en-CA" i="1" dirty="0">
                <a:solidFill>
                  <a:srgbClr val="FF0000"/>
                </a:solidFill>
              </a:rPr>
              <a:t>labeled</a:t>
            </a:r>
            <a:r>
              <a:rPr lang="en-CA" dirty="0">
                <a:solidFill>
                  <a:srgbClr val="FF0000"/>
                </a:solidFill>
              </a:rPr>
              <a:t> data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7751AC71-BC57-4059-84AA-11080F41F5DC}"/>
              </a:ext>
            </a:extLst>
          </p:cNvPr>
          <p:cNvSpPr/>
          <p:nvPr/>
        </p:nvSpPr>
        <p:spPr>
          <a:xfrm>
            <a:off x="5634412" y="2302598"/>
            <a:ext cx="3187750" cy="102525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D83B64B-1696-4116-8B39-59481870E4CF}"/>
              </a:ext>
            </a:extLst>
          </p:cNvPr>
          <p:cNvSpPr txBox="1"/>
          <p:nvPr/>
        </p:nvSpPr>
        <p:spPr>
          <a:xfrm>
            <a:off x="6297707" y="1524308"/>
            <a:ext cx="1938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i="1" dirty="0">
                <a:solidFill>
                  <a:srgbClr val="0000FF"/>
                </a:solidFill>
              </a:rPr>
              <a:t>regularization </a:t>
            </a:r>
            <a:r>
              <a:rPr lang="en-CA" dirty="0">
                <a:solidFill>
                  <a:srgbClr val="0000FF"/>
                </a:solidFill>
              </a:rPr>
              <a:t>Loss</a:t>
            </a:r>
          </a:p>
          <a:p>
            <a:pPr algn="ctr"/>
            <a:r>
              <a:rPr lang="en-CA" dirty="0">
                <a:solidFill>
                  <a:srgbClr val="0000FF"/>
                </a:solidFill>
              </a:rPr>
              <a:t>for </a:t>
            </a:r>
            <a:r>
              <a:rPr lang="en-CA" i="1" dirty="0">
                <a:solidFill>
                  <a:srgbClr val="0000FF"/>
                </a:solidFill>
              </a:rPr>
              <a:t>unlabeled</a:t>
            </a:r>
            <a:r>
              <a:rPr lang="en-CA" dirty="0">
                <a:solidFill>
                  <a:srgbClr val="0000FF"/>
                </a:solidFill>
              </a:rPr>
              <a:t> data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7FEADAFF-FF07-4ECD-81E7-A960CC31CBE6}"/>
              </a:ext>
            </a:extLst>
          </p:cNvPr>
          <p:cNvCxnSpPr>
            <a:cxnSpLocks/>
          </p:cNvCxnSpPr>
          <p:nvPr/>
        </p:nvCxnSpPr>
        <p:spPr>
          <a:xfrm>
            <a:off x="1003176" y="3817397"/>
            <a:ext cx="9676665" cy="0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" name="Picture 197">
            <a:extLst>
              <a:ext uri="{FF2B5EF4-FFF2-40B4-BE49-F238E27FC236}">
                <a16:creationId xmlns:a16="http://schemas.microsoft.com/office/drawing/2014/main" id="{C34E613B-AA65-44DF-8EF2-DDA4191191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39" y="4654199"/>
            <a:ext cx="5404225" cy="653505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3981F836-0028-4138-8272-40A41EA9685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47" y="4821923"/>
            <a:ext cx="544382" cy="446881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30BF95A5-5048-4EB0-AAC1-1ACAC8A70E7E}"/>
              </a:ext>
            </a:extLst>
          </p:cNvPr>
          <p:cNvCxnSpPr/>
          <p:nvPr/>
        </p:nvCxnSpPr>
        <p:spPr>
          <a:xfrm rot="16200000" flipH="1">
            <a:off x="2989972" y="5450082"/>
            <a:ext cx="532660" cy="520860"/>
          </a:xfrm>
          <a:prstGeom prst="curvedConnector3">
            <a:avLst>
              <a:gd name="adj1" fmla="val 98333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B8B985-F0AC-46B0-94FC-81680B880F23}"/>
              </a:ext>
            </a:extLst>
          </p:cNvPr>
          <p:cNvSpPr txBox="1"/>
          <p:nvPr/>
        </p:nvSpPr>
        <p:spPr>
          <a:xfrm>
            <a:off x="3624045" y="5746009"/>
            <a:ext cx="2832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FF0000"/>
                </a:solidFill>
              </a:rPr>
              <a:t>Θ</a:t>
            </a:r>
            <a:r>
              <a:rPr lang="en-CA" sz="2400" dirty="0"/>
              <a:t>: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317878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/>
      <p:bldP spid="176" grpId="0" animBg="1"/>
      <p:bldP spid="17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8E23-AE42-4BF6-8A73-9A94E29C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Convolutional Neural Network for </a:t>
            </a:r>
            <a:r>
              <a:rPr lang="en-CA" sz="3600" b="1" i="1" dirty="0"/>
              <a:t>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B67FF-799D-4E0D-B959-234B10CE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49" y="2040801"/>
            <a:ext cx="7693102" cy="2213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C2E6F-42A6-4C36-8C57-E815ABE63B24}"/>
              </a:ext>
            </a:extLst>
          </p:cNvPr>
          <p:cNvSpPr txBox="1"/>
          <p:nvPr/>
        </p:nvSpPr>
        <p:spPr>
          <a:xfrm>
            <a:off x="3996772" y="4419504"/>
            <a:ext cx="419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Architecture of LeNet-5 [</a:t>
            </a:r>
            <a:r>
              <a:rPr lang="en-CA" dirty="0" err="1"/>
              <a:t>LeCun</a:t>
            </a:r>
            <a:r>
              <a:rPr lang="en-CA" dirty="0"/>
              <a:t> </a:t>
            </a:r>
            <a:r>
              <a:rPr lang="en-CA" i="1" dirty="0"/>
              <a:t>et al. </a:t>
            </a:r>
            <a:r>
              <a:rPr lang="en-CA" dirty="0"/>
              <a:t>1998]</a:t>
            </a:r>
          </a:p>
        </p:txBody>
      </p:sp>
    </p:spTree>
    <p:extLst>
      <p:ext uri="{BB962C8B-B14F-4D97-AF65-F5344CB8AC3E}">
        <p14:creationId xmlns:p14="http://schemas.microsoft.com/office/powerpoint/2010/main" val="77036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Regularized loss for (deep) semi-supervised learning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66341" y="1895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Weston, Jason, et al. "Deep learning via semi-supervised embedding."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Neural Networks: Tricks of the Trade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. Springer Berlin Heidelberg, 2012. 639-655.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DA642FD-D608-4CC9-812D-B4C6DABBA8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89" y="3646143"/>
            <a:ext cx="5330545" cy="6535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8EA224-D07A-4076-83F7-CF93E4FB8C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7" y="3813870"/>
            <a:ext cx="544382" cy="446881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16FD131B-73A7-43BB-8487-72FBA471D113}"/>
              </a:ext>
            </a:extLst>
          </p:cNvPr>
          <p:cNvCxnSpPr/>
          <p:nvPr/>
        </p:nvCxnSpPr>
        <p:spPr>
          <a:xfrm rot="16200000" flipH="1">
            <a:off x="1265749" y="4514025"/>
            <a:ext cx="532660" cy="520860"/>
          </a:xfrm>
          <a:prstGeom prst="curvedConnector3">
            <a:avLst>
              <a:gd name="adj1" fmla="val 98333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D6BFA2-7AE7-4438-AA88-E0C575E214E5}"/>
              </a:ext>
            </a:extLst>
          </p:cNvPr>
          <p:cNvSpPr txBox="1"/>
          <p:nvPr/>
        </p:nvSpPr>
        <p:spPr>
          <a:xfrm>
            <a:off x="1899822" y="4809952"/>
            <a:ext cx="3081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FF0000"/>
                </a:solidFill>
              </a:rPr>
              <a:t>Θ</a:t>
            </a:r>
            <a:r>
              <a:rPr lang="en-CA" sz="2400" dirty="0"/>
              <a:t>: network parameters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D6BF18-BBCE-4B55-9D59-A3F074C8CC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12" y="1878542"/>
            <a:ext cx="288449" cy="2163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3F2944-F5DD-485F-B266-02276900C3F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84" y="4489594"/>
            <a:ext cx="797984" cy="3203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D64810-4308-4337-B114-E605B6263C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0153" y="2661089"/>
            <a:ext cx="1057275" cy="1438275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471C659F-F625-4E50-8986-B7AF6E5AFA56}"/>
              </a:ext>
            </a:extLst>
          </p:cNvPr>
          <p:cNvSpPr/>
          <p:nvPr/>
        </p:nvSpPr>
        <p:spPr>
          <a:xfrm>
            <a:off x="8480625" y="2514358"/>
            <a:ext cx="201656" cy="21168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E311CC15-A913-479D-B0FE-BAFB0D8EAB08}"/>
              </a:ext>
            </a:extLst>
          </p:cNvPr>
          <p:cNvSpPr/>
          <p:nvPr/>
        </p:nvSpPr>
        <p:spPr>
          <a:xfrm>
            <a:off x="8441767" y="3999735"/>
            <a:ext cx="201656" cy="21168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3F8C54-7524-4A78-8CC2-19F5FE9621D7}"/>
              </a:ext>
            </a:extLst>
          </p:cNvPr>
          <p:cNvSpPr txBox="1"/>
          <p:nvPr/>
        </p:nvSpPr>
        <p:spPr>
          <a:xfrm>
            <a:off x="8151467" y="2074206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input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CAFF36-4362-4AF7-9632-55A58A5C5B1C}"/>
              </a:ext>
            </a:extLst>
          </p:cNvPr>
          <p:cNvSpPr txBox="1"/>
          <p:nvPr/>
        </p:nvSpPr>
        <p:spPr>
          <a:xfrm>
            <a:off x="8073481" y="4092497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61594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69223-06E6-4B79-87D2-E2225AA60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Graph-Based Semi-supervised Learning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4FB3687D-D195-441B-9F7C-69594D6E9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689" y="3006283"/>
            <a:ext cx="3618097" cy="269281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01ED7-B533-4B60-8601-CBBC7417E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CA" sz="2800" b="0" dirty="0"/>
              <a:t>Classification</a:t>
            </a:r>
            <a:r>
              <a:rPr lang="en-CA" dirty="0"/>
              <a:t> </a:t>
            </a:r>
            <a:r>
              <a:rPr lang="en-CA" sz="2000" b="0" dirty="0"/>
              <a:t>([Weston et al. 2012])</a:t>
            </a:r>
            <a:endParaRPr lang="en-CA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E1FAB8-0EF7-4EAD-B751-40021B7BF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CA" sz="2800" b="0" dirty="0"/>
              <a:t>Segmentation</a:t>
            </a:r>
            <a:r>
              <a:rPr lang="en-CA" dirty="0"/>
              <a:t> </a:t>
            </a:r>
            <a:r>
              <a:rPr lang="en-CA" sz="2000" b="0" dirty="0"/>
              <a:t>(</a:t>
            </a:r>
            <a:r>
              <a:rPr lang="en-CA" sz="2000" dirty="0"/>
              <a:t>this work</a:t>
            </a:r>
            <a:r>
              <a:rPr lang="en-CA" sz="2000" b="0" dirty="0"/>
              <a:t>)</a:t>
            </a:r>
            <a:endParaRPr lang="en-CA" b="0" dirty="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30D1DC6-C6D8-4524-B0EE-A1E1309A042E}"/>
              </a:ext>
            </a:extLst>
          </p:cNvPr>
          <p:cNvGrpSpPr/>
          <p:nvPr/>
        </p:nvGrpSpPr>
        <p:grpSpPr>
          <a:xfrm>
            <a:off x="9352803" y="2982981"/>
            <a:ext cx="1152100" cy="1180665"/>
            <a:chOff x="9352803" y="2982981"/>
            <a:chExt cx="1152100" cy="1180665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51D42A3-88C9-45DA-8C44-51D4B86FA676}"/>
                </a:ext>
              </a:extLst>
            </p:cNvPr>
            <p:cNvSpPr/>
            <p:nvPr/>
          </p:nvSpPr>
          <p:spPr>
            <a:xfrm>
              <a:off x="9540194" y="3334123"/>
              <a:ext cx="141396" cy="1413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6D2955-73B9-4BB2-A987-51614D5E3A01}"/>
                </a:ext>
              </a:extLst>
            </p:cNvPr>
            <p:cNvSpPr/>
            <p:nvPr/>
          </p:nvSpPr>
          <p:spPr>
            <a:xfrm>
              <a:off x="9989665" y="3772127"/>
              <a:ext cx="141396" cy="141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AAE0E9A-BDEE-4D1A-B4DA-9E669FFDDE3F}"/>
                </a:ext>
              </a:extLst>
            </p:cNvPr>
            <p:cNvCxnSpPr>
              <a:cxnSpLocks/>
            </p:cNvCxnSpPr>
            <p:nvPr/>
          </p:nvCxnSpPr>
          <p:spPr>
            <a:xfrm>
              <a:off x="9610420" y="3402922"/>
              <a:ext cx="426828" cy="426128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031E6B5-A003-4828-8FE1-1F0612BCA1BC}"/>
                </a:ext>
              </a:extLst>
            </p:cNvPr>
            <p:cNvSpPr txBox="1"/>
            <p:nvPr/>
          </p:nvSpPr>
          <p:spPr>
            <a:xfrm>
              <a:off x="9605140" y="2982981"/>
              <a:ext cx="406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i="1" dirty="0" err="1">
                  <a:solidFill>
                    <a:schemeClr val="bg1"/>
                  </a:solidFill>
                </a:rPr>
                <a:t>i</a:t>
              </a:r>
              <a:endParaRPr lang="en-CA" sz="2400" i="1" dirty="0">
                <a:solidFill>
                  <a:schemeClr val="bg1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EA970E5-E4BB-436D-BFD4-55FCEA4BE9DA}"/>
                </a:ext>
              </a:extLst>
            </p:cNvPr>
            <p:cNvSpPr txBox="1"/>
            <p:nvPr/>
          </p:nvSpPr>
          <p:spPr>
            <a:xfrm>
              <a:off x="10093337" y="3293688"/>
              <a:ext cx="411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i="1" dirty="0">
                  <a:solidFill>
                    <a:schemeClr val="bg1"/>
                  </a:solidFill>
                </a:rPr>
                <a:t>j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D11F5EE-3953-4E8F-868B-E9DB003ABB4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2803" y="3821113"/>
              <a:ext cx="520143" cy="342533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532EB5-A176-4B25-9CF9-15F461A716ED}"/>
              </a:ext>
            </a:extLst>
          </p:cNvPr>
          <p:cNvGrpSpPr/>
          <p:nvPr/>
        </p:nvGrpSpPr>
        <p:grpSpPr>
          <a:xfrm>
            <a:off x="1218953" y="2688585"/>
            <a:ext cx="4309753" cy="3753851"/>
            <a:chOff x="1218953" y="2688585"/>
            <a:chExt cx="4309753" cy="3753851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87F96F2-32F6-4DEE-BD41-131EF8A29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534" y="2833687"/>
              <a:ext cx="266700" cy="2667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35DB5F0-9E61-41ED-943E-EBEE5174A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953" y="3295650"/>
              <a:ext cx="266700" cy="2667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3087462-B88B-4E49-AA0F-CB61384A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716" y="6175736"/>
              <a:ext cx="266700" cy="2667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059BC95-6E65-4009-BD73-F23E1B67D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134" y="4910137"/>
              <a:ext cx="266700" cy="26670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30FC4A5-6986-4D77-81BE-1BC4811A8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620" y="4643437"/>
              <a:ext cx="266700" cy="26670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010895C-0F58-456B-9E1F-EDE457CB6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115" y="5176837"/>
              <a:ext cx="266700" cy="2667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89583E4-C791-49BF-BF9A-D06D30776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311" y="3807989"/>
              <a:ext cx="266700" cy="2667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BC6DBD6-C498-4AB4-A6E4-C14F5745B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395" y="3677763"/>
              <a:ext cx="266700" cy="2667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8C823679-76C1-426B-A011-3F90785EB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402" y="4166877"/>
              <a:ext cx="266700" cy="26670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A0E495E8-253A-4595-8069-20E115149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214" y="2901537"/>
              <a:ext cx="266700" cy="26670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816B6C5-A899-46B3-AD92-1802C232B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64" y="3829050"/>
              <a:ext cx="266700" cy="26670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AF7B39DC-519C-4DF8-A961-6A24ED6D6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4438" y="5176837"/>
              <a:ext cx="266700" cy="26670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FA96336-6082-4708-A8CA-967A547EF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65" y="4192857"/>
              <a:ext cx="266700" cy="26670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8E66CD0-0332-48AB-8975-EE57AAE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006" y="4910137"/>
              <a:ext cx="266700" cy="26670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8595773-073F-4A7B-B75E-64CC5ED0A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787" y="5842412"/>
              <a:ext cx="266700" cy="26670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8E3FDBE1-AD3A-4C24-9F6B-5F123E36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13" y="3429000"/>
              <a:ext cx="266700" cy="26670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F292006-D6B6-440D-B3AF-9EFB2BBFB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008" y="4494625"/>
              <a:ext cx="266700" cy="26670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F55574EE-6AAE-4018-AFD8-BE0DFACD6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115" y="3295650"/>
              <a:ext cx="266700" cy="26670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FF8ADD3A-0ADA-4427-81E5-EFC19BEDB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102" y="5575712"/>
              <a:ext cx="266700" cy="2667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7E5E70F6-E0C0-4DAC-9582-3EDCDE1A2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564" y="4310650"/>
              <a:ext cx="266700" cy="2667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F2CD92C-68A4-4950-9C21-1E8784E60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338" y="2688585"/>
              <a:ext cx="266700" cy="26670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686B6B8-C14A-4D45-9F92-1AAE8F217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570" y="5176837"/>
              <a:ext cx="266700" cy="26670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7E151FF-605C-429A-A0AD-A3F8C43A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920" y="3073482"/>
              <a:ext cx="266700" cy="26670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61A2C69-1838-4332-98A7-CADD1DA87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526" y="4059507"/>
              <a:ext cx="266700" cy="266700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FD09CEE-3989-4986-B696-C98BCB414F6F}"/>
              </a:ext>
            </a:extLst>
          </p:cNvPr>
          <p:cNvGrpSpPr/>
          <p:nvPr/>
        </p:nvGrpSpPr>
        <p:grpSpPr>
          <a:xfrm>
            <a:off x="3169451" y="3691369"/>
            <a:ext cx="1222823" cy="1215923"/>
            <a:chOff x="3169451" y="3691369"/>
            <a:chExt cx="1222823" cy="1215923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6D3B333-A15A-4F3B-9311-C63C1B5A4346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3268683" y="4300227"/>
              <a:ext cx="669719" cy="138054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E60CC8D-6A86-4BDB-96A7-1E229707C83F}"/>
                </a:ext>
              </a:extLst>
            </p:cNvPr>
            <p:cNvSpPr/>
            <p:nvPr/>
          </p:nvSpPr>
          <p:spPr>
            <a:xfrm>
              <a:off x="3211513" y="4371802"/>
              <a:ext cx="141396" cy="1413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3834351-2EBA-4063-A922-C4C85F019840}"/>
                </a:ext>
              </a:extLst>
            </p:cNvPr>
            <p:cNvSpPr/>
            <p:nvPr/>
          </p:nvSpPr>
          <p:spPr>
            <a:xfrm>
              <a:off x="3958019" y="4211294"/>
              <a:ext cx="141396" cy="141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EB818F-D459-4399-BCFE-1B89FAA6ADA6}"/>
                </a:ext>
              </a:extLst>
            </p:cNvPr>
            <p:cNvSpPr txBox="1"/>
            <p:nvPr/>
          </p:nvSpPr>
          <p:spPr>
            <a:xfrm>
              <a:off x="3169451" y="3924895"/>
              <a:ext cx="406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i="1" dirty="0" err="1"/>
                <a:t>i</a:t>
              </a:r>
              <a:endParaRPr lang="en-CA" sz="2400" i="1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6701AF2-8DEE-4109-BA91-65EE8F64D70A}"/>
                </a:ext>
              </a:extLst>
            </p:cNvPr>
            <p:cNvSpPr txBox="1"/>
            <p:nvPr/>
          </p:nvSpPr>
          <p:spPr>
            <a:xfrm>
              <a:off x="3980708" y="3691369"/>
              <a:ext cx="411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i="1" dirty="0"/>
                <a:t>j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1CA0527B-2C83-483B-BE77-35CC8EC3247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106" y="4585533"/>
              <a:ext cx="488598" cy="321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47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BA035-08D5-4C9E-8FC8-BFA72333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Pairwise MRF/CRF regularization</a:t>
            </a:r>
          </a:p>
        </p:txBody>
      </p:sp>
      <p:pic>
        <p:nvPicPr>
          <p:cNvPr id="17410" name="Picture 2" descr="http://www.philkr.net/papers/2013-06-01-icml/logo.png">
            <a:extLst>
              <a:ext uri="{FF2B5EF4-FFF2-40B4-BE49-F238E27FC236}">
                <a16:creationId xmlns:a16="http://schemas.microsoft.com/office/drawing/2014/main" id="{648EB5CE-3621-4087-8F58-4C1BCC97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01" y="2718243"/>
            <a:ext cx="3845834" cy="26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 1">
            <a:extLst>
              <a:ext uri="{FF2B5EF4-FFF2-40B4-BE49-F238E27FC236}">
                <a16:creationId xmlns:a16="http://schemas.microsoft.com/office/drawing/2014/main" id="{2A2F4CC1-62B1-4D0D-BC17-16A55ECA70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66" y="1996770"/>
            <a:ext cx="2930285" cy="323048"/>
          </a:xfrm>
          <a:prstGeom prst="rect">
            <a:avLst/>
          </a:prstGeom>
        </p:spPr>
      </p:pic>
      <p:pic>
        <p:nvPicPr>
          <p:cNvPr id="17412" name="Picture 4 2" descr="Image result for markov random field">
            <a:extLst>
              <a:ext uri="{FF2B5EF4-FFF2-40B4-BE49-F238E27FC236}">
                <a16:creationId xmlns:a16="http://schemas.microsoft.com/office/drawing/2014/main" id="{A4869610-5C66-452C-86F8-49BAC4118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33" b="31716"/>
          <a:stretch/>
        </p:blipFill>
        <p:spPr bwMode="auto">
          <a:xfrm>
            <a:off x="1777727" y="2645489"/>
            <a:ext cx="3417895" cy="26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CE33C-F903-402C-8DE2-2462DA5B5BB0}"/>
              </a:ext>
            </a:extLst>
          </p:cNvPr>
          <p:cNvSpPr txBox="1"/>
          <p:nvPr/>
        </p:nvSpPr>
        <p:spPr>
          <a:xfrm>
            <a:off x="2286634" y="5478116"/>
            <a:ext cx="240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Sparse Connected Potts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CD0209-97E7-477F-96EA-C353E5406A4F}"/>
              </a:ext>
            </a:extLst>
          </p:cNvPr>
          <p:cNvSpPr txBox="1"/>
          <p:nvPr/>
        </p:nvSpPr>
        <p:spPr>
          <a:xfrm>
            <a:off x="7278095" y="5478116"/>
            <a:ext cx="26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Fully Connected </a:t>
            </a:r>
            <a:r>
              <a:rPr lang="en-CA" dirty="0" err="1"/>
              <a:t>DenseCRF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96BFB-1604-4C3B-914D-CEA0FD21BB98}"/>
              </a:ext>
            </a:extLst>
          </p:cNvPr>
          <p:cNvSpPr txBox="1"/>
          <p:nvPr/>
        </p:nvSpPr>
        <p:spPr>
          <a:xfrm>
            <a:off x="2029801" y="5988453"/>
            <a:ext cx="291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[</a:t>
            </a:r>
            <a:r>
              <a:rPr lang="en-CA" dirty="0" err="1"/>
              <a:t>Boykov</a:t>
            </a:r>
            <a:r>
              <a:rPr lang="en-CA" dirty="0"/>
              <a:t> and Jolly, ICCV 2001]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7CF21C-AF0F-496E-8629-84A57CD8830B}"/>
              </a:ext>
            </a:extLst>
          </p:cNvPr>
          <p:cNvSpPr txBox="1"/>
          <p:nvPr/>
        </p:nvSpPr>
        <p:spPr>
          <a:xfrm>
            <a:off x="6468771" y="5988453"/>
            <a:ext cx="429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[</a:t>
            </a:r>
            <a:r>
              <a:rPr lang="en-CA" dirty="0" err="1"/>
              <a:t>Krähenbühl</a:t>
            </a:r>
            <a:r>
              <a:rPr lang="en-CA" dirty="0"/>
              <a:t> and </a:t>
            </a:r>
            <a:r>
              <a:rPr lang="en-CA" dirty="0" err="1"/>
              <a:t>Vladlen</a:t>
            </a:r>
            <a:r>
              <a:rPr lang="en-CA" dirty="0"/>
              <a:t> </a:t>
            </a:r>
            <a:r>
              <a:rPr lang="en-CA" dirty="0" err="1"/>
              <a:t>Koltun</a:t>
            </a:r>
            <a:r>
              <a:rPr lang="en-CA" dirty="0"/>
              <a:t>, NIPS 2011]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2066A8-D639-46CA-91B4-D84730256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2017" y="441255"/>
            <a:ext cx="2790383" cy="207677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3C05AFF-FA87-4DD6-8A04-F59E2CBEA2E9}"/>
              </a:ext>
            </a:extLst>
          </p:cNvPr>
          <p:cNvGrpSpPr/>
          <p:nvPr/>
        </p:nvGrpSpPr>
        <p:grpSpPr>
          <a:xfrm>
            <a:off x="10579567" y="424949"/>
            <a:ext cx="888533" cy="910563"/>
            <a:chOff x="9352803" y="2982981"/>
            <a:chExt cx="1152100" cy="118066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2EC6A1-9C0C-4C83-BCF4-31D8431ACC55}"/>
                </a:ext>
              </a:extLst>
            </p:cNvPr>
            <p:cNvSpPr/>
            <p:nvPr/>
          </p:nvSpPr>
          <p:spPr>
            <a:xfrm>
              <a:off x="9540194" y="3334123"/>
              <a:ext cx="141396" cy="1413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156921D-ECAD-44B1-AFB7-37B99022DCAC}"/>
                </a:ext>
              </a:extLst>
            </p:cNvPr>
            <p:cNvSpPr/>
            <p:nvPr/>
          </p:nvSpPr>
          <p:spPr>
            <a:xfrm>
              <a:off x="9989665" y="3772127"/>
              <a:ext cx="141396" cy="141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A3B3BB-A123-4027-80D3-DDDAACF8CD81}"/>
                </a:ext>
              </a:extLst>
            </p:cNvPr>
            <p:cNvCxnSpPr>
              <a:cxnSpLocks/>
            </p:cNvCxnSpPr>
            <p:nvPr/>
          </p:nvCxnSpPr>
          <p:spPr>
            <a:xfrm>
              <a:off x="9610420" y="3402922"/>
              <a:ext cx="426828" cy="426128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0C0292-A3C8-432D-8697-CEB10031AA01}"/>
                </a:ext>
              </a:extLst>
            </p:cNvPr>
            <p:cNvSpPr txBox="1"/>
            <p:nvPr/>
          </p:nvSpPr>
          <p:spPr>
            <a:xfrm>
              <a:off x="9605140" y="2982981"/>
              <a:ext cx="406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i="1" dirty="0" err="1">
                  <a:solidFill>
                    <a:schemeClr val="bg1"/>
                  </a:solidFill>
                </a:rPr>
                <a:t>i</a:t>
              </a:r>
              <a:endParaRPr lang="en-CA" sz="2400" i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9F497E-2270-47B4-9B7E-C2EB68FAB31E}"/>
                </a:ext>
              </a:extLst>
            </p:cNvPr>
            <p:cNvSpPr txBox="1"/>
            <p:nvPr/>
          </p:nvSpPr>
          <p:spPr>
            <a:xfrm>
              <a:off x="10093337" y="3293688"/>
              <a:ext cx="411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i="1" dirty="0">
                  <a:solidFill>
                    <a:schemeClr val="bg1"/>
                  </a:solidFill>
                </a:rPr>
                <a:t>j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EA568BD-3387-4712-B7F9-E0C18C8CF60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2803" y="3821113"/>
              <a:ext cx="520143" cy="342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8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A555-7079-420D-ACB6-034D7025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Regularized loss for weakly-supervised CNN segmentation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877A67-7CF0-4CCC-97BB-993430EEEF6F}"/>
              </a:ext>
            </a:extLst>
          </p:cNvPr>
          <p:cNvSpPr/>
          <p:nvPr/>
        </p:nvSpPr>
        <p:spPr>
          <a:xfrm>
            <a:off x="2465839" y="4217788"/>
            <a:ext cx="1810212" cy="1025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F318B8-7667-4169-A94C-34E3DF2A3F7A}"/>
              </a:ext>
            </a:extLst>
          </p:cNvPr>
          <p:cNvSpPr txBox="1"/>
          <p:nvPr/>
        </p:nvSpPr>
        <p:spPr>
          <a:xfrm>
            <a:off x="2443645" y="3510518"/>
            <a:ext cx="188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i="1" dirty="0">
                <a:solidFill>
                  <a:srgbClr val="FF0000"/>
                </a:solidFill>
              </a:rPr>
              <a:t>empirical risk </a:t>
            </a:r>
            <a:r>
              <a:rPr lang="en-CA" dirty="0">
                <a:solidFill>
                  <a:srgbClr val="FF0000"/>
                </a:solidFill>
              </a:rPr>
              <a:t>Loss</a:t>
            </a:r>
          </a:p>
          <a:p>
            <a:pPr algn="ctr"/>
            <a:r>
              <a:rPr lang="en-CA" dirty="0">
                <a:solidFill>
                  <a:srgbClr val="FF0000"/>
                </a:solidFill>
              </a:rPr>
              <a:t>for </a:t>
            </a:r>
            <a:r>
              <a:rPr lang="en-CA" i="1" dirty="0">
                <a:solidFill>
                  <a:srgbClr val="FF0000"/>
                </a:solidFill>
              </a:rPr>
              <a:t>labeled</a:t>
            </a:r>
            <a:r>
              <a:rPr lang="en-CA" dirty="0">
                <a:solidFill>
                  <a:srgbClr val="FF0000"/>
                </a:solidFill>
              </a:rPr>
              <a:t> data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A41988-4730-44ED-BADC-B1305DF0CB8B}"/>
              </a:ext>
            </a:extLst>
          </p:cNvPr>
          <p:cNvSpPr/>
          <p:nvPr/>
        </p:nvSpPr>
        <p:spPr>
          <a:xfrm>
            <a:off x="4745900" y="4214591"/>
            <a:ext cx="3187750" cy="102525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BBB23E-7F47-432D-BAA7-4355DF2318BD}"/>
              </a:ext>
            </a:extLst>
          </p:cNvPr>
          <p:cNvSpPr txBox="1"/>
          <p:nvPr/>
        </p:nvSpPr>
        <p:spPr>
          <a:xfrm>
            <a:off x="5409195" y="3525077"/>
            <a:ext cx="1938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i="1" dirty="0">
                <a:solidFill>
                  <a:srgbClr val="0000FF"/>
                </a:solidFill>
              </a:rPr>
              <a:t>regularization </a:t>
            </a:r>
            <a:r>
              <a:rPr lang="en-CA" dirty="0">
                <a:solidFill>
                  <a:srgbClr val="0000FF"/>
                </a:solidFill>
              </a:rPr>
              <a:t>Loss</a:t>
            </a:r>
          </a:p>
          <a:p>
            <a:pPr algn="ctr"/>
            <a:r>
              <a:rPr lang="en-CA" dirty="0">
                <a:solidFill>
                  <a:srgbClr val="0000FF"/>
                </a:solidFill>
              </a:rPr>
              <a:t>for </a:t>
            </a:r>
            <a:r>
              <a:rPr lang="en-CA" i="1" dirty="0">
                <a:solidFill>
                  <a:srgbClr val="0000FF"/>
                </a:solidFill>
              </a:rPr>
              <a:t>unlabeled</a:t>
            </a:r>
            <a:r>
              <a:rPr lang="en-CA" dirty="0">
                <a:solidFill>
                  <a:srgbClr val="0000FF"/>
                </a:solidFill>
              </a:rPr>
              <a:t> data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A725593-2ADB-4AD4-9FF9-E03E525EB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06" b="11078"/>
          <a:stretch/>
        </p:blipFill>
        <p:spPr>
          <a:xfrm>
            <a:off x="3859123" y="1463033"/>
            <a:ext cx="2768014" cy="20620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4DA9F5-1E0B-4063-9ABA-FA489794EF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91" y="4400465"/>
            <a:ext cx="5330545" cy="65350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E4DD12-1B81-4508-BB1A-7F0B2204CE54}"/>
              </a:ext>
            </a:extLst>
          </p:cNvPr>
          <p:cNvCxnSpPr>
            <a:cxnSpLocks/>
          </p:cNvCxnSpPr>
          <p:nvPr/>
        </p:nvCxnSpPr>
        <p:spPr>
          <a:xfrm flipV="1">
            <a:off x="3716499" y="2566076"/>
            <a:ext cx="1003762" cy="9373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48617D6-60D8-4921-817C-25AA405E9682}"/>
              </a:ext>
            </a:extLst>
          </p:cNvPr>
          <p:cNvCxnSpPr>
            <a:cxnSpLocks/>
          </p:cNvCxnSpPr>
          <p:nvPr/>
        </p:nvCxnSpPr>
        <p:spPr>
          <a:xfrm flipH="1" flipV="1">
            <a:off x="6135739" y="2594569"/>
            <a:ext cx="533880" cy="886036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6CC191C-2EAF-4B97-B10C-938D285561DA}"/>
              </a:ext>
            </a:extLst>
          </p:cNvPr>
          <p:cNvSpPr txBox="1"/>
          <p:nvPr/>
        </p:nvSpPr>
        <p:spPr>
          <a:xfrm>
            <a:off x="2785094" y="314520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scribbles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3371EA-5FD8-4271-AA40-BFFB34BFCA76}"/>
              </a:ext>
            </a:extLst>
          </p:cNvPr>
          <p:cNvSpPr txBox="1"/>
          <p:nvPr/>
        </p:nvSpPr>
        <p:spPr>
          <a:xfrm>
            <a:off x="6527577" y="3062808"/>
            <a:ext cx="164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0000FF"/>
                </a:solidFill>
              </a:rPr>
              <a:t>unknown pixels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3358E0-D213-4E7F-A629-8FB7825172B2}"/>
              </a:ext>
            </a:extLst>
          </p:cNvPr>
          <p:cNvSpPr txBox="1"/>
          <p:nvPr/>
        </p:nvSpPr>
        <p:spPr>
          <a:xfrm>
            <a:off x="2068051" y="5301252"/>
            <a:ext cx="267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partial Cross Entropy (PCE)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598D2B-1369-4683-8BD3-393326B9BB29}"/>
              </a:ext>
            </a:extLst>
          </p:cNvPr>
          <p:cNvSpPr txBox="1"/>
          <p:nvPr/>
        </p:nvSpPr>
        <p:spPr>
          <a:xfrm>
            <a:off x="4710509" y="5301252"/>
            <a:ext cx="37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e.g. MRF/CRF, normalized cut, or both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5500B-FC94-47AE-AD34-02CDF3C42E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36" y="5731990"/>
            <a:ext cx="2930285" cy="323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5912C-A374-4961-A77A-6A08B6CC4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5097" y="1233937"/>
            <a:ext cx="3494462" cy="1780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0CF9A1-B6BB-4E5E-8B6B-5D3FB6D74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86" r="3928" b="8139"/>
          <a:stretch/>
        </p:blipFill>
        <p:spPr>
          <a:xfrm>
            <a:off x="10380213" y="1306896"/>
            <a:ext cx="1661452" cy="1454914"/>
          </a:xfrm>
          <a:prstGeom prst="rect">
            <a:avLst/>
          </a:prstGeom>
          <a:scene3d>
            <a:camera prst="isometricRightUp">
              <a:rot lat="2395435" lon="18902899" rev="53877"/>
            </a:camera>
            <a:lightRig rig="threePt" dir="t"/>
          </a:scene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7EE9F3-0440-4C8D-BF5D-15319ED0FD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913"/>
          <a:stretch/>
        </p:blipFill>
        <p:spPr>
          <a:xfrm>
            <a:off x="7499364" y="1521566"/>
            <a:ext cx="1643780" cy="1454914"/>
          </a:xfrm>
          <a:prstGeom prst="rect">
            <a:avLst/>
          </a:prstGeom>
          <a:scene3d>
            <a:camera prst="isometricRightUp">
              <a:rot lat="2400001" lon="18899995" rev="21599994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7264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80FE-CB4A-4EF2-8B96-853901B4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High-order regularization term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8CBB0-CD06-452B-8191-1BA3CFA9A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53"/>
          <a:stretch/>
        </p:blipFill>
        <p:spPr>
          <a:xfrm>
            <a:off x="1988361" y="1491448"/>
            <a:ext cx="8215278" cy="250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1B921-45A8-4DF8-BD36-B4D3B5A1D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06" y="4390621"/>
            <a:ext cx="7561789" cy="129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0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6DFF41E5-0458-4686-BD7B-1DA20FD1A26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498284" y="3062149"/>
            <a:ext cx="2305944" cy="1048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15" y="3083600"/>
            <a:ext cx="485572" cy="1057852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5308920" y="2540698"/>
            <a:ext cx="2514628" cy="1054371"/>
            <a:chOff x="1564808" y="2722693"/>
            <a:chExt cx="2514628" cy="1054371"/>
          </a:xfrm>
        </p:grpSpPr>
        <p:sp>
          <p:nvSpPr>
            <p:cNvPr id="21" name="Oval 20"/>
            <p:cNvSpPr/>
            <p:nvPr/>
          </p:nvSpPr>
          <p:spPr bwMode="auto">
            <a:xfrm>
              <a:off x="1564808" y="3192984"/>
              <a:ext cx="2514628" cy="584080"/>
            </a:xfrm>
            <a:prstGeom prst="ellipse">
              <a:avLst/>
            </a:prstGeom>
            <a:noFill/>
            <a:ln w="9525" cap="flat" cmpd="sng" algn="ctr">
              <a:solidFill>
                <a:srgbClr val="33993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600">
                <a:latin typeface="Tahoma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67027" y="2722693"/>
              <a:ext cx="138493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sz="2000" dirty="0">
                  <a:solidFill>
                    <a:srgbClr val="339933"/>
                  </a:solidFill>
                </a:rPr>
                <a:t>“cut” for </a:t>
              </a:r>
              <a:r>
                <a:rPr lang="en-CA" sz="2400" i="1" dirty="0" err="1">
                  <a:solidFill>
                    <a:srgbClr val="3399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CA" sz="2400" i="1" baseline="30000" dirty="0" err="1">
                  <a:solidFill>
                    <a:srgbClr val="3399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CA" sz="2400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22792" y="4490644"/>
            <a:ext cx="3447664" cy="2033193"/>
            <a:chOff x="4076493" y="3388428"/>
            <a:chExt cx="5409937" cy="3485385"/>
          </a:xfrm>
        </p:grpSpPr>
        <p:grpSp>
          <p:nvGrpSpPr>
            <p:cNvPr id="23" name="Group 22"/>
            <p:cNvGrpSpPr/>
            <p:nvPr/>
          </p:nvGrpSpPr>
          <p:grpSpPr>
            <a:xfrm>
              <a:off x="4997114" y="3788337"/>
              <a:ext cx="3660011" cy="2466749"/>
              <a:chOff x="4830850" y="3717478"/>
              <a:chExt cx="3660011" cy="246674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869391" y="3788474"/>
                <a:ext cx="3532990" cy="2368822"/>
                <a:chOff x="6697896" y="2971140"/>
                <a:chExt cx="3532990" cy="2368822"/>
              </a:xfrm>
            </p:grpSpPr>
            <p:cxnSp>
              <p:nvCxnSpPr>
                <p:cNvPr id="34" name="AutoShape 43 2 1 1 1"/>
                <p:cNvCxnSpPr>
                  <a:cxnSpLocks noChangeShapeType="1"/>
                </p:cNvCxnSpPr>
                <p:nvPr/>
              </p:nvCxnSpPr>
              <p:spPr bwMode="auto">
                <a:xfrm flipH="1">
                  <a:off x="8170133" y="3120935"/>
                  <a:ext cx="137104" cy="774972"/>
                </a:xfrm>
                <a:prstGeom prst="straightConnector1">
                  <a:avLst/>
                </a:prstGeom>
                <a:noFill/>
                <a:ln w="41275">
                  <a:solidFill>
                    <a:srgbClr val="FF33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" name="AutoShape 43 2 2 1 1"/>
                <p:cNvCxnSpPr>
                  <a:cxnSpLocks noChangeShapeType="1"/>
                </p:cNvCxnSpPr>
                <p:nvPr/>
              </p:nvCxnSpPr>
              <p:spPr bwMode="auto">
                <a:xfrm flipV="1">
                  <a:off x="7694914" y="3960030"/>
                  <a:ext cx="523147" cy="731035"/>
                </a:xfrm>
                <a:prstGeom prst="straightConnector1">
                  <a:avLst/>
                </a:prstGeom>
                <a:noFill/>
                <a:ln w="41275">
                  <a:solidFill>
                    <a:srgbClr val="FF33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6" name="Group 35"/>
                <p:cNvGrpSpPr/>
                <p:nvPr/>
              </p:nvGrpSpPr>
              <p:grpSpPr>
                <a:xfrm>
                  <a:off x="6697896" y="2971140"/>
                  <a:ext cx="3532990" cy="2368822"/>
                  <a:chOff x="6795629" y="2958696"/>
                  <a:chExt cx="3532990" cy="2368822"/>
                </a:xfrm>
              </p:grpSpPr>
              <p:cxnSp>
                <p:nvCxnSpPr>
                  <p:cNvPr id="37" name="AutoShape 43 2 3 1 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269692" y="3930642"/>
                    <a:ext cx="1189577" cy="1124501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8" name="AutoShape 43 2 4 1 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534333" y="4045438"/>
                    <a:ext cx="1148176" cy="30704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9" name="AutoShape 43 2 5 1 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858082" y="3482941"/>
                    <a:ext cx="1416853" cy="138025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0" name="AutoShape 43 2 6 1 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709880" y="4965682"/>
                    <a:ext cx="618739" cy="324318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1" name="AutoShape 43 2 7 1 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566508" y="4417394"/>
                    <a:ext cx="130226" cy="739977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2" name="AutoShape 43 2 8 1 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759998" y="4763959"/>
                    <a:ext cx="1696998" cy="411159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3" name="AutoShape 43 2 9 1 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94941" y="5312485"/>
                    <a:ext cx="2714455" cy="1503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4" name="AutoShape 43 2 10 1 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795629" y="4412669"/>
                    <a:ext cx="60006" cy="719525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5" name="AutoShape 43 2 11 1 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48029" y="4691065"/>
                    <a:ext cx="724909" cy="593530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6" name="AutoShape 43 2 12 1 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22978" y="4343240"/>
                    <a:ext cx="727263" cy="347825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7" name="AutoShape 43 2 13 1 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855495" y="2958696"/>
                    <a:ext cx="1459912" cy="130656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8" name="AutoShape 43 2 14 1 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228861" y="3510543"/>
                    <a:ext cx="577590" cy="475138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9" name="AutoShape 43 2 15 1 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382224" y="2991621"/>
                    <a:ext cx="489386" cy="45617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0" name="AutoShape 43 2 16 1 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20740" y="3917632"/>
                    <a:ext cx="1364640" cy="323557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sp>
            <p:nvSpPr>
              <p:cNvPr id="25" name="Oval 24"/>
              <p:cNvSpPr/>
              <p:nvPr/>
            </p:nvSpPr>
            <p:spPr bwMode="auto">
              <a:xfrm>
                <a:off x="6382082" y="3717478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6877384" y="4245435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7666601" y="5078194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8319744" y="573678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7535967" y="5992596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4830850" y="603614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4879836" y="5007437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5701708" y="5448305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6267765" y="470263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454612" y="3399961"/>
              <a:ext cx="760145" cy="896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26285" y="4524259"/>
              <a:ext cx="760145" cy="896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76493" y="5588834"/>
              <a:ext cx="760145" cy="896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4 2 1 1"/>
            <p:cNvSpPr/>
            <p:nvPr/>
          </p:nvSpPr>
          <p:spPr>
            <a:xfrm rot="2915752">
              <a:off x="5782900" y="3373018"/>
              <a:ext cx="1692256" cy="17230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5" name="Oval 54"/>
            <p:cNvSpPr/>
            <p:nvPr/>
          </p:nvSpPr>
          <p:spPr>
            <a:xfrm rot="21407002">
              <a:off x="7040908" y="4746108"/>
              <a:ext cx="1925229" cy="17576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6" name="Oval 55"/>
            <p:cNvSpPr/>
            <p:nvPr/>
          </p:nvSpPr>
          <p:spPr>
            <a:xfrm rot="18663171">
              <a:off x="4559075" y="4555618"/>
              <a:ext cx="1653838" cy="20317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233025" y="3991726"/>
              <a:ext cx="2606106" cy="2882087"/>
              <a:chOff x="5066761" y="3920867"/>
              <a:chExt cx="2606106" cy="2882087"/>
            </a:xfrm>
          </p:grpSpPr>
          <p:sp>
            <p:nvSpPr>
              <p:cNvPr id="57" name="Freeform: Shape 56"/>
              <p:cNvSpPr/>
              <p:nvPr/>
            </p:nvSpPr>
            <p:spPr bwMode="auto">
              <a:xfrm rot="11281569">
                <a:off x="5066761" y="3996268"/>
                <a:ext cx="2606106" cy="1120449"/>
              </a:xfrm>
              <a:custGeom>
                <a:avLst/>
                <a:gdLst>
                  <a:gd name="connsiteX0" fmla="*/ 0 w 3753016"/>
                  <a:gd name="connsiteY0" fmla="*/ 667591 h 739153"/>
                  <a:gd name="connsiteX1" fmla="*/ 365760 w 3753016"/>
                  <a:gd name="connsiteY1" fmla="*/ 444955 h 739153"/>
                  <a:gd name="connsiteX2" fmla="*/ 675861 w 3753016"/>
                  <a:gd name="connsiteY2" fmla="*/ 246172 h 739153"/>
                  <a:gd name="connsiteX3" fmla="*/ 1327868 w 3753016"/>
                  <a:gd name="connsiteY3" fmla="*/ 31487 h 739153"/>
                  <a:gd name="connsiteX4" fmla="*/ 2059388 w 3753016"/>
                  <a:gd name="connsiteY4" fmla="*/ 7633 h 739153"/>
                  <a:gd name="connsiteX5" fmla="*/ 2560320 w 3753016"/>
                  <a:gd name="connsiteY5" fmla="*/ 95098 h 739153"/>
                  <a:gd name="connsiteX6" fmla="*/ 3116912 w 3753016"/>
                  <a:gd name="connsiteY6" fmla="*/ 301831 h 739153"/>
                  <a:gd name="connsiteX7" fmla="*/ 3753016 w 3753016"/>
                  <a:gd name="connsiteY7" fmla="*/ 739153 h 739153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77312 h 1057620"/>
                  <a:gd name="connsiteX1" fmla="*/ 365760 w 3571719"/>
                  <a:gd name="connsiteY1" fmla="*/ 454676 h 1057620"/>
                  <a:gd name="connsiteX2" fmla="*/ 675861 w 3571719"/>
                  <a:gd name="connsiteY2" fmla="*/ 255893 h 1057620"/>
                  <a:gd name="connsiteX3" fmla="*/ 1327868 w 3571719"/>
                  <a:gd name="connsiteY3" fmla="*/ 41208 h 1057620"/>
                  <a:gd name="connsiteX4" fmla="*/ 2059388 w 3571719"/>
                  <a:gd name="connsiteY4" fmla="*/ 17354 h 1057620"/>
                  <a:gd name="connsiteX5" fmla="*/ 2560320 w 3571719"/>
                  <a:gd name="connsiteY5" fmla="*/ 104819 h 1057620"/>
                  <a:gd name="connsiteX6" fmla="*/ 3571719 w 3571719"/>
                  <a:gd name="connsiteY6" fmla="*/ 1057620 h 1057620"/>
                  <a:gd name="connsiteX0" fmla="*/ 0 w 3571719"/>
                  <a:gd name="connsiteY0" fmla="*/ 691692 h 1072000"/>
                  <a:gd name="connsiteX1" fmla="*/ 365760 w 3571719"/>
                  <a:gd name="connsiteY1" fmla="*/ 469056 h 1072000"/>
                  <a:gd name="connsiteX2" fmla="*/ 675861 w 3571719"/>
                  <a:gd name="connsiteY2" fmla="*/ 270273 h 1072000"/>
                  <a:gd name="connsiteX3" fmla="*/ 1327868 w 3571719"/>
                  <a:gd name="connsiteY3" fmla="*/ 55588 h 1072000"/>
                  <a:gd name="connsiteX4" fmla="*/ 2059388 w 3571719"/>
                  <a:gd name="connsiteY4" fmla="*/ 31734 h 1072000"/>
                  <a:gd name="connsiteX5" fmla="*/ 2939293 w 3571719"/>
                  <a:gd name="connsiteY5" fmla="*/ 447249 h 1072000"/>
                  <a:gd name="connsiteX6" fmla="*/ 3571719 w 3571719"/>
                  <a:gd name="connsiteY6" fmla="*/ 1072000 h 1072000"/>
                  <a:gd name="connsiteX0" fmla="*/ 0 w 3571719"/>
                  <a:gd name="connsiteY0" fmla="*/ 691692 h 1072000"/>
                  <a:gd name="connsiteX1" fmla="*/ 675861 w 3571719"/>
                  <a:gd name="connsiteY1" fmla="*/ 270273 h 1072000"/>
                  <a:gd name="connsiteX2" fmla="*/ 1327868 w 3571719"/>
                  <a:gd name="connsiteY2" fmla="*/ 55588 h 1072000"/>
                  <a:gd name="connsiteX3" fmla="*/ 2059388 w 3571719"/>
                  <a:gd name="connsiteY3" fmla="*/ 31734 h 1072000"/>
                  <a:gd name="connsiteX4" fmla="*/ 2939293 w 3571719"/>
                  <a:gd name="connsiteY4" fmla="*/ 447249 h 1072000"/>
                  <a:gd name="connsiteX5" fmla="*/ 3571719 w 3571719"/>
                  <a:gd name="connsiteY5" fmla="*/ 1072000 h 1072000"/>
                  <a:gd name="connsiteX0" fmla="*/ 0 w 3571719"/>
                  <a:gd name="connsiteY0" fmla="*/ 691692 h 1072000"/>
                  <a:gd name="connsiteX1" fmla="*/ 1327868 w 3571719"/>
                  <a:gd name="connsiteY1" fmla="*/ 55588 h 1072000"/>
                  <a:gd name="connsiteX2" fmla="*/ 2059388 w 3571719"/>
                  <a:gd name="connsiteY2" fmla="*/ 31734 h 1072000"/>
                  <a:gd name="connsiteX3" fmla="*/ 2939293 w 3571719"/>
                  <a:gd name="connsiteY3" fmla="*/ 447249 h 1072000"/>
                  <a:gd name="connsiteX4" fmla="*/ 3571719 w 3571719"/>
                  <a:gd name="connsiteY4" fmla="*/ 1072000 h 1072000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49503 h 1083978"/>
                  <a:gd name="connsiteX1" fmla="*/ 1219728 w 3658688"/>
                  <a:gd name="connsiteY1" fmla="*/ 126057 h 1083978"/>
                  <a:gd name="connsiteX2" fmla="*/ 2146357 w 3658688"/>
                  <a:gd name="connsiteY2" fmla="*/ 43712 h 1083978"/>
                  <a:gd name="connsiteX3" fmla="*/ 3026262 w 3658688"/>
                  <a:gd name="connsiteY3" fmla="*/ 459227 h 1083978"/>
                  <a:gd name="connsiteX4" fmla="*/ 3658688 w 3658688"/>
                  <a:gd name="connsiteY4" fmla="*/ 1083978 h 1083978"/>
                  <a:gd name="connsiteX0" fmla="*/ 1 w 3617790"/>
                  <a:gd name="connsiteY0" fmla="*/ 1120447 h 1120447"/>
                  <a:gd name="connsiteX1" fmla="*/ 1178830 w 3617790"/>
                  <a:gd name="connsiteY1" fmla="*/ 129763 h 1120447"/>
                  <a:gd name="connsiteX2" fmla="*/ 2105459 w 3617790"/>
                  <a:gd name="connsiteY2" fmla="*/ 47418 h 1120447"/>
                  <a:gd name="connsiteX3" fmla="*/ 2985364 w 3617790"/>
                  <a:gd name="connsiteY3" fmla="*/ 462933 h 1120447"/>
                  <a:gd name="connsiteX4" fmla="*/ 3617790 w 3617790"/>
                  <a:gd name="connsiteY4" fmla="*/ 1087684 h 112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7790" h="1120447">
                    <a:moveTo>
                      <a:pt x="1" y="1120447"/>
                    </a:moveTo>
                    <a:cubicBezTo>
                      <a:pt x="443060" y="712481"/>
                      <a:pt x="827920" y="308601"/>
                      <a:pt x="1178830" y="129763"/>
                    </a:cubicBezTo>
                    <a:cubicBezTo>
                      <a:pt x="1529740" y="-49075"/>
                      <a:pt x="1804370" y="-8110"/>
                      <a:pt x="2105459" y="47418"/>
                    </a:cubicBezTo>
                    <a:cubicBezTo>
                      <a:pt x="2406548" y="102946"/>
                      <a:pt x="2733309" y="289555"/>
                      <a:pt x="2985364" y="462933"/>
                    </a:cubicBezTo>
                    <a:cubicBezTo>
                      <a:pt x="3237419" y="636311"/>
                      <a:pt x="3407082" y="889184"/>
                      <a:pt x="3617790" y="108768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339933"/>
                </a:solidFill>
                <a:prstDash val="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 dirty="0">
                  <a:latin typeface="Tahoma" pitchFamily="34" charset="0"/>
                </a:endParaRPr>
              </a:p>
            </p:txBody>
          </p:sp>
          <p:sp>
            <p:nvSpPr>
              <p:cNvPr id="58" name="Freeform: Shape 57"/>
              <p:cNvSpPr/>
              <p:nvPr/>
            </p:nvSpPr>
            <p:spPr bwMode="auto">
              <a:xfrm rot="3889948">
                <a:off x="4455374" y="5148608"/>
                <a:ext cx="2712931" cy="595761"/>
              </a:xfrm>
              <a:custGeom>
                <a:avLst/>
                <a:gdLst>
                  <a:gd name="connsiteX0" fmla="*/ 0 w 3753016"/>
                  <a:gd name="connsiteY0" fmla="*/ 667591 h 739153"/>
                  <a:gd name="connsiteX1" fmla="*/ 365760 w 3753016"/>
                  <a:gd name="connsiteY1" fmla="*/ 444955 h 739153"/>
                  <a:gd name="connsiteX2" fmla="*/ 675861 w 3753016"/>
                  <a:gd name="connsiteY2" fmla="*/ 246172 h 739153"/>
                  <a:gd name="connsiteX3" fmla="*/ 1327868 w 3753016"/>
                  <a:gd name="connsiteY3" fmla="*/ 31487 h 739153"/>
                  <a:gd name="connsiteX4" fmla="*/ 2059388 w 3753016"/>
                  <a:gd name="connsiteY4" fmla="*/ 7633 h 739153"/>
                  <a:gd name="connsiteX5" fmla="*/ 2560320 w 3753016"/>
                  <a:gd name="connsiteY5" fmla="*/ 95098 h 739153"/>
                  <a:gd name="connsiteX6" fmla="*/ 3116912 w 3753016"/>
                  <a:gd name="connsiteY6" fmla="*/ 301831 h 739153"/>
                  <a:gd name="connsiteX7" fmla="*/ 3753016 w 3753016"/>
                  <a:gd name="connsiteY7" fmla="*/ 739153 h 739153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77312 h 1057620"/>
                  <a:gd name="connsiteX1" fmla="*/ 365760 w 3571719"/>
                  <a:gd name="connsiteY1" fmla="*/ 454676 h 1057620"/>
                  <a:gd name="connsiteX2" fmla="*/ 675861 w 3571719"/>
                  <a:gd name="connsiteY2" fmla="*/ 255893 h 1057620"/>
                  <a:gd name="connsiteX3" fmla="*/ 1327868 w 3571719"/>
                  <a:gd name="connsiteY3" fmla="*/ 41208 h 1057620"/>
                  <a:gd name="connsiteX4" fmla="*/ 2059388 w 3571719"/>
                  <a:gd name="connsiteY4" fmla="*/ 17354 h 1057620"/>
                  <a:gd name="connsiteX5" fmla="*/ 2560320 w 3571719"/>
                  <a:gd name="connsiteY5" fmla="*/ 104819 h 1057620"/>
                  <a:gd name="connsiteX6" fmla="*/ 3571719 w 3571719"/>
                  <a:gd name="connsiteY6" fmla="*/ 1057620 h 1057620"/>
                  <a:gd name="connsiteX0" fmla="*/ 0 w 3571719"/>
                  <a:gd name="connsiteY0" fmla="*/ 691692 h 1072000"/>
                  <a:gd name="connsiteX1" fmla="*/ 365760 w 3571719"/>
                  <a:gd name="connsiteY1" fmla="*/ 469056 h 1072000"/>
                  <a:gd name="connsiteX2" fmla="*/ 675861 w 3571719"/>
                  <a:gd name="connsiteY2" fmla="*/ 270273 h 1072000"/>
                  <a:gd name="connsiteX3" fmla="*/ 1327868 w 3571719"/>
                  <a:gd name="connsiteY3" fmla="*/ 55588 h 1072000"/>
                  <a:gd name="connsiteX4" fmla="*/ 2059388 w 3571719"/>
                  <a:gd name="connsiteY4" fmla="*/ 31734 h 1072000"/>
                  <a:gd name="connsiteX5" fmla="*/ 2939293 w 3571719"/>
                  <a:gd name="connsiteY5" fmla="*/ 447249 h 1072000"/>
                  <a:gd name="connsiteX6" fmla="*/ 3571719 w 3571719"/>
                  <a:gd name="connsiteY6" fmla="*/ 1072000 h 1072000"/>
                  <a:gd name="connsiteX0" fmla="*/ 0 w 3571719"/>
                  <a:gd name="connsiteY0" fmla="*/ 691692 h 1072000"/>
                  <a:gd name="connsiteX1" fmla="*/ 675861 w 3571719"/>
                  <a:gd name="connsiteY1" fmla="*/ 270273 h 1072000"/>
                  <a:gd name="connsiteX2" fmla="*/ 1327868 w 3571719"/>
                  <a:gd name="connsiteY2" fmla="*/ 55588 h 1072000"/>
                  <a:gd name="connsiteX3" fmla="*/ 2059388 w 3571719"/>
                  <a:gd name="connsiteY3" fmla="*/ 31734 h 1072000"/>
                  <a:gd name="connsiteX4" fmla="*/ 2939293 w 3571719"/>
                  <a:gd name="connsiteY4" fmla="*/ 447249 h 1072000"/>
                  <a:gd name="connsiteX5" fmla="*/ 3571719 w 3571719"/>
                  <a:gd name="connsiteY5" fmla="*/ 1072000 h 1072000"/>
                  <a:gd name="connsiteX0" fmla="*/ 0 w 3571719"/>
                  <a:gd name="connsiteY0" fmla="*/ 691692 h 1072000"/>
                  <a:gd name="connsiteX1" fmla="*/ 1327868 w 3571719"/>
                  <a:gd name="connsiteY1" fmla="*/ 55588 h 1072000"/>
                  <a:gd name="connsiteX2" fmla="*/ 2059388 w 3571719"/>
                  <a:gd name="connsiteY2" fmla="*/ 31734 h 1072000"/>
                  <a:gd name="connsiteX3" fmla="*/ 2939293 w 3571719"/>
                  <a:gd name="connsiteY3" fmla="*/ 447249 h 1072000"/>
                  <a:gd name="connsiteX4" fmla="*/ 3571719 w 3571719"/>
                  <a:gd name="connsiteY4" fmla="*/ 1072000 h 1072000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49503 h 1083978"/>
                  <a:gd name="connsiteX1" fmla="*/ 1219728 w 3658688"/>
                  <a:gd name="connsiteY1" fmla="*/ 126057 h 1083978"/>
                  <a:gd name="connsiteX2" fmla="*/ 2146357 w 3658688"/>
                  <a:gd name="connsiteY2" fmla="*/ 43712 h 1083978"/>
                  <a:gd name="connsiteX3" fmla="*/ 3026262 w 3658688"/>
                  <a:gd name="connsiteY3" fmla="*/ 459227 h 1083978"/>
                  <a:gd name="connsiteX4" fmla="*/ 3658688 w 3658688"/>
                  <a:gd name="connsiteY4" fmla="*/ 1083978 h 1083978"/>
                  <a:gd name="connsiteX0" fmla="*/ 1 w 3617790"/>
                  <a:gd name="connsiteY0" fmla="*/ 1120447 h 1120447"/>
                  <a:gd name="connsiteX1" fmla="*/ 1178830 w 3617790"/>
                  <a:gd name="connsiteY1" fmla="*/ 129763 h 1120447"/>
                  <a:gd name="connsiteX2" fmla="*/ 2105459 w 3617790"/>
                  <a:gd name="connsiteY2" fmla="*/ 47418 h 1120447"/>
                  <a:gd name="connsiteX3" fmla="*/ 2985364 w 3617790"/>
                  <a:gd name="connsiteY3" fmla="*/ 462933 h 1120447"/>
                  <a:gd name="connsiteX4" fmla="*/ 3617790 w 3617790"/>
                  <a:gd name="connsiteY4" fmla="*/ 1087684 h 112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7790" h="1120447">
                    <a:moveTo>
                      <a:pt x="1" y="1120447"/>
                    </a:moveTo>
                    <a:cubicBezTo>
                      <a:pt x="443060" y="712481"/>
                      <a:pt x="827920" y="308601"/>
                      <a:pt x="1178830" y="129763"/>
                    </a:cubicBezTo>
                    <a:cubicBezTo>
                      <a:pt x="1529740" y="-49075"/>
                      <a:pt x="1804370" y="-8110"/>
                      <a:pt x="2105459" y="47418"/>
                    </a:cubicBezTo>
                    <a:cubicBezTo>
                      <a:pt x="2406548" y="102946"/>
                      <a:pt x="2733309" y="289555"/>
                      <a:pt x="2985364" y="462933"/>
                    </a:cubicBezTo>
                    <a:cubicBezTo>
                      <a:pt x="3237419" y="636311"/>
                      <a:pt x="3407082" y="889184"/>
                      <a:pt x="3617790" y="108768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339933"/>
                </a:solidFill>
                <a:prstDash val="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 dirty="0">
                  <a:latin typeface="Tahoma" pitchFamily="34" charset="0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 bwMode="auto">
              <a:xfrm rot="18349536">
                <a:off x="5860661" y="4979450"/>
                <a:ext cx="2712927" cy="595761"/>
              </a:xfrm>
              <a:custGeom>
                <a:avLst/>
                <a:gdLst>
                  <a:gd name="connsiteX0" fmla="*/ 0 w 3753016"/>
                  <a:gd name="connsiteY0" fmla="*/ 667591 h 739153"/>
                  <a:gd name="connsiteX1" fmla="*/ 365760 w 3753016"/>
                  <a:gd name="connsiteY1" fmla="*/ 444955 h 739153"/>
                  <a:gd name="connsiteX2" fmla="*/ 675861 w 3753016"/>
                  <a:gd name="connsiteY2" fmla="*/ 246172 h 739153"/>
                  <a:gd name="connsiteX3" fmla="*/ 1327868 w 3753016"/>
                  <a:gd name="connsiteY3" fmla="*/ 31487 h 739153"/>
                  <a:gd name="connsiteX4" fmla="*/ 2059388 w 3753016"/>
                  <a:gd name="connsiteY4" fmla="*/ 7633 h 739153"/>
                  <a:gd name="connsiteX5" fmla="*/ 2560320 w 3753016"/>
                  <a:gd name="connsiteY5" fmla="*/ 95098 h 739153"/>
                  <a:gd name="connsiteX6" fmla="*/ 3116912 w 3753016"/>
                  <a:gd name="connsiteY6" fmla="*/ 301831 h 739153"/>
                  <a:gd name="connsiteX7" fmla="*/ 3753016 w 3753016"/>
                  <a:gd name="connsiteY7" fmla="*/ 739153 h 739153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77312 h 1057620"/>
                  <a:gd name="connsiteX1" fmla="*/ 365760 w 3571719"/>
                  <a:gd name="connsiteY1" fmla="*/ 454676 h 1057620"/>
                  <a:gd name="connsiteX2" fmla="*/ 675861 w 3571719"/>
                  <a:gd name="connsiteY2" fmla="*/ 255893 h 1057620"/>
                  <a:gd name="connsiteX3" fmla="*/ 1327868 w 3571719"/>
                  <a:gd name="connsiteY3" fmla="*/ 41208 h 1057620"/>
                  <a:gd name="connsiteX4" fmla="*/ 2059388 w 3571719"/>
                  <a:gd name="connsiteY4" fmla="*/ 17354 h 1057620"/>
                  <a:gd name="connsiteX5" fmla="*/ 2560320 w 3571719"/>
                  <a:gd name="connsiteY5" fmla="*/ 104819 h 1057620"/>
                  <a:gd name="connsiteX6" fmla="*/ 3571719 w 3571719"/>
                  <a:gd name="connsiteY6" fmla="*/ 1057620 h 1057620"/>
                  <a:gd name="connsiteX0" fmla="*/ 0 w 3571719"/>
                  <a:gd name="connsiteY0" fmla="*/ 691692 h 1072000"/>
                  <a:gd name="connsiteX1" fmla="*/ 365760 w 3571719"/>
                  <a:gd name="connsiteY1" fmla="*/ 469056 h 1072000"/>
                  <a:gd name="connsiteX2" fmla="*/ 675861 w 3571719"/>
                  <a:gd name="connsiteY2" fmla="*/ 270273 h 1072000"/>
                  <a:gd name="connsiteX3" fmla="*/ 1327868 w 3571719"/>
                  <a:gd name="connsiteY3" fmla="*/ 55588 h 1072000"/>
                  <a:gd name="connsiteX4" fmla="*/ 2059388 w 3571719"/>
                  <a:gd name="connsiteY4" fmla="*/ 31734 h 1072000"/>
                  <a:gd name="connsiteX5" fmla="*/ 2939293 w 3571719"/>
                  <a:gd name="connsiteY5" fmla="*/ 447249 h 1072000"/>
                  <a:gd name="connsiteX6" fmla="*/ 3571719 w 3571719"/>
                  <a:gd name="connsiteY6" fmla="*/ 1072000 h 1072000"/>
                  <a:gd name="connsiteX0" fmla="*/ 0 w 3571719"/>
                  <a:gd name="connsiteY0" fmla="*/ 691692 h 1072000"/>
                  <a:gd name="connsiteX1" fmla="*/ 675861 w 3571719"/>
                  <a:gd name="connsiteY1" fmla="*/ 270273 h 1072000"/>
                  <a:gd name="connsiteX2" fmla="*/ 1327868 w 3571719"/>
                  <a:gd name="connsiteY2" fmla="*/ 55588 h 1072000"/>
                  <a:gd name="connsiteX3" fmla="*/ 2059388 w 3571719"/>
                  <a:gd name="connsiteY3" fmla="*/ 31734 h 1072000"/>
                  <a:gd name="connsiteX4" fmla="*/ 2939293 w 3571719"/>
                  <a:gd name="connsiteY4" fmla="*/ 447249 h 1072000"/>
                  <a:gd name="connsiteX5" fmla="*/ 3571719 w 3571719"/>
                  <a:gd name="connsiteY5" fmla="*/ 1072000 h 1072000"/>
                  <a:gd name="connsiteX0" fmla="*/ 0 w 3571719"/>
                  <a:gd name="connsiteY0" fmla="*/ 691692 h 1072000"/>
                  <a:gd name="connsiteX1" fmla="*/ 1327868 w 3571719"/>
                  <a:gd name="connsiteY1" fmla="*/ 55588 h 1072000"/>
                  <a:gd name="connsiteX2" fmla="*/ 2059388 w 3571719"/>
                  <a:gd name="connsiteY2" fmla="*/ 31734 h 1072000"/>
                  <a:gd name="connsiteX3" fmla="*/ 2939293 w 3571719"/>
                  <a:gd name="connsiteY3" fmla="*/ 447249 h 1072000"/>
                  <a:gd name="connsiteX4" fmla="*/ 3571719 w 3571719"/>
                  <a:gd name="connsiteY4" fmla="*/ 1072000 h 1072000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49503 h 1083978"/>
                  <a:gd name="connsiteX1" fmla="*/ 1219728 w 3658688"/>
                  <a:gd name="connsiteY1" fmla="*/ 126057 h 1083978"/>
                  <a:gd name="connsiteX2" fmla="*/ 2146357 w 3658688"/>
                  <a:gd name="connsiteY2" fmla="*/ 43712 h 1083978"/>
                  <a:gd name="connsiteX3" fmla="*/ 3026262 w 3658688"/>
                  <a:gd name="connsiteY3" fmla="*/ 459227 h 1083978"/>
                  <a:gd name="connsiteX4" fmla="*/ 3658688 w 3658688"/>
                  <a:gd name="connsiteY4" fmla="*/ 1083978 h 1083978"/>
                  <a:gd name="connsiteX0" fmla="*/ 1 w 3617790"/>
                  <a:gd name="connsiteY0" fmla="*/ 1120447 h 1120447"/>
                  <a:gd name="connsiteX1" fmla="*/ 1178830 w 3617790"/>
                  <a:gd name="connsiteY1" fmla="*/ 129763 h 1120447"/>
                  <a:gd name="connsiteX2" fmla="*/ 2105459 w 3617790"/>
                  <a:gd name="connsiteY2" fmla="*/ 47418 h 1120447"/>
                  <a:gd name="connsiteX3" fmla="*/ 2985364 w 3617790"/>
                  <a:gd name="connsiteY3" fmla="*/ 462933 h 1120447"/>
                  <a:gd name="connsiteX4" fmla="*/ 3617790 w 3617790"/>
                  <a:gd name="connsiteY4" fmla="*/ 1087684 h 112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7790" h="1120447">
                    <a:moveTo>
                      <a:pt x="1" y="1120447"/>
                    </a:moveTo>
                    <a:cubicBezTo>
                      <a:pt x="443060" y="712481"/>
                      <a:pt x="827920" y="308601"/>
                      <a:pt x="1178830" y="129763"/>
                    </a:cubicBezTo>
                    <a:cubicBezTo>
                      <a:pt x="1529740" y="-49075"/>
                      <a:pt x="1804370" y="-8110"/>
                      <a:pt x="2105459" y="47418"/>
                    </a:cubicBezTo>
                    <a:cubicBezTo>
                      <a:pt x="2406548" y="102946"/>
                      <a:pt x="2733309" y="289555"/>
                      <a:pt x="2985364" y="462933"/>
                    </a:cubicBezTo>
                    <a:cubicBezTo>
                      <a:pt x="3237419" y="636311"/>
                      <a:pt x="3407082" y="889184"/>
                      <a:pt x="3617790" y="108768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339933"/>
                </a:solidFill>
                <a:prstDash val="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 dirty="0">
                  <a:latin typeface="Tahoma" pitchFamily="34" charset="0"/>
                </a:endParaRPr>
              </a:p>
            </p:txBody>
          </p:sp>
        </p:grpSp>
      </p:grpSp>
      <p:grpSp>
        <p:nvGrpSpPr>
          <p:cNvPr id="157" name="Group 156"/>
          <p:cNvGrpSpPr/>
          <p:nvPr/>
        </p:nvGrpSpPr>
        <p:grpSpPr>
          <a:xfrm>
            <a:off x="508887" y="4363492"/>
            <a:ext cx="3578973" cy="1854973"/>
            <a:chOff x="3966329" y="3317569"/>
            <a:chExt cx="5377682" cy="3115294"/>
          </a:xfrm>
        </p:grpSpPr>
        <p:grpSp>
          <p:nvGrpSpPr>
            <p:cNvPr id="158" name="Group 157"/>
            <p:cNvGrpSpPr/>
            <p:nvPr/>
          </p:nvGrpSpPr>
          <p:grpSpPr>
            <a:xfrm>
              <a:off x="4886950" y="3717478"/>
              <a:ext cx="3660011" cy="2466749"/>
              <a:chOff x="4830850" y="3717478"/>
              <a:chExt cx="3660011" cy="2466749"/>
            </a:xfrm>
          </p:grpSpPr>
          <p:grpSp>
            <p:nvGrpSpPr>
              <p:cNvPr id="175" name="Group 174"/>
              <p:cNvGrpSpPr/>
              <p:nvPr/>
            </p:nvGrpSpPr>
            <p:grpSpPr>
              <a:xfrm>
                <a:off x="4869391" y="3788474"/>
                <a:ext cx="3532990" cy="2368822"/>
                <a:chOff x="6697896" y="2971140"/>
                <a:chExt cx="3532990" cy="2368822"/>
              </a:xfrm>
            </p:grpSpPr>
            <p:cxnSp>
              <p:nvCxnSpPr>
                <p:cNvPr id="185" name="AutoShape 43 2 1 2"/>
                <p:cNvCxnSpPr>
                  <a:cxnSpLocks noChangeShapeType="1"/>
                </p:cNvCxnSpPr>
                <p:nvPr/>
              </p:nvCxnSpPr>
              <p:spPr bwMode="auto">
                <a:xfrm flipH="1">
                  <a:off x="8170133" y="3120935"/>
                  <a:ext cx="137104" cy="774972"/>
                </a:xfrm>
                <a:prstGeom prst="straightConnector1">
                  <a:avLst/>
                </a:prstGeom>
                <a:noFill/>
                <a:ln w="41275">
                  <a:solidFill>
                    <a:srgbClr val="FF33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6" name="AutoShape 43 2 2 2"/>
                <p:cNvCxnSpPr>
                  <a:cxnSpLocks noChangeShapeType="1"/>
                </p:cNvCxnSpPr>
                <p:nvPr/>
              </p:nvCxnSpPr>
              <p:spPr bwMode="auto">
                <a:xfrm flipV="1">
                  <a:off x="7694914" y="3960030"/>
                  <a:ext cx="523147" cy="731035"/>
                </a:xfrm>
                <a:prstGeom prst="straightConnector1">
                  <a:avLst/>
                </a:prstGeom>
                <a:noFill/>
                <a:ln w="41275">
                  <a:solidFill>
                    <a:srgbClr val="FF33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87" name="Group 186"/>
                <p:cNvGrpSpPr/>
                <p:nvPr/>
              </p:nvGrpSpPr>
              <p:grpSpPr>
                <a:xfrm>
                  <a:off x="6697896" y="2971140"/>
                  <a:ext cx="3532990" cy="2368822"/>
                  <a:chOff x="6795629" y="2958696"/>
                  <a:chExt cx="3532990" cy="2368822"/>
                </a:xfrm>
              </p:grpSpPr>
              <p:cxnSp>
                <p:nvCxnSpPr>
                  <p:cNvPr id="188" name="AutoShape 43 2 3 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269692" y="3930642"/>
                    <a:ext cx="1189577" cy="1124501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9" name="AutoShape 43 2 4 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534333" y="4045438"/>
                    <a:ext cx="1148176" cy="30704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0" name="AutoShape 43 2 5 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858082" y="3482941"/>
                    <a:ext cx="1416853" cy="138025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1" name="AutoShape 43 2 6 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709880" y="4965682"/>
                    <a:ext cx="618739" cy="324318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2" name="AutoShape 43 2 7 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566508" y="4417394"/>
                    <a:ext cx="130226" cy="739977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3" name="AutoShape 43 2 8 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759998" y="4763959"/>
                    <a:ext cx="1696998" cy="411159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4" name="AutoShape 43 2 9 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94941" y="5312485"/>
                    <a:ext cx="2714455" cy="1503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5" name="AutoShape 43 2 10 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795629" y="4412669"/>
                    <a:ext cx="60006" cy="719525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6" name="AutoShape 43 2 11 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48029" y="4691065"/>
                    <a:ext cx="724909" cy="593530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7" name="AutoShape 43 2 12 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22978" y="4343240"/>
                    <a:ext cx="727263" cy="347825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8" name="AutoShape 43 2 13 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855495" y="2958696"/>
                    <a:ext cx="1459912" cy="130656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9" name="AutoShape 43 2 14 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228861" y="3510543"/>
                    <a:ext cx="577590" cy="475138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00" name="AutoShape 43 2 15 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382224" y="2991621"/>
                    <a:ext cx="489386" cy="45617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01" name="AutoShape 43 2 16 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20740" y="3917632"/>
                    <a:ext cx="1364640" cy="323557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sp>
            <p:nvSpPr>
              <p:cNvPr id="176" name="Oval 175"/>
              <p:cNvSpPr/>
              <p:nvPr/>
            </p:nvSpPr>
            <p:spPr bwMode="auto">
              <a:xfrm>
                <a:off x="6382082" y="3717478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>
                <a:off x="6877384" y="4245435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 bwMode="auto">
              <a:xfrm>
                <a:off x="7666601" y="5078194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8319744" y="573678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>
                <a:off x="7535967" y="5992596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 bwMode="auto">
              <a:xfrm>
                <a:off x="4830850" y="603614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 bwMode="auto">
              <a:xfrm>
                <a:off x="4879836" y="5007437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 bwMode="auto">
              <a:xfrm>
                <a:off x="5701708" y="5448305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 bwMode="auto">
              <a:xfrm>
                <a:off x="6267765" y="470263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</p:grpSp>
        <p:sp>
          <p:nvSpPr>
            <p:cNvPr id="159" name="TextBox 158"/>
            <p:cNvSpPr txBox="1"/>
            <p:nvPr/>
          </p:nvSpPr>
          <p:spPr>
            <a:xfrm>
              <a:off x="7338131" y="3323959"/>
              <a:ext cx="727890" cy="87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616121" y="4453400"/>
              <a:ext cx="727890" cy="87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966329" y="5517976"/>
              <a:ext cx="727890" cy="87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Oval 4 2 2"/>
            <p:cNvSpPr/>
            <p:nvPr/>
          </p:nvSpPr>
          <p:spPr>
            <a:xfrm rot="2915752">
              <a:off x="5672736" y="3302159"/>
              <a:ext cx="1692256" cy="17230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3" name="Oval 162"/>
            <p:cNvSpPr/>
            <p:nvPr/>
          </p:nvSpPr>
          <p:spPr>
            <a:xfrm rot="21407002">
              <a:off x="6930744" y="4675249"/>
              <a:ext cx="1925229" cy="17576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4" name="Oval 163"/>
            <p:cNvSpPr/>
            <p:nvPr/>
          </p:nvSpPr>
          <p:spPr>
            <a:xfrm rot="18663171">
              <a:off x="4448911" y="4484759"/>
              <a:ext cx="1653838" cy="20317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4954841" y="3865565"/>
              <a:ext cx="3498031" cy="2244619"/>
              <a:chOff x="4904351" y="3865565"/>
              <a:chExt cx="3498031" cy="2244619"/>
            </a:xfrm>
          </p:grpSpPr>
          <p:cxnSp>
            <p:nvCxnSpPr>
              <p:cNvPr id="166" name="Straight Connector 165"/>
              <p:cNvCxnSpPr/>
              <p:nvPr/>
            </p:nvCxnSpPr>
            <p:spPr bwMode="auto">
              <a:xfrm flipH="1">
                <a:off x="6353324" y="3865565"/>
                <a:ext cx="114317" cy="837065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 flipH="1" flipV="1">
                <a:off x="6537732" y="3893779"/>
                <a:ext cx="364712" cy="373343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 flipV="1">
                <a:off x="6413822" y="4364343"/>
                <a:ext cx="468343" cy="359974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 flipH="1" flipV="1">
                <a:off x="5026471" y="5157151"/>
                <a:ext cx="675237" cy="365198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 flipH="1">
                <a:off x="5001967" y="5539086"/>
                <a:ext cx="689557" cy="571098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 bwMode="auto">
              <a:xfrm flipH="1">
                <a:off x="4904351" y="5183676"/>
                <a:ext cx="41752" cy="778296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" name="Straight Connector 171"/>
              <p:cNvCxnSpPr/>
              <p:nvPr/>
            </p:nvCxnSpPr>
            <p:spPr bwMode="auto">
              <a:xfrm flipH="1">
                <a:off x="7783642" y="5858981"/>
                <a:ext cx="584548" cy="251202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 bwMode="auto">
              <a:xfrm>
                <a:off x="7837718" y="5152238"/>
                <a:ext cx="564664" cy="613224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 bwMode="auto">
              <a:xfrm flipH="1">
                <a:off x="7629945" y="5199075"/>
                <a:ext cx="114317" cy="837065"/>
              </a:xfrm>
              <a:prstGeom prst="line">
                <a:avLst/>
              </a:prstGeom>
              <a:solidFill>
                <a:schemeClr val="folHlink"/>
              </a:solidFill>
              <a:ln w="53975" cap="flat" cmpd="sng" algn="ctr">
                <a:solidFill>
                  <a:srgbClr val="CC6600">
                    <a:alpha val="66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41FCE-1350-4040-86C0-5B63A4F9DD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41270" y="2865405"/>
            <a:ext cx="1706647" cy="1048286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51906" y="2355748"/>
            <a:ext cx="2777994" cy="1042577"/>
            <a:chOff x="1564808" y="2734487"/>
            <a:chExt cx="4241101" cy="1042577"/>
          </a:xfrm>
        </p:grpSpPr>
        <p:sp>
          <p:nvSpPr>
            <p:cNvPr id="110" name="Oval 109"/>
            <p:cNvSpPr/>
            <p:nvPr/>
          </p:nvSpPr>
          <p:spPr bwMode="auto">
            <a:xfrm>
              <a:off x="1564808" y="3192984"/>
              <a:ext cx="3345892" cy="584080"/>
            </a:xfrm>
            <a:prstGeom prst="ellipse">
              <a:avLst/>
            </a:prstGeom>
            <a:noFill/>
            <a:ln w="9525" cap="flat" cmpd="sng" algn="ctr">
              <a:solidFill>
                <a:srgbClr val="CC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600">
                <a:latin typeface="Tahoma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741779" y="2734487"/>
              <a:ext cx="40641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sz="2000" dirty="0">
                  <a:solidFill>
                    <a:srgbClr val="CC6600"/>
                  </a:solidFill>
                </a:rPr>
                <a:t>“self-association” for </a:t>
              </a:r>
              <a:r>
                <a:rPr lang="en-CA" sz="2400" i="1" dirty="0" err="1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CA" sz="2400" i="1" baseline="30000" dirty="0" err="1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CA" sz="2400" i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8" name="Picture 9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5" y="2895549"/>
            <a:ext cx="812899" cy="1057852"/>
          </a:xfrm>
          <a:prstGeom prst="rect">
            <a:avLst/>
          </a:prstGeom>
        </p:spPr>
      </p:pic>
      <p:sp>
        <p:nvSpPr>
          <p:cNvPr id="10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Graph/Kernel Clustering Criteria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771" y="1690688"/>
            <a:ext cx="317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Average </a:t>
            </a:r>
            <a:r>
              <a:rPr lang="en-US" sz="2800" b="1" dirty="0">
                <a:solidFill>
                  <a:srgbClr val="FF0000"/>
                </a:solidFill>
              </a:rPr>
              <a:t>Association</a:t>
            </a:r>
            <a:endParaRPr lang="de-CH" sz="2800" b="1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446944" y="1690688"/>
            <a:ext cx="1977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Average </a:t>
            </a:r>
            <a:r>
              <a:rPr lang="en-US" sz="2800" b="1" dirty="0">
                <a:solidFill>
                  <a:srgbClr val="FF0000"/>
                </a:solidFill>
              </a:rPr>
              <a:t>Cut</a:t>
            </a:r>
            <a:endParaRPr lang="de-CH" sz="2800" b="1" dirty="0">
              <a:solidFill>
                <a:srgbClr val="FF0000"/>
              </a:solidFill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3136D148-9A8C-4F7F-B8FF-3FA55F19053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225790" y="3033310"/>
            <a:ext cx="2305944" cy="1128537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38A5AE4C-96F7-43E9-931E-F6AA5424347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20" y="3054756"/>
            <a:ext cx="485572" cy="1057852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A318F8B-9A30-44ED-97BD-F7707BEFF11D}"/>
              </a:ext>
            </a:extLst>
          </p:cNvPr>
          <p:cNvGrpSpPr/>
          <p:nvPr/>
        </p:nvGrpSpPr>
        <p:grpSpPr>
          <a:xfrm>
            <a:off x="9036425" y="2511854"/>
            <a:ext cx="2514628" cy="1054371"/>
            <a:chOff x="1564808" y="2722693"/>
            <a:chExt cx="2514628" cy="1054371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5834D79-5723-4434-85D6-4D989436BA8B}"/>
                </a:ext>
              </a:extLst>
            </p:cNvPr>
            <p:cNvSpPr/>
            <p:nvPr/>
          </p:nvSpPr>
          <p:spPr bwMode="auto">
            <a:xfrm>
              <a:off x="1564808" y="3192984"/>
              <a:ext cx="2514628" cy="584080"/>
            </a:xfrm>
            <a:prstGeom prst="ellipse">
              <a:avLst/>
            </a:prstGeom>
            <a:noFill/>
            <a:ln w="9525" cap="flat" cmpd="sng" algn="ctr">
              <a:solidFill>
                <a:srgbClr val="33993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600">
                <a:latin typeface="Tahoma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B731C18-35FA-45E7-B469-BB0425DEB109}"/>
                </a:ext>
              </a:extLst>
            </p:cNvPr>
            <p:cNvSpPr txBox="1"/>
            <p:nvPr/>
          </p:nvSpPr>
          <p:spPr>
            <a:xfrm>
              <a:off x="2167027" y="2722693"/>
              <a:ext cx="138493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sz="2000" dirty="0">
                  <a:solidFill>
                    <a:srgbClr val="339933"/>
                  </a:solidFill>
                </a:rPr>
                <a:t>“cut” for </a:t>
              </a:r>
              <a:r>
                <a:rPr lang="en-CA" sz="2400" i="1" dirty="0" err="1">
                  <a:solidFill>
                    <a:srgbClr val="3399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CA" sz="2400" i="1" baseline="30000" dirty="0" err="1">
                  <a:solidFill>
                    <a:srgbClr val="3399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CA" sz="2400" i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C2BE93E-176A-4945-B97D-131F0C9ACB10}"/>
              </a:ext>
            </a:extLst>
          </p:cNvPr>
          <p:cNvGrpSpPr/>
          <p:nvPr/>
        </p:nvGrpSpPr>
        <p:grpSpPr>
          <a:xfrm>
            <a:off x="8250297" y="4461800"/>
            <a:ext cx="3447664" cy="2033193"/>
            <a:chOff x="4076493" y="3388428"/>
            <a:chExt cx="5409937" cy="3485385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3187D03-E023-4599-9320-0F71FA03693D}"/>
                </a:ext>
              </a:extLst>
            </p:cNvPr>
            <p:cNvGrpSpPr/>
            <p:nvPr/>
          </p:nvGrpSpPr>
          <p:grpSpPr>
            <a:xfrm>
              <a:off x="4997114" y="3788337"/>
              <a:ext cx="3660011" cy="2466749"/>
              <a:chOff x="4830850" y="3717478"/>
              <a:chExt cx="3660011" cy="2466749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E230183-776F-4454-89ED-FC274B408C8F}"/>
                  </a:ext>
                </a:extLst>
              </p:cNvPr>
              <p:cNvGrpSpPr/>
              <p:nvPr/>
            </p:nvGrpSpPr>
            <p:grpSpPr>
              <a:xfrm>
                <a:off x="4869391" y="3788474"/>
                <a:ext cx="3532990" cy="2368822"/>
                <a:chOff x="6697896" y="2971140"/>
                <a:chExt cx="3532990" cy="2368822"/>
              </a:xfrm>
            </p:grpSpPr>
            <p:cxnSp>
              <p:nvCxnSpPr>
                <p:cNvPr id="138" name="AutoShape 43 2 1 1 2">
                  <a:extLst>
                    <a:ext uri="{FF2B5EF4-FFF2-40B4-BE49-F238E27FC236}">
                      <a16:creationId xmlns:a16="http://schemas.microsoft.com/office/drawing/2014/main" id="{10212CD5-6470-48E1-8F01-6DE4551D3CD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8170133" y="3120935"/>
                  <a:ext cx="137104" cy="774972"/>
                </a:xfrm>
                <a:prstGeom prst="straightConnector1">
                  <a:avLst/>
                </a:prstGeom>
                <a:noFill/>
                <a:ln w="41275">
                  <a:solidFill>
                    <a:srgbClr val="FF33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9" name="AutoShape 43 2 2 1 2">
                  <a:extLst>
                    <a:ext uri="{FF2B5EF4-FFF2-40B4-BE49-F238E27FC236}">
                      <a16:creationId xmlns:a16="http://schemas.microsoft.com/office/drawing/2014/main" id="{1799063B-1889-4F39-8A4F-33EF7A98BE2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7694914" y="3960030"/>
                  <a:ext cx="523147" cy="731035"/>
                </a:xfrm>
                <a:prstGeom prst="straightConnector1">
                  <a:avLst/>
                </a:prstGeom>
                <a:noFill/>
                <a:ln w="41275">
                  <a:solidFill>
                    <a:srgbClr val="FF33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50EC3220-A5B1-4015-8C89-C14E51A937F7}"/>
                    </a:ext>
                  </a:extLst>
                </p:cNvPr>
                <p:cNvGrpSpPr/>
                <p:nvPr/>
              </p:nvGrpSpPr>
              <p:grpSpPr>
                <a:xfrm>
                  <a:off x="6697896" y="2971140"/>
                  <a:ext cx="3532990" cy="2368822"/>
                  <a:chOff x="6795629" y="2958696"/>
                  <a:chExt cx="3532990" cy="2368822"/>
                </a:xfrm>
              </p:grpSpPr>
              <p:cxnSp>
                <p:nvCxnSpPr>
                  <p:cNvPr id="141" name="AutoShape 43 2 3 1 2">
                    <a:extLst>
                      <a:ext uri="{FF2B5EF4-FFF2-40B4-BE49-F238E27FC236}">
                        <a16:creationId xmlns:a16="http://schemas.microsoft.com/office/drawing/2014/main" id="{CFFBC387-8096-4B32-A140-01A1596465A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269692" y="3930642"/>
                    <a:ext cx="1189577" cy="1124501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2" name="AutoShape 43 2 4 1 2">
                    <a:extLst>
                      <a:ext uri="{FF2B5EF4-FFF2-40B4-BE49-F238E27FC236}">
                        <a16:creationId xmlns:a16="http://schemas.microsoft.com/office/drawing/2014/main" id="{724E51C1-BE83-4113-8A14-2C54C19CA6E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534333" y="4045438"/>
                    <a:ext cx="1148176" cy="30704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3" name="AutoShape 43 2 5 1 2">
                    <a:extLst>
                      <a:ext uri="{FF2B5EF4-FFF2-40B4-BE49-F238E27FC236}">
                        <a16:creationId xmlns:a16="http://schemas.microsoft.com/office/drawing/2014/main" id="{4D593411-A095-4441-B7AF-DE9739D70668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858082" y="3482941"/>
                    <a:ext cx="1416853" cy="138025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4" name="AutoShape 43 2 6 1 2">
                    <a:extLst>
                      <a:ext uri="{FF2B5EF4-FFF2-40B4-BE49-F238E27FC236}">
                        <a16:creationId xmlns:a16="http://schemas.microsoft.com/office/drawing/2014/main" id="{89CA7E8F-3E0A-4041-9FDA-8188A3182E7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709880" y="4965682"/>
                    <a:ext cx="618739" cy="324318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" name="AutoShape 43 2 7 1 2">
                    <a:extLst>
                      <a:ext uri="{FF2B5EF4-FFF2-40B4-BE49-F238E27FC236}">
                        <a16:creationId xmlns:a16="http://schemas.microsoft.com/office/drawing/2014/main" id="{695C73E8-6D03-4488-9C07-CB57174DE1B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566508" y="4417394"/>
                    <a:ext cx="130226" cy="739977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" name="AutoShape 43 2 8 1 2">
                    <a:extLst>
                      <a:ext uri="{FF2B5EF4-FFF2-40B4-BE49-F238E27FC236}">
                        <a16:creationId xmlns:a16="http://schemas.microsoft.com/office/drawing/2014/main" id="{89215396-93FC-4F9C-9853-4FDB4CE459A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759998" y="4763959"/>
                    <a:ext cx="1696998" cy="411159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7" name="AutoShape 43 2 9 1 2">
                    <a:extLst>
                      <a:ext uri="{FF2B5EF4-FFF2-40B4-BE49-F238E27FC236}">
                        <a16:creationId xmlns:a16="http://schemas.microsoft.com/office/drawing/2014/main" id="{C558E69B-22DC-4374-A299-C3D24255552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94941" y="5312485"/>
                    <a:ext cx="2714455" cy="1503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8" name="AutoShape 43 2 10 1 2">
                    <a:extLst>
                      <a:ext uri="{FF2B5EF4-FFF2-40B4-BE49-F238E27FC236}">
                        <a16:creationId xmlns:a16="http://schemas.microsoft.com/office/drawing/2014/main" id="{8EC3DFEC-2C81-4379-9600-9F9CD924FF8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795629" y="4412669"/>
                    <a:ext cx="60006" cy="719525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9" name="AutoShape 43 2 11 1 2">
                    <a:extLst>
                      <a:ext uri="{FF2B5EF4-FFF2-40B4-BE49-F238E27FC236}">
                        <a16:creationId xmlns:a16="http://schemas.microsoft.com/office/drawing/2014/main" id="{1BB2AF91-6D3D-476E-B18B-8C1F09BC41F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48029" y="4691065"/>
                    <a:ext cx="724909" cy="593530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50" name="AutoShape 43 2 12 1 2">
                    <a:extLst>
                      <a:ext uri="{FF2B5EF4-FFF2-40B4-BE49-F238E27FC236}">
                        <a16:creationId xmlns:a16="http://schemas.microsoft.com/office/drawing/2014/main" id="{AD13D44D-ED60-4E9C-8EA9-DC071328BA6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22978" y="4343240"/>
                    <a:ext cx="727263" cy="347825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51" name="AutoShape 43 2 13 1 2">
                    <a:extLst>
                      <a:ext uri="{FF2B5EF4-FFF2-40B4-BE49-F238E27FC236}">
                        <a16:creationId xmlns:a16="http://schemas.microsoft.com/office/drawing/2014/main" id="{7CCDF967-ADFD-424B-9D0A-A475925B713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855495" y="2958696"/>
                    <a:ext cx="1459912" cy="130656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52" name="AutoShape 43 2 14 1 2">
                    <a:extLst>
                      <a:ext uri="{FF2B5EF4-FFF2-40B4-BE49-F238E27FC236}">
                        <a16:creationId xmlns:a16="http://schemas.microsoft.com/office/drawing/2014/main" id="{F1CB0E4F-B3B9-4D0D-981A-DD9C4E01175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228861" y="3510543"/>
                    <a:ext cx="577590" cy="475138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53" name="AutoShape 43 2 15 1 2">
                    <a:extLst>
                      <a:ext uri="{FF2B5EF4-FFF2-40B4-BE49-F238E27FC236}">
                        <a16:creationId xmlns:a16="http://schemas.microsoft.com/office/drawing/2014/main" id="{17A0E12B-EA60-4601-94F1-796B7AD59D5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382224" y="2991621"/>
                    <a:ext cx="489386" cy="456173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54" name="AutoShape 43 2 16 1 2">
                    <a:extLst>
                      <a:ext uri="{FF2B5EF4-FFF2-40B4-BE49-F238E27FC236}">
                        <a16:creationId xmlns:a16="http://schemas.microsoft.com/office/drawing/2014/main" id="{6600544C-C44C-4004-8A6F-C0B50F9984B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20740" y="3917632"/>
                    <a:ext cx="1364640" cy="323557"/>
                  </a:xfrm>
                  <a:prstGeom prst="straightConnector1">
                    <a:avLst/>
                  </a:prstGeom>
                  <a:noFill/>
                  <a:ln w="41275">
                    <a:solidFill>
                      <a:srgbClr val="FF33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0481517-A7C8-49E3-B16E-95D4CA5574A3}"/>
                  </a:ext>
                </a:extLst>
              </p:cNvPr>
              <p:cNvSpPr/>
              <p:nvPr/>
            </p:nvSpPr>
            <p:spPr bwMode="auto">
              <a:xfrm>
                <a:off x="6382082" y="3717478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AAD5773-9D0C-4EA0-B44D-18B16E3CA267}"/>
                  </a:ext>
                </a:extLst>
              </p:cNvPr>
              <p:cNvSpPr/>
              <p:nvPr/>
            </p:nvSpPr>
            <p:spPr bwMode="auto">
              <a:xfrm>
                <a:off x="6877384" y="4245435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E7B5EB3-8AF1-4817-8D79-5E95BBF206EB}"/>
                  </a:ext>
                </a:extLst>
              </p:cNvPr>
              <p:cNvSpPr/>
              <p:nvPr/>
            </p:nvSpPr>
            <p:spPr bwMode="auto">
              <a:xfrm>
                <a:off x="7666601" y="5078194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DF0FCC21-904E-440C-B714-854CF3A90AD5}"/>
                  </a:ext>
                </a:extLst>
              </p:cNvPr>
              <p:cNvSpPr/>
              <p:nvPr/>
            </p:nvSpPr>
            <p:spPr bwMode="auto">
              <a:xfrm>
                <a:off x="8319744" y="573678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2679B9DF-21BB-4CFB-9193-C980CA8072D5}"/>
                  </a:ext>
                </a:extLst>
              </p:cNvPr>
              <p:cNvSpPr/>
              <p:nvPr/>
            </p:nvSpPr>
            <p:spPr bwMode="auto">
              <a:xfrm>
                <a:off x="7535967" y="5992596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3319F843-2695-415B-A449-12ED697EA5FE}"/>
                  </a:ext>
                </a:extLst>
              </p:cNvPr>
              <p:cNvSpPr/>
              <p:nvPr/>
            </p:nvSpPr>
            <p:spPr bwMode="auto">
              <a:xfrm>
                <a:off x="4830850" y="603614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40EAED8B-DDDB-4DF3-8853-7966B1479C80}"/>
                  </a:ext>
                </a:extLst>
              </p:cNvPr>
              <p:cNvSpPr/>
              <p:nvPr/>
            </p:nvSpPr>
            <p:spPr bwMode="auto">
              <a:xfrm>
                <a:off x="4879836" y="5007437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969DD685-A23A-42E5-9C39-8493D9582154}"/>
                  </a:ext>
                </a:extLst>
              </p:cNvPr>
              <p:cNvSpPr/>
              <p:nvPr/>
            </p:nvSpPr>
            <p:spPr bwMode="auto">
              <a:xfrm>
                <a:off x="5701708" y="5448305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D53FE2B1-B463-417E-AC2C-F0D3C592C78A}"/>
                  </a:ext>
                </a:extLst>
              </p:cNvPr>
              <p:cNvSpPr/>
              <p:nvPr/>
            </p:nvSpPr>
            <p:spPr bwMode="auto">
              <a:xfrm>
                <a:off x="6267765" y="4702630"/>
                <a:ext cx="171117" cy="14808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>
                  <a:latin typeface="Tahoma" pitchFamily="34" charset="0"/>
                </a:endParaRPr>
              </a:p>
            </p:txBody>
          </p: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E8C32E3-A610-4236-942F-C74FDEFC23EB}"/>
                </a:ext>
              </a:extLst>
            </p:cNvPr>
            <p:cNvSpPr txBox="1"/>
            <p:nvPr/>
          </p:nvSpPr>
          <p:spPr>
            <a:xfrm>
              <a:off x="7454612" y="3399961"/>
              <a:ext cx="760145" cy="896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5DEB33E-2917-4B11-B5DB-07AA0B8871C8}"/>
                </a:ext>
              </a:extLst>
            </p:cNvPr>
            <p:cNvSpPr txBox="1"/>
            <p:nvPr/>
          </p:nvSpPr>
          <p:spPr>
            <a:xfrm>
              <a:off x="8726285" y="4524259"/>
              <a:ext cx="760145" cy="896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B2D6F82-D838-4DD1-917B-D170810124AF}"/>
                </a:ext>
              </a:extLst>
            </p:cNvPr>
            <p:cNvSpPr txBox="1"/>
            <p:nvPr/>
          </p:nvSpPr>
          <p:spPr>
            <a:xfrm>
              <a:off x="4076493" y="5588834"/>
              <a:ext cx="760145" cy="896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Oval 4 2 1 2">
              <a:extLst>
                <a:ext uri="{FF2B5EF4-FFF2-40B4-BE49-F238E27FC236}">
                  <a16:creationId xmlns:a16="http://schemas.microsoft.com/office/drawing/2014/main" id="{CED63541-E357-43AC-9ABD-12D174456467}"/>
                </a:ext>
              </a:extLst>
            </p:cNvPr>
            <p:cNvSpPr/>
            <p:nvPr/>
          </p:nvSpPr>
          <p:spPr>
            <a:xfrm rot="2915752">
              <a:off x="5782900" y="3373018"/>
              <a:ext cx="1692256" cy="17230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66DFEEB-50F6-4BAF-A994-F310C2D9842C}"/>
                </a:ext>
              </a:extLst>
            </p:cNvPr>
            <p:cNvSpPr/>
            <p:nvPr/>
          </p:nvSpPr>
          <p:spPr>
            <a:xfrm rot="21407002">
              <a:off x="7040908" y="4746108"/>
              <a:ext cx="1925229" cy="17576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C6E9288-E40F-4DA4-960A-0A58F1903653}"/>
                </a:ext>
              </a:extLst>
            </p:cNvPr>
            <p:cNvSpPr/>
            <p:nvPr/>
          </p:nvSpPr>
          <p:spPr>
            <a:xfrm rot="18663171">
              <a:off x="4559075" y="4555618"/>
              <a:ext cx="1653838" cy="20317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2B8A12E-62DC-4882-82EA-192958BA1B9C}"/>
                </a:ext>
              </a:extLst>
            </p:cNvPr>
            <p:cNvGrpSpPr/>
            <p:nvPr/>
          </p:nvGrpSpPr>
          <p:grpSpPr>
            <a:xfrm>
              <a:off x="5233025" y="3991726"/>
              <a:ext cx="2606106" cy="2882087"/>
              <a:chOff x="5066761" y="3920867"/>
              <a:chExt cx="2606106" cy="2882087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C231167-A9EB-4C99-980F-5CCF4312638C}"/>
                  </a:ext>
                </a:extLst>
              </p:cNvPr>
              <p:cNvSpPr/>
              <p:nvPr/>
            </p:nvSpPr>
            <p:spPr bwMode="auto">
              <a:xfrm rot="11281569">
                <a:off x="5066761" y="3996268"/>
                <a:ext cx="2606106" cy="1120449"/>
              </a:xfrm>
              <a:custGeom>
                <a:avLst/>
                <a:gdLst>
                  <a:gd name="connsiteX0" fmla="*/ 0 w 3753016"/>
                  <a:gd name="connsiteY0" fmla="*/ 667591 h 739153"/>
                  <a:gd name="connsiteX1" fmla="*/ 365760 w 3753016"/>
                  <a:gd name="connsiteY1" fmla="*/ 444955 h 739153"/>
                  <a:gd name="connsiteX2" fmla="*/ 675861 w 3753016"/>
                  <a:gd name="connsiteY2" fmla="*/ 246172 h 739153"/>
                  <a:gd name="connsiteX3" fmla="*/ 1327868 w 3753016"/>
                  <a:gd name="connsiteY3" fmla="*/ 31487 h 739153"/>
                  <a:gd name="connsiteX4" fmla="*/ 2059388 w 3753016"/>
                  <a:gd name="connsiteY4" fmla="*/ 7633 h 739153"/>
                  <a:gd name="connsiteX5" fmla="*/ 2560320 w 3753016"/>
                  <a:gd name="connsiteY5" fmla="*/ 95098 h 739153"/>
                  <a:gd name="connsiteX6" fmla="*/ 3116912 w 3753016"/>
                  <a:gd name="connsiteY6" fmla="*/ 301831 h 739153"/>
                  <a:gd name="connsiteX7" fmla="*/ 3753016 w 3753016"/>
                  <a:gd name="connsiteY7" fmla="*/ 739153 h 739153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77312 h 1057620"/>
                  <a:gd name="connsiteX1" fmla="*/ 365760 w 3571719"/>
                  <a:gd name="connsiteY1" fmla="*/ 454676 h 1057620"/>
                  <a:gd name="connsiteX2" fmla="*/ 675861 w 3571719"/>
                  <a:gd name="connsiteY2" fmla="*/ 255893 h 1057620"/>
                  <a:gd name="connsiteX3" fmla="*/ 1327868 w 3571719"/>
                  <a:gd name="connsiteY3" fmla="*/ 41208 h 1057620"/>
                  <a:gd name="connsiteX4" fmla="*/ 2059388 w 3571719"/>
                  <a:gd name="connsiteY4" fmla="*/ 17354 h 1057620"/>
                  <a:gd name="connsiteX5" fmla="*/ 2560320 w 3571719"/>
                  <a:gd name="connsiteY5" fmla="*/ 104819 h 1057620"/>
                  <a:gd name="connsiteX6" fmla="*/ 3571719 w 3571719"/>
                  <a:gd name="connsiteY6" fmla="*/ 1057620 h 1057620"/>
                  <a:gd name="connsiteX0" fmla="*/ 0 w 3571719"/>
                  <a:gd name="connsiteY0" fmla="*/ 691692 h 1072000"/>
                  <a:gd name="connsiteX1" fmla="*/ 365760 w 3571719"/>
                  <a:gd name="connsiteY1" fmla="*/ 469056 h 1072000"/>
                  <a:gd name="connsiteX2" fmla="*/ 675861 w 3571719"/>
                  <a:gd name="connsiteY2" fmla="*/ 270273 h 1072000"/>
                  <a:gd name="connsiteX3" fmla="*/ 1327868 w 3571719"/>
                  <a:gd name="connsiteY3" fmla="*/ 55588 h 1072000"/>
                  <a:gd name="connsiteX4" fmla="*/ 2059388 w 3571719"/>
                  <a:gd name="connsiteY4" fmla="*/ 31734 h 1072000"/>
                  <a:gd name="connsiteX5" fmla="*/ 2939293 w 3571719"/>
                  <a:gd name="connsiteY5" fmla="*/ 447249 h 1072000"/>
                  <a:gd name="connsiteX6" fmla="*/ 3571719 w 3571719"/>
                  <a:gd name="connsiteY6" fmla="*/ 1072000 h 1072000"/>
                  <a:gd name="connsiteX0" fmla="*/ 0 w 3571719"/>
                  <a:gd name="connsiteY0" fmla="*/ 691692 h 1072000"/>
                  <a:gd name="connsiteX1" fmla="*/ 675861 w 3571719"/>
                  <a:gd name="connsiteY1" fmla="*/ 270273 h 1072000"/>
                  <a:gd name="connsiteX2" fmla="*/ 1327868 w 3571719"/>
                  <a:gd name="connsiteY2" fmla="*/ 55588 h 1072000"/>
                  <a:gd name="connsiteX3" fmla="*/ 2059388 w 3571719"/>
                  <a:gd name="connsiteY3" fmla="*/ 31734 h 1072000"/>
                  <a:gd name="connsiteX4" fmla="*/ 2939293 w 3571719"/>
                  <a:gd name="connsiteY4" fmla="*/ 447249 h 1072000"/>
                  <a:gd name="connsiteX5" fmla="*/ 3571719 w 3571719"/>
                  <a:gd name="connsiteY5" fmla="*/ 1072000 h 1072000"/>
                  <a:gd name="connsiteX0" fmla="*/ 0 w 3571719"/>
                  <a:gd name="connsiteY0" fmla="*/ 691692 h 1072000"/>
                  <a:gd name="connsiteX1" fmla="*/ 1327868 w 3571719"/>
                  <a:gd name="connsiteY1" fmla="*/ 55588 h 1072000"/>
                  <a:gd name="connsiteX2" fmla="*/ 2059388 w 3571719"/>
                  <a:gd name="connsiteY2" fmla="*/ 31734 h 1072000"/>
                  <a:gd name="connsiteX3" fmla="*/ 2939293 w 3571719"/>
                  <a:gd name="connsiteY3" fmla="*/ 447249 h 1072000"/>
                  <a:gd name="connsiteX4" fmla="*/ 3571719 w 3571719"/>
                  <a:gd name="connsiteY4" fmla="*/ 1072000 h 1072000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49503 h 1083978"/>
                  <a:gd name="connsiteX1" fmla="*/ 1219728 w 3658688"/>
                  <a:gd name="connsiteY1" fmla="*/ 126057 h 1083978"/>
                  <a:gd name="connsiteX2" fmla="*/ 2146357 w 3658688"/>
                  <a:gd name="connsiteY2" fmla="*/ 43712 h 1083978"/>
                  <a:gd name="connsiteX3" fmla="*/ 3026262 w 3658688"/>
                  <a:gd name="connsiteY3" fmla="*/ 459227 h 1083978"/>
                  <a:gd name="connsiteX4" fmla="*/ 3658688 w 3658688"/>
                  <a:gd name="connsiteY4" fmla="*/ 1083978 h 1083978"/>
                  <a:gd name="connsiteX0" fmla="*/ 1 w 3617790"/>
                  <a:gd name="connsiteY0" fmla="*/ 1120447 h 1120447"/>
                  <a:gd name="connsiteX1" fmla="*/ 1178830 w 3617790"/>
                  <a:gd name="connsiteY1" fmla="*/ 129763 h 1120447"/>
                  <a:gd name="connsiteX2" fmla="*/ 2105459 w 3617790"/>
                  <a:gd name="connsiteY2" fmla="*/ 47418 h 1120447"/>
                  <a:gd name="connsiteX3" fmla="*/ 2985364 w 3617790"/>
                  <a:gd name="connsiteY3" fmla="*/ 462933 h 1120447"/>
                  <a:gd name="connsiteX4" fmla="*/ 3617790 w 3617790"/>
                  <a:gd name="connsiteY4" fmla="*/ 1087684 h 112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7790" h="1120447">
                    <a:moveTo>
                      <a:pt x="1" y="1120447"/>
                    </a:moveTo>
                    <a:cubicBezTo>
                      <a:pt x="443060" y="712481"/>
                      <a:pt x="827920" y="308601"/>
                      <a:pt x="1178830" y="129763"/>
                    </a:cubicBezTo>
                    <a:cubicBezTo>
                      <a:pt x="1529740" y="-49075"/>
                      <a:pt x="1804370" y="-8110"/>
                      <a:pt x="2105459" y="47418"/>
                    </a:cubicBezTo>
                    <a:cubicBezTo>
                      <a:pt x="2406548" y="102946"/>
                      <a:pt x="2733309" y="289555"/>
                      <a:pt x="2985364" y="462933"/>
                    </a:cubicBezTo>
                    <a:cubicBezTo>
                      <a:pt x="3237419" y="636311"/>
                      <a:pt x="3407082" y="889184"/>
                      <a:pt x="3617790" y="108768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339933"/>
                </a:solidFill>
                <a:prstDash val="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 dirty="0">
                  <a:latin typeface="Tahoma" pitchFamily="34" charset="0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A5A68F1-C82B-4563-8E0D-2C0C5E33F09E}"/>
                  </a:ext>
                </a:extLst>
              </p:cNvPr>
              <p:cNvSpPr/>
              <p:nvPr/>
            </p:nvSpPr>
            <p:spPr bwMode="auto">
              <a:xfrm rot="3889948">
                <a:off x="4455374" y="5148608"/>
                <a:ext cx="2712931" cy="595761"/>
              </a:xfrm>
              <a:custGeom>
                <a:avLst/>
                <a:gdLst>
                  <a:gd name="connsiteX0" fmla="*/ 0 w 3753016"/>
                  <a:gd name="connsiteY0" fmla="*/ 667591 h 739153"/>
                  <a:gd name="connsiteX1" fmla="*/ 365760 w 3753016"/>
                  <a:gd name="connsiteY1" fmla="*/ 444955 h 739153"/>
                  <a:gd name="connsiteX2" fmla="*/ 675861 w 3753016"/>
                  <a:gd name="connsiteY2" fmla="*/ 246172 h 739153"/>
                  <a:gd name="connsiteX3" fmla="*/ 1327868 w 3753016"/>
                  <a:gd name="connsiteY3" fmla="*/ 31487 h 739153"/>
                  <a:gd name="connsiteX4" fmla="*/ 2059388 w 3753016"/>
                  <a:gd name="connsiteY4" fmla="*/ 7633 h 739153"/>
                  <a:gd name="connsiteX5" fmla="*/ 2560320 w 3753016"/>
                  <a:gd name="connsiteY5" fmla="*/ 95098 h 739153"/>
                  <a:gd name="connsiteX6" fmla="*/ 3116912 w 3753016"/>
                  <a:gd name="connsiteY6" fmla="*/ 301831 h 739153"/>
                  <a:gd name="connsiteX7" fmla="*/ 3753016 w 3753016"/>
                  <a:gd name="connsiteY7" fmla="*/ 739153 h 739153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77312 h 1057620"/>
                  <a:gd name="connsiteX1" fmla="*/ 365760 w 3571719"/>
                  <a:gd name="connsiteY1" fmla="*/ 454676 h 1057620"/>
                  <a:gd name="connsiteX2" fmla="*/ 675861 w 3571719"/>
                  <a:gd name="connsiteY2" fmla="*/ 255893 h 1057620"/>
                  <a:gd name="connsiteX3" fmla="*/ 1327868 w 3571719"/>
                  <a:gd name="connsiteY3" fmla="*/ 41208 h 1057620"/>
                  <a:gd name="connsiteX4" fmla="*/ 2059388 w 3571719"/>
                  <a:gd name="connsiteY4" fmla="*/ 17354 h 1057620"/>
                  <a:gd name="connsiteX5" fmla="*/ 2560320 w 3571719"/>
                  <a:gd name="connsiteY5" fmla="*/ 104819 h 1057620"/>
                  <a:gd name="connsiteX6" fmla="*/ 3571719 w 3571719"/>
                  <a:gd name="connsiteY6" fmla="*/ 1057620 h 1057620"/>
                  <a:gd name="connsiteX0" fmla="*/ 0 w 3571719"/>
                  <a:gd name="connsiteY0" fmla="*/ 691692 h 1072000"/>
                  <a:gd name="connsiteX1" fmla="*/ 365760 w 3571719"/>
                  <a:gd name="connsiteY1" fmla="*/ 469056 h 1072000"/>
                  <a:gd name="connsiteX2" fmla="*/ 675861 w 3571719"/>
                  <a:gd name="connsiteY2" fmla="*/ 270273 h 1072000"/>
                  <a:gd name="connsiteX3" fmla="*/ 1327868 w 3571719"/>
                  <a:gd name="connsiteY3" fmla="*/ 55588 h 1072000"/>
                  <a:gd name="connsiteX4" fmla="*/ 2059388 w 3571719"/>
                  <a:gd name="connsiteY4" fmla="*/ 31734 h 1072000"/>
                  <a:gd name="connsiteX5" fmla="*/ 2939293 w 3571719"/>
                  <a:gd name="connsiteY5" fmla="*/ 447249 h 1072000"/>
                  <a:gd name="connsiteX6" fmla="*/ 3571719 w 3571719"/>
                  <a:gd name="connsiteY6" fmla="*/ 1072000 h 1072000"/>
                  <a:gd name="connsiteX0" fmla="*/ 0 w 3571719"/>
                  <a:gd name="connsiteY0" fmla="*/ 691692 h 1072000"/>
                  <a:gd name="connsiteX1" fmla="*/ 675861 w 3571719"/>
                  <a:gd name="connsiteY1" fmla="*/ 270273 h 1072000"/>
                  <a:gd name="connsiteX2" fmla="*/ 1327868 w 3571719"/>
                  <a:gd name="connsiteY2" fmla="*/ 55588 h 1072000"/>
                  <a:gd name="connsiteX3" fmla="*/ 2059388 w 3571719"/>
                  <a:gd name="connsiteY3" fmla="*/ 31734 h 1072000"/>
                  <a:gd name="connsiteX4" fmla="*/ 2939293 w 3571719"/>
                  <a:gd name="connsiteY4" fmla="*/ 447249 h 1072000"/>
                  <a:gd name="connsiteX5" fmla="*/ 3571719 w 3571719"/>
                  <a:gd name="connsiteY5" fmla="*/ 1072000 h 1072000"/>
                  <a:gd name="connsiteX0" fmla="*/ 0 w 3571719"/>
                  <a:gd name="connsiteY0" fmla="*/ 691692 h 1072000"/>
                  <a:gd name="connsiteX1" fmla="*/ 1327868 w 3571719"/>
                  <a:gd name="connsiteY1" fmla="*/ 55588 h 1072000"/>
                  <a:gd name="connsiteX2" fmla="*/ 2059388 w 3571719"/>
                  <a:gd name="connsiteY2" fmla="*/ 31734 h 1072000"/>
                  <a:gd name="connsiteX3" fmla="*/ 2939293 w 3571719"/>
                  <a:gd name="connsiteY3" fmla="*/ 447249 h 1072000"/>
                  <a:gd name="connsiteX4" fmla="*/ 3571719 w 3571719"/>
                  <a:gd name="connsiteY4" fmla="*/ 1072000 h 1072000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49503 h 1083978"/>
                  <a:gd name="connsiteX1" fmla="*/ 1219728 w 3658688"/>
                  <a:gd name="connsiteY1" fmla="*/ 126057 h 1083978"/>
                  <a:gd name="connsiteX2" fmla="*/ 2146357 w 3658688"/>
                  <a:gd name="connsiteY2" fmla="*/ 43712 h 1083978"/>
                  <a:gd name="connsiteX3" fmla="*/ 3026262 w 3658688"/>
                  <a:gd name="connsiteY3" fmla="*/ 459227 h 1083978"/>
                  <a:gd name="connsiteX4" fmla="*/ 3658688 w 3658688"/>
                  <a:gd name="connsiteY4" fmla="*/ 1083978 h 1083978"/>
                  <a:gd name="connsiteX0" fmla="*/ 1 w 3617790"/>
                  <a:gd name="connsiteY0" fmla="*/ 1120447 h 1120447"/>
                  <a:gd name="connsiteX1" fmla="*/ 1178830 w 3617790"/>
                  <a:gd name="connsiteY1" fmla="*/ 129763 h 1120447"/>
                  <a:gd name="connsiteX2" fmla="*/ 2105459 w 3617790"/>
                  <a:gd name="connsiteY2" fmla="*/ 47418 h 1120447"/>
                  <a:gd name="connsiteX3" fmla="*/ 2985364 w 3617790"/>
                  <a:gd name="connsiteY3" fmla="*/ 462933 h 1120447"/>
                  <a:gd name="connsiteX4" fmla="*/ 3617790 w 3617790"/>
                  <a:gd name="connsiteY4" fmla="*/ 1087684 h 112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7790" h="1120447">
                    <a:moveTo>
                      <a:pt x="1" y="1120447"/>
                    </a:moveTo>
                    <a:cubicBezTo>
                      <a:pt x="443060" y="712481"/>
                      <a:pt x="827920" y="308601"/>
                      <a:pt x="1178830" y="129763"/>
                    </a:cubicBezTo>
                    <a:cubicBezTo>
                      <a:pt x="1529740" y="-49075"/>
                      <a:pt x="1804370" y="-8110"/>
                      <a:pt x="2105459" y="47418"/>
                    </a:cubicBezTo>
                    <a:cubicBezTo>
                      <a:pt x="2406548" y="102946"/>
                      <a:pt x="2733309" y="289555"/>
                      <a:pt x="2985364" y="462933"/>
                    </a:cubicBezTo>
                    <a:cubicBezTo>
                      <a:pt x="3237419" y="636311"/>
                      <a:pt x="3407082" y="889184"/>
                      <a:pt x="3617790" y="108768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339933"/>
                </a:solidFill>
                <a:prstDash val="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 dirty="0">
                  <a:latin typeface="Tahoma" pitchFamily="34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20CDB2CF-ADB7-41B6-B1E1-88E7C839C517}"/>
                  </a:ext>
                </a:extLst>
              </p:cNvPr>
              <p:cNvSpPr/>
              <p:nvPr/>
            </p:nvSpPr>
            <p:spPr bwMode="auto">
              <a:xfrm rot="18349536">
                <a:off x="5860661" y="4979450"/>
                <a:ext cx="2712927" cy="595761"/>
              </a:xfrm>
              <a:custGeom>
                <a:avLst/>
                <a:gdLst>
                  <a:gd name="connsiteX0" fmla="*/ 0 w 3753016"/>
                  <a:gd name="connsiteY0" fmla="*/ 667591 h 739153"/>
                  <a:gd name="connsiteX1" fmla="*/ 365760 w 3753016"/>
                  <a:gd name="connsiteY1" fmla="*/ 444955 h 739153"/>
                  <a:gd name="connsiteX2" fmla="*/ 675861 w 3753016"/>
                  <a:gd name="connsiteY2" fmla="*/ 246172 h 739153"/>
                  <a:gd name="connsiteX3" fmla="*/ 1327868 w 3753016"/>
                  <a:gd name="connsiteY3" fmla="*/ 31487 h 739153"/>
                  <a:gd name="connsiteX4" fmla="*/ 2059388 w 3753016"/>
                  <a:gd name="connsiteY4" fmla="*/ 7633 h 739153"/>
                  <a:gd name="connsiteX5" fmla="*/ 2560320 w 3753016"/>
                  <a:gd name="connsiteY5" fmla="*/ 95098 h 739153"/>
                  <a:gd name="connsiteX6" fmla="*/ 3116912 w 3753016"/>
                  <a:gd name="connsiteY6" fmla="*/ 301831 h 739153"/>
                  <a:gd name="connsiteX7" fmla="*/ 3753016 w 3753016"/>
                  <a:gd name="connsiteY7" fmla="*/ 739153 h 739153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67591 h 1047899"/>
                  <a:gd name="connsiteX1" fmla="*/ 365760 w 3571719"/>
                  <a:gd name="connsiteY1" fmla="*/ 444955 h 1047899"/>
                  <a:gd name="connsiteX2" fmla="*/ 675861 w 3571719"/>
                  <a:gd name="connsiteY2" fmla="*/ 246172 h 1047899"/>
                  <a:gd name="connsiteX3" fmla="*/ 1327868 w 3571719"/>
                  <a:gd name="connsiteY3" fmla="*/ 31487 h 1047899"/>
                  <a:gd name="connsiteX4" fmla="*/ 2059388 w 3571719"/>
                  <a:gd name="connsiteY4" fmla="*/ 7633 h 1047899"/>
                  <a:gd name="connsiteX5" fmla="*/ 2560320 w 3571719"/>
                  <a:gd name="connsiteY5" fmla="*/ 95098 h 1047899"/>
                  <a:gd name="connsiteX6" fmla="*/ 3116912 w 3571719"/>
                  <a:gd name="connsiteY6" fmla="*/ 301831 h 1047899"/>
                  <a:gd name="connsiteX7" fmla="*/ 3571719 w 3571719"/>
                  <a:gd name="connsiteY7" fmla="*/ 1047899 h 1047899"/>
                  <a:gd name="connsiteX0" fmla="*/ 0 w 3571719"/>
                  <a:gd name="connsiteY0" fmla="*/ 677312 h 1057620"/>
                  <a:gd name="connsiteX1" fmla="*/ 365760 w 3571719"/>
                  <a:gd name="connsiteY1" fmla="*/ 454676 h 1057620"/>
                  <a:gd name="connsiteX2" fmla="*/ 675861 w 3571719"/>
                  <a:gd name="connsiteY2" fmla="*/ 255893 h 1057620"/>
                  <a:gd name="connsiteX3" fmla="*/ 1327868 w 3571719"/>
                  <a:gd name="connsiteY3" fmla="*/ 41208 h 1057620"/>
                  <a:gd name="connsiteX4" fmla="*/ 2059388 w 3571719"/>
                  <a:gd name="connsiteY4" fmla="*/ 17354 h 1057620"/>
                  <a:gd name="connsiteX5" fmla="*/ 2560320 w 3571719"/>
                  <a:gd name="connsiteY5" fmla="*/ 104819 h 1057620"/>
                  <a:gd name="connsiteX6" fmla="*/ 3571719 w 3571719"/>
                  <a:gd name="connsiteY6" fmla="*/ 1057620 h 1057620"/>
                  <a:gd name="connsiteX0" fmla="*/ 0 w 3571719"/>
                  <a:gd name="connsiteY0" fmla="*/ 691692 h 1072000"/>
                  <a:gd name="connsiteX1" fmla="*/ 365760 w 3571719"/>
                  <a:gd name="connsiteY1" fmla="*/ 469056 h 1072000"/>
                  <a:gd name="connsiteX2" fmla="*/ 675861 w 3571719"/>
                  <a:gd name="connsiteY2" fmla="*/ 270273 h 1072000"/>
                  <a:gd name="connsiteX3" fmla="*/ 1327868 w 3571719"/>
                  <a:gd name="connsiteY3" fmla="*/ 55588 h 1072000"/>
                  <a:gd name="connsiteX4" fmla="*/ 2059388 w 3571719"/>
                  <a:gd name="connsiteY4" fmla="*/ 31734 h 1072000"/>
                  <a:gd name="connsiteX5" fmla="*/ 2939293 w 3571719"/>
                  <a:gd name="connsiteY5" fmla="*/ 447249 h 1072000"/>
                  <a:gd name="connsiteX6" fmla="*/ 3571719 w 3571719"/>
                  <a:gd name="connsiteY6" fmla="*/ 1072000 h 1072000"/>
                  <a:gd name="connsiteX0" fmla="*/ 0 w 3571719"/>
                  <a:gd name="connsiteY0" fmla="*/ 691692 h 1072000"/>
                  <a:gd name="connsiteX1" fmla="*/ 675861 w 3571719"/>
                  <a:gd name="connsiteY1" fmla="*/ 270273 h 1072000"/>
                  <a:gd name="connsiteX2" fmla="*/ 1327868 w 3571719"/>
                  <a:gd name="connsiteY2" fmla="*/ 55588 h 1072000"/>
                  <a:gd name="connsiteX3" fmla="*/ 2059388 w 3571719"/>
                  <a:gd name="connsiteY3" fmla="*/ 31734 h 1072000"/>
                  <a:gd name="connsiteX4" fmla="*/ 2939293 w 3571719"/>
                  <a:gd name="connsiteY4" fmla="*/ 447249 h 1072000"/>
                  <a:gd name="connsiteX5" fmla="*/ 3571719 w 3571719"/>
                  <a:gd name="connsiteY5" fmla="*/ 1072000 h 1072000"/>
                  <a:gd name="connsiteX0" fmla="*/ 0 w 3571719"/>
                  <a:gd name="connsiteY0" fmla="*/ 691692 h 1072000"/>
                  <a:gd name="connsiteX1" fmla="*/ 1327868 w 3571719"/>
                  <a:gd name="connsiteY1" fmla="*/ 55588 h 1072000"/>
                  <a:gd name="connsiteX2" fmla="*/ 2059388 w 3571719"/>
                  <a:gd name="connsiteY2" fmla="*/ 31734 h 1072000"/>
                  <a:gd name="connsiteX3" fmla="*/ 2939293 w 3571719"/>
                  <a:gd name="connsiteY3" fmla="*/ 447249 h 1072000"/>
                  <a:gd name="connsiteX4" fmla="*/ 3571719 w 3571719"/>
                  <a:gd name="connsiteY4" fmla="*/ 1072000 h 1072000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82359 h 1116834"/>
                  <a:gd name="connsiteX1" fmla="*/ 1414837 w 3658688"/>
                  <a:gd name="connsiteY1" fmla="*/ 100422 h 1116834"/>
                  <a:gd name="connsiteX2" fmla="*/ 2146357 w 3658688"/>
                  <a:gd name="connsiteY2" fmla="*/ 76568 h 1116834"/>
                  <a:gd name="connsiteX3" fmla="*/ 3026262 w 3658688"/>
                  <a:gd name="connsiteY3" fmla="*/ 492083 h 1116834"/>
                  <a:gd name="connsiteX4" fmla="*/ 3658688 w 3658688"/>
                  <a:gd name="connsiteY4" fmla="*/ 1116834 h 1116834"/>
                  <a:gd name="connsiteX0" fmla="*/ 0 w 3658688"/>
                  <a:gd name="connsiteY0" fmla="*/ 1049503 h 1083978"/>
                  <a:gd name="connsiteX1" fmla="*/ 1219728 w 3658688"/>
                  <a:gd name="connsiteY1" fmla="*/ 126057 h 1083978"/>
                  <a:gd name="connsiteX2" fmla="*/ 2146357 w 3658688"/>
                  <a:gd name="connsiteY2" fmla="*/ 43712 h 1083978"/>
                  <a:gd name="connsiteX3" fmla="*/ 3026262 w 3658688"/>
                  <a:gd name="connsiteY3" fmla="*/ 459227 h 1083978"/>
                  <a:gd name="connsiteX4" fmla="*/ 3658688 w 3658688"/>
                  <a:gd name="connsiteY4" fmla="*/ 1083978 h 1083978"/>
                  <a:gd name="connsiteX0" fmla="*/ 1 w 3617790"/>
                  <a:gd name="connsiteY0" fmla="*/ 1120447 h 1120447"/>
                  <a:gd name="connsiteX1" fmla="*/ 1178830 w 3617790"/>
                  <a:gd name="connsiteY1" fmla="*/ 129763 h 1120447"/>
                  <a:gd name="connsiteX2" fmla="*/ 2105459 w 3617790"/>
                  <a:gd name="connsiteY2" fmla="*/ 47418 h 1120447"/>
                  <a:gd name="connsiteX3" fmla="*/ 2985364 w 3617790"/>
                  <a:gd name="connsiteY3" fmla="*/ 462933 h 1120447"/>
                  <a:gd name="connsiteX4" fmla="*/ 3617790 w 3617790"/>
                  <a:gd name="connsiteY4" fmla="*/ 1087684 h 112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7790" h="1120447">
                    <a:moveTo>
                      <a:pt x="1" y="1120447"/>
                    </a:moveTo>
                    <a:cubicBezTo>
                      <a:pt x="443060" y="712481"/>
                      <a:pt x="827920" y="308601"/>
                      <a:pt x="1178830" y="129763"/>
                    </a:cubicBezTo>
                    <a:cubicBezTo>
                      <a:pt x="1529740" y="-49075"/>
                      <a:pt x="1804370" y="-8110"/>
                      <a:pt x="2105459" y="47418"/>
                    </a:cubicBezTo>
                    <a:cubicBezTo>
                      <a:pt x="2406548" y="102946"/>
                      <a:pt x="2733309" y="289555"/>
                      <a:pt x="2985364" y="462933"/>
                    </a:cubicBezTo>
                    <a:cubicBezTo>
                      <a:pt x="3237419" y="636311"/>
                      <a:pt x="3407082" y="889184"/>
                      <a:pt x="3617790" y="108768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339933"/>
                </a:solidFill>
                <a:prstDash val="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600" dirty="0">
                  <a:latin typeface="Tahoma" pitchFamily="34" charset="0"/>
                </a:endParaRPr>
              </a:p>
            </p:txBody>
          </p:sp>
        </p:grp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6AA7A917-4FA5-441E-BEC0-B4704103CBB0}"/>
              </a:ext>
            </a:extLst>
          </p:cNvPr>
          <p:cNvSpPr txBox="1"/>
          <p:nvPr/>
        </p:nvSpPr>
        <p:spPr>
          <a:xfrm>
            <a:off x="9063128" y="1651654"/>
            <a:ext cx="2487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Normalized </a:t>
            </a:r>
            <a:r>
              <a:rPr lang="en-US" sz="2800" b="1" dirty="0">
                <a:solidFill>
                  <a:srgbClr val="FF0000"/>
                </a:solidFill>
              </a:rPr>
              <a:t>Cut</a:t>
            </a:r>
            <a:endParaRPr lang="de-C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247392" y="4362860"/>
            <a:ext cx="2647984" cy="1544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Kernel Clustering</a:t>
            </a:r>
          </a:p>
        </p:txBody>
      </p:sp>
      <p:sp>
        <p:nvSpPr>
          <p:cNvPr id="7" name="Oval 6"/>
          <p:cNvSpPr/>
          <p:nvPr/>
        </p:nvSpPr>
        <p:spPr>
          <a:xfrm>
            <a:off x="4569030" y="899233"/>
            <a:ext cx="2458329" cy="1544164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432FF"/>
                </a:solidFill>
              </a:rPr>
              <a:t>MRF</a:t>
            </a:r>
          </a:p>
        </p:txBody>
      </p:sp>
      <p:sp>
        <p:nvSpPr>
          <p:cNvPr id="9" name="Oval 8"/>
          <p:cNvSpPr/>
          <p:nvPr/>
        </p:nvSpPr>
        <p:spPr>
          <a:xfrm>
            <a:off x="6564170" y="2970431"/>
            <a:ext cx="4511361" cy="15441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Weakly-supervised CNN segmentation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6464" y="3024739"/>
            <a:ext cx="2494913" cy="1704698"/>
            <a:chOff x="9030659" y="204924"/>
            <a:chExt cx="2494913" cy="1704698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9030659" y="1710411"/>
              <a:ext cx="2260600" cy="58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9259259" y="204924"/>
              <a:ext cx="0" cy="17046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9609125" y="1115932"/>
              <a:ext cx="88900" cy="88900"/>
              <a:chOff x="330200" y="3479800"/>
              <a:chExt cx="88900" cy="88900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9488476" y="860119"/>
              <a:ext cx="88900" cy="88900"/>
              <a:chOff x="330200" y="3479800"/>
              <a:chExt cx="88900" cy="889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9848880" y="577250"/>
              <a:ext cx="88900" cy="88900"/>
              <a:chOff x="330200" y="3479800"/>
              <a:chExt cx="88900" cy="889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9396730" y="1064770"/>
              <a:ext cx="88900" cy="88900"/>
              <a:chOff x="330200" y="3479800"/>
              <a:chExt cx="88900" cy="88900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9488476" y="642278"/>
              <a:ext cx="88900" cy="88900"/>
              <a:chOff x="330200" y="3479800"/>
              <a:chExt cx="88900" cy="88900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10589451" y="528509"/>
              <a:ext cx="88900" cy="88900"/>
              <a:chOff x="330200" y="3479800"/>
              <a:chExt cx="88900" cy="8890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10978123" y="102790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Oval 19"/>
            <p:cNvSpPr/>
            <p:nvPr/>
          </p:nvSpPr>
          <p:spPr>
            <a:xfrm>
              <a:off x="10268510" y="120047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Oval 20"/>
            <p:cNvSpPr/>
            <p:nvPr/>
          </p:nvSpPr>
          <p:spPr>
            <a:xfrm>
              <a:off x="10594633" y="123785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Oval 21"/>
            <p:cNvSpPr/>
            <p:nvPr/>
          </p:nvSpPr>
          <p:spPr>
            <a:xfrm>
              <a:off x="10357410" y="104807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3" name="Oval 22"/>
            <p:cNvSpPr/>
            <p:nvPr/>
          </p:nvSpPr>
          <p:spPr>
            <a:xfrm>
              <a:off x="10380269" y="13465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Oval 23"/>
            <p:cNvSpPr/>
            <p:nvPr/>
          </p:nvSpPr>
          <p:spPr>
            <a:xfrm>
              <a:off x="10480193" y="11375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Oval 24"/>
            <p:cNvSpPr/>
            <p:nvPr/>
          </p:nvSpPr>
          <p:spPr>
            <a:xfrm>
              <a:off x="10796940" y="132747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0291408" y="265985"/>
              <a:ext cx="88900" cy="88900"/>
              <a:chOff x="330200" y="3479800"/>
              <a:chExt cx="88900" cy="88900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0215170" y="94901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643286" y="405959"/>
              <a:ext cx="88900" cy="88900"/>
              <a:chOff x="330200" y="3479800"/>
              <a:chExt cx="88900" cy="88900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9846484" y="306751"/>
              <a:ext cx="88900" cy="88900"/>
              <a:chOff x="330200" y="3479800"/>
              <a:chExt cx="88900" cy="88900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/>
            <p:cNvSpPr/>
            <p:nvPr/>
          </p:nvSpPr>
          <p:spPr>
            <a:xfrm>
              <a:off x="10334550" y="9032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0199937" y="528509"/>
              <a:ext cx="88900" cy="88900"/>
              <a:chOff x="330200" y="3479800"/>
              <a:chExt cx="88900" cy="8890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9667335" y="661136"/>
              <a:ext cx="88900" cy="88900"/>
              <a:chOff x="330200" y="3479800"/>
              <a:chExt cx="88900" cy="889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088169" y="376109"/>
              <a:ext cx="88900" cy="88900"/>
              <a:chOff x="330200" y="3479800"/>
              <a:chExt cx="88900" cy="8890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89451" y="337336"/>
              <a:ext cx="88900" cy="88900"/>
              <a:chOff x="330200" y="3479800"/>
              <a:chExt cx="88900" cy="8890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732326" y="727065"/>
              <a:ext cx="88900" cy="88900"/>
              <a:chOff x="330200" y="3479800"/>
              <a:chExt cx="88900" cy="8890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10730900" y="484059"/>
              <a:ext cx="88900" cy="88900"/>
              <a:chOff x="330200" y="3479800"/>
              <a:chExt cx="88900" cy="88900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10383317" y="553378"/>
              <a:ext cx="88900" cy="88900"/>
              <a:chOff x="330200" y="3479800"/>
              <a:chExt cx="88900" cy="8890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Oval 37"/>
            <p:cNvSpPr/>
            <p:nvPr/>
          </p:nvSpPr>
          <p:spPr>
            <a:xfrm>
              <a:off x="11042130" y="123785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9" name="Oval 38"/>
            <p:cNvSpPr/>
            <p:nvPr/>
          </p:nvSpPr>
          <p:spPr>
            <a:xfrm>
              <a:off x="10670527" y="143788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0" name="Oval 39"/>
            <p:cNvSpPr/>
            <p:nvPr/>
          </p:nvSpPr>
          <p:spPr>
            <a:xfrm>
              <a:off x="10871277" y="111593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1" name="Oval 40"/>
            <p:cNvSpPr/>
            <p:nvPr/>
          </p:nvSpPr>
          <p:spPr>
            <a:xfrm>
              <a:off x="11167646" y="91315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2" name="Oval 41"/>
            <p:cNvSpPr/>
            <p:nvPr/>
          </p:nvSpPr>
          <p:spPr>
            <a:xfrm>
              <a:off x="11239501" y="110542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3" name="Oval 42"/>
            <p:cNvSpPr/>
            <p:nvPr/>
          </p:nvSpPr>
          <p:spPr>
            <a:xfrm>
              <a:off x="11293792" y="7010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4" name="Oval 43"/>
            <p:cNvSpPr/>
            <p:nvPr/>
          </p:nvSpPr>
          <p:spPr>
            <a:xfrm>
              <a:off x="11479853" y="87697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5" name="Oval 44"/>
            <p:cNvSpPr/>
            <p:nvPr/>
          </p:nvSpPr>
          <p:spPr>
            <a:xfrm>
              <a:off x="11386670" y="100236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6" name="Oval 45"/>
            <p:cNvSpPr/>
            <p:nvPr/>
          </p:nvSpPr>
          <p:spPr>
            <a:xfrm>
              <a:off x="11479853" y="72392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7" name="Oval 46"/>
            <p:cNvSpPr/>
            <p:nvPr/>
          </p:nvSpPr>
          <p:spPr>
            <a:xfrm>
              <a:off x="11422688" y="55337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8" name="Oval 47"/>
            <p:cNvSpPr/>
            <p:nvPr/>
          </p:nvSpPr>
          <p:spPr>
            <a:xfrm>
              <a:off x="11371107" y="8058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9" name="Oval 48"/>
            <p:cNvSpPr/>
            <p:nvPr/>
          </p:nvSpPr>
          <p:spPr>
            <a:xfrm>
              <a:off x="11386669" y="67820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0" name="Oval 49"/>
            <p:cNvSpPr/>
            <p:nvPr/>
          </p:nvSpPr>
          <p:spPr>
            <a:xfrm>
              <a:off x="11193782" y="78091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1" name="Oval 50"/>
            <p:cNvSpPr/>
            <p:nvPr/>
          </p:nvSpPr>
          <p:spPr>
            <a:xfrm>
              <a:off x="11098758" y="89029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2" name="Oval 51"/>
            <p:cNvSpPr/>
            <p:nvPr/>
          </p:nvSpPr>
          <p:spPr>
            <a:xfrm>
              <a:off x="10748292" y="105727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3" name="Oval 52"/>
            <p:cNvSpPr/>
            <p:nvPr/>
          </p:nvSpPr>
          <p:spPr>
            <a:xfrm>
              <a:off x="10610517" y="103441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4" name="Oval 53"/>
            <p:cNvSpPr/>
            <p:nvPr/>
          </p:nvSpPr>
          <p:spPr>
            <a:xfrm>
              <a:off x="10454450" y="95377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5" name="Oval 54"/>
            <p:cNvSpPr/>
            <p:nvPr/>
          </p:nvSpPr>
          <p:spPr>
            <a:xfrm>
              <a:off x="10177077" y="107361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6" name="Oval 55"/>
            <p:cNvSpPr/>
            <p:nvPr/>
          </p:nvSpPr>
          <p:spPr>
            <a:xfrm>
              <a:off x="10109759" y="88016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7" name="Oval 56"/>
            <p:cNvSpPr/>
            <p:nvPr/>
          </p:nvSpPr>
          <p:spPr>
            <a:xfrm>
              <a:off x="10142457" y="123141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646" y="4570605"/>
            <a:ext cx="3494462" cy="1780406"/>
          </a:xfrm>
          <a:prstGeom prst="rect">
            <a:avLst/>
          </a:prstGeom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7188" y="154477"/>
            <a:ext cx="2438400" cy="181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8806" y="330827"/>
            <a:ext cx="1888382" cy="126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" name="Straight Connector 93"/>
          <p:cNvCxnSpPr/>
          <p:nvPr/>
        </p:nvCxnSpPr>
        <p:spPr>
          <a:xfrm flipH="1">
            <a:off x="3911600" y="2443397"/>
            <a:ext cx="1225296" cy="181430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4895376" y="4362860"/>
            <a:ext cx="1764582" cy="57091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/>
          </p:cNvCxnSpPr>
          <p:nvPr/>
        </p:nvCxnSpPr>
        <p:spPr>
          <a:xfrm flipH="1" flipV="1">
            <a:off x="6819392" y="2304288"/>
            <a:ext cx="1075642" cy="53750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A673FAF-F275-4734-B663-4B3847051A82}"/>
              </a:ext>
            </a:extLst>
          </p:cNvPr>
          <p:cNvSpPr txBox="1"/>
          <p:nvPr/>
        </p:nvSpPr>
        <p:spPr>
          <a:xfrm>
            <a:off x="4895376" y="1900339"/>
            <a:ext cx="178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/>
              <a:t>e.g. </a:t>
            </a:r>
            <a:r>
              <a:rPr lang="en-CA" sz="2000" b="1" dirty="0"/>
              <a:t>CRF as loss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694A080-E0DD-4BDD-B192-1F0A360A11DE}"/>
              </a:ext>
            </a:extLst>
          </p:cNvPr>
          <p:cNvSpPr txBox="1"/>
          <p:nvPr/>
        </p:nvSpPr>
        <p:spPr>
          <a:xfrm>
            <a:off x="1978952" y="5914531"/>
            <a:ext cx="3498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/>
              <a:t>e.g. </a:t>
            </a:r>
            <a:r>
              <a:rPr lang="en-CA" sz="2000" b="1" dirty="0"/>
              <a:t>normalized cut (NC) as loss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642B01B-D830-433F-A9B5-8D6E8BAA6489}"/>
              </a:ext>
            </a:extLst>
          </p:cNvPr>
          <p:cNvSpPr txBox="1"/>
          <p:nvPr/>
        </p:nvSpPr>
        <p:spPr>
          <a:xfrm>
            <a:off x="3614399" y="3023611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/>
              <a:t>e.g. </a:t>
            </a:r>
            <a:r>
              <a:rPr lang="en-CA" sz="2000" b="1" dirty="0"/>
              <a:t>CRF + NC as losses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64F6983-085D-4994-B645-DE1A15B0F9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286" r="3928" b="8139"/>
          <a:stretch/>
        </p:blipFill>
        <p:spPr>
          <a:xfrm>
            <a:off x="9926762" y="4643564"/>
            <a:ext cx="1661452" cy="1454914"/>
          </a:xfrm>
          <a:prstGeom prst="rect">
            <a:avLst/>
          </a:prstGeom>
          <a:scene3d>
            <a:camera prst="isometricRightUp">
              <a:rot lat="2395435" lon="18902899" rev="53877"/>
            </a:camera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B6AAD-ED33-4A3A-BDC5-EFEFFCC9E1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913"/>
          <a:stretch/>
        </p:blipFill>
        <p:spPr>
          <a:xfrm>
            <a:off x="7045913" y="4858234"/>
            <a:ext cx="1643780" cy="1454914"/>
          </a:xfrm>
          <a:prstGeom prst="rect">
            <a:avLst/>
          </a:prstGeom>
          <a:scene3d>
            <a:camera prst="isometricRightUp">
              <a:rot lat="2400001" lon="18899995" rev="21599994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190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93" grpId="0"/>
      <p:bldP spid="9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80FE-CB4A-4EF2-8B96-853901B41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On Regularized Losses for CNN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2BE00-B5CA-43F3-A598-1F3AD06B9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Regularization encodes priors and geometric constraints</a:t>
            </a:r>
          </a:p>
          <a:p>
            <a:pPr lvl="1"/>
            <a:r>
              <a:rPr lang="en-CA" dirty="0"/>
              <a:t>MRF/CRF regularization, e.g. Potts or </a:t>
            </a:r>
            <a:r>
              <a:rPr lang="en-CA" dirty="0" err="1"/>
              <a:t>DenseCRF</a:t>
            </a:r>
            <a:endParaRPr lang="en-CA" dirty="0"/>
          </a:p>
          <a:p>
            <a:pPr lvl="1"/>
            <a:r>
              <a:rPr lang="en-CA" dirty="0"/>
              <a:t>Kernel Clustering Criteria, e.g. Normalized Cut</a:t>
            </a:r>
          </a:p>
          <a:p>
            <a:pPr lvl="1"/>
            <a:r>
              <a:rPr lang="en-CA" dirty="0"/>
              <a:t>Convexity, curvature regularization</a:t>
            </a:r>
          </a:p>
          <a:p>
            <a:pPr lvl="1"/>
            <a:r>
              <a:rPr lang="en-CA" dirty="0"/>
              <a:t>Volume constraints</a:t>
            </a:r>
          </a:p>
          <a:p>
            <a:r>
              <a:rPr lang="en-CA" dirty="0"/>
              <a:t>Combine Shallow and Deep Segmentation</a:t>
            </a:r>
          </a:p>
          <a:p>
            <a:r>
              <a:rPr lang="en-CA" dirty="0"/>
              <a:t>Simple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131455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831B8-F840-47B7-8C00-A7EAF0E8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91682-9949-42F2-A6FB-7DE5E459F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PASCAL VOC 2012 Segmentation Dataset</a:t>
            </a:r>
          </a:p>
          <a:p>
            <a:pPr lvl="1"/>
            <a:r>
              <a:rPr lang="en-CA" dirty="0"/>
              <a:t>10K training images (full masks)</a:t>
            </a:r>
          </a:p>
          <a:p>
            <a:pPr lvl="1"/>
            <a:r>
              <a:rPr lang="en-CA" dirty="0"/>
              <a:t>1.5K validation images</a:t>
            </a:r>
          </a:p>
          <a:p>
            <a:pPr lvl="1"/>
            <a:r>
              <a:rPr lang="en-CA" dirty="0"/>
              <a:t>1.5K test images</a:t>
            </a:r>
          </a:p>
          <a:p>
            <a:r>
              <a:rPr lang="en-CA" dirty="0" err="1"/>
              <a:t>ScribbleSup</a:t>
            </a:r>
            <a:r>
              <a:rPr lang="en-CA" dirty="0"/>
              <a:t> Dataset</a:t>
            </a:r>
          </a:p>
          <a:p>
            <a:pPr lvl="1"/>
            <a:r>
              <a:rPr lang="en-CA" dirty="0"/>
              <a:t>scribbles for each object</a:t>
            </a:r>
          </a:p>
          <a:p>
            <a:pPr lvl="1"/>
            <a:r>
              <a:rPr lang="en-CA" dirty="0"/>
              <a:t>~3% of pixels labelled</a:t>
            </a:r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4561-194A-440D-9A80-0143C7A77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683" b="9479"/>
          <a:stretch/>
        </p:blipFill>
        <p:spPr>
          <a:xfrm>
            <a:off x="6572630" y="2185746"/>
            <a:ext cx="4684255" cy="1815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740674-AE6C-482F-9411-FC3A535E8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86" b="8139"/>
          <a:stretch/>
        </p:blipFill>
        <p:spPr>
          <a:xfrm>
            <a:off x="7600544" y="4001294"/>
            <a:ext cx="2469866" cy="191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4FC0-926E-4651-8D18-17188644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Visualization of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BA29-1C34-4D9D-96D0-AFD1033C8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29" y="3422956"/>
            <a:ext cx="2569124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B2DD4-4B93-4DE5-9C5D-198224D87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58" y="1436677"/>
            <a:ext cx="2155970" cy="18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165E1-642D-44FD-97AB-46F4C83B7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79" y="1436677"/>
            <a:ext cx="2155970" cy="18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E93007-DA97-4083-9EAC-C8D0954DF1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64" y="1436677"/>
            <a:ext cx="2514868" cy="18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8F7DFD-0C95-4F9E-9BA9-55331E217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40" y="3422956"/>
            <a:ext cx="2160000" cy="21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4A8470-A746-466F-A64B-9F47864123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61" y="3422956"/>
            <a:ext cx="2160000" cy="21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C6AAEF-3C4F-42E8-8218-610BB804CC97}"/>
              </a:ext>
            </a:extLst>
          </p:cNvPr>
          <p:cNvSpPr txBox="1"/>
          <p:nvPr/>
        </p:nvSpPr>
        <p:spPr>
          <a:xfrm>
            <a:off x="2370338" y="579711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input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E44DD6-B00F-4259-BE09-8E39B56EC8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99" y="5867498"/>
            <a:ext cx="1999238" cy="2285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0A53F6-E9DB-4EF8-A2FD-80EB1E06B2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10" y="5769235"/>
            <a:ext cx="3056762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5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8E23-AE42-4BF6-8A73-9A94E29C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957" cy="1325563"/>
          </a:xfrm>
        </p:spPr>
        <p:txBody>
          <a:bodyPr>
            <a:normAutofit/>
          </a:bodyPr>
          <a:lstStyle/>
          <a:p>
            <a:r>
              <a:rPr lang="en-CA" sz="3600" dirty="0"/>
              <a:t>Convolutional Neural Network for </a:t>
            </a:r>
            <a:r>
              <a:rPr lang="en-CA" sz="3600" b="1" i="1" dirty="0"/>
              <a:t>Semantic</a:t>
            </a:r>
            <a:r>
              <a:rPr lang="en-CA" sz="3600" dirty="0"/>
              <a:t> </a:t>
            </a:r>
            <a:r>
              <a:rPr lang="en-CA" sz="3600" b="1" i="1" dirty="0"/>
              <a:t>Segmentation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CABE3-EC0F-4EE6-B85A-3AA31C51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12" y="1776412"/>
            <a:ext cx="6057900" cy="3305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33D48-F101-479B-8A79-FFE2ABD13F88}"/>
              </a:ext>
            </a:extLst>
          </p:cNvPr>
          <p:cNvSpPr txBox="1"/>
          <p:nvPr/>
        </p:nvSpPr>
        <p:spPr>
          <a:xfrm>
            <a:off x="3790765" y="5326602"/>
            <a:ext cx="507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Fully Convolutional Network [Long </a:t>
            </a:r>
            <a:r>
              <a:rPr lang="en-CA" i="1" dirty="0"/>
              <a:t>et al. </a:t>
            </a:r>
            <a:r>
              <a:rPr lang="en-CA" dirty="0"/>
              <a:t>CVPR 2015]</a:t>
            </a:r>
          </a:p>
        </p:txBody>
      </p:sp>
      <p:pic>
        <p:nvPicPr>
          <p:cNvPr id="7" name="Google Shape;136;p23" descr="alex5.wmf">
            <a:extLst>
              <a:ext uri="{FF2B5EF4-FFF2-40B4-BE49-F238E27FC236}">
                <a16:creationId xmlns:a16="http://schemas.microsoft.com/office/drawing/2014/main" id="{481E801C-4A33-4EC1-88C9-4203DE78B6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3307" t="30928" b="13020"/>
          <a:stretch/>
        </p:blipFill>
        <p:spPr>
          <a:xfrm>
            <a:off x="8583412" y="3544066"/>
            <a:ext cx="1550545" cy="1161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740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3BD6-1EF9-49D1-9721-7D7376D9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Normalized Cut as Loss for CNN Segmentation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5593D-428D-4DBA-8DBD-D8367AA8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75" y="2531406"/>
            <a:ext cx="2160000" cy="16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91028C-5015-4A69-A2E7-36608777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03" y="2531406"/>
            <a:ext cx="2160000" cy="16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76C7C-0513-41DB-ABFF-3F0B129BF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" y="2531406"/>
            <a:ext cx="2160000" cy="16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A61BC-435C-46DC-8C8B-1FBA269D9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57" y="2444309"/>
            <a:ext cx="2160000" cy="1707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39DBA1-946C-41E9-BC3B-871F42EAE9F4}"/>
              </a:ext>
            </a:extLst>
          </p:cNvPr>
          <p:cNvSpPr txBox="1"/>
          <p:nvPr/>
        </p:nvSpPr>
        <p:spPr>
          <a:xfrm>
            <a:off x="1218908" y="4400850"/>
            <a:ext cx="117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Test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64C1F-29E1-48B6-AE8D-C32490581821}"/>
              </a:ext>
            </a:extLst>
          </p:cNvPr>
          <p:cNvSpPr txBox="1"/>
          <p:nvPr/>
        </p:nvSpPr>
        <p:spPr>
          <a:xfrm>
            <a:off x="3860780" y="4400850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pCE</a:t>
            </a:r>
            <a:r>
              <a:rPr lang="en-CA" dirty="0"/>
              <a:t> loss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965FA-A4A3-4113-B1D3-FC6349D43C61}"/>
              </a:ext>
            </a:extLst>
          </p:cNvPr>
          <p:cNvSpPr txBox="1"/>
          <p:nvPr/>
        </p:nvSpPr>
        <p:spPr>
          <a:xfrm>
            <a:off x="5952575" y="4400850"/>
            <a:ext cx="215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+ normalized cut loss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DDF759-A31F-4662-B6A9-34451A0378B6}"/>
              </a:ext>
            </a:extLst>
          </p:cNvPr>
          <p:cNvSpPr txBox="1"/>
          <p:nvPr/>
        </p:nvSpPr>
        <p:spPr>
          <a:xfrm>
            <a:off x="8656779" y="4400850"/>
            <a:ext cx="254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“shallow” normalized cut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4E872FD4-2AA8-4756-B562-D7EB28AEBEEB}"/>
              </a:ext>
            </a:extLst>
          </p:cNvPr>
          <p:cNvSpPr/>
          <p:nvPr/>
        </p:nvSpPr>
        <p:spPr>
          <a:xfrm>
            <a:off x="4634144" y="4927107"/>
            <a:ext cx="2698811" cy="923277"/>
          </a:xfrm>
          <a:prstGeom prst="curvedUp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FE2EEC-C235-4969-B161-ADD781013DF7}"/>
              </a:ext>
            </a:extLst>
          </p:cNvPr>
          <p:cNvSpPr txBox="1"/>
          <p:nvPr/>
        </p:nvSpPr>
        <p:spPr>
          <a:xfrm>
            <a:off x="4853848" y="5176551"/>
            <a:ext cx="225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better color clustering</a:t>
            </a:r>
          </a:p>
        </p:txBody>
      </p:sp>
    </p:spTree>
    <p:extLst>
      <p:ext uri="{BB962C8B-B14F-4D97-AF65-F5344CB8AC3E}">
        <p14:creationId xmlns:p14="http://schemas.microsoft.com/office/powerpoint/2010/main" val="997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4862-CA4E-460E-B37B-F7B43831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Training with combination of losses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93587-06B2-476F-AF64-2CDD2D8B2E8E}"/>
              </a:ext>
            </a:extLst>
          </p:cNvPr>
          <p:cNvSpPr txBox="1"/>
          <p:nvPr/>
        </p:nvSpPr>
        <p:spPr>
          <a:xfrm>
            <a:off x="838200" y="5042513"/>
            <a:ext cx="117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Test 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15A15E-B255-430F-8DC2-215028397DE5}"/>
              </a:ext>
            </a:extLst>
          </p:cNvPr>
          <p:cNvSpPr txBox="1"/>
          <p:nvPr/>
        </p:nvSpPr>
        <p:spPr>
          <a:xfrm>
            <a:off x="3271657" y="5042513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pCE</a:t>
            </a:r>
            <a:r>
              <a:rPr lang="en-CA" dirty="0"/>
              <a:t> loss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379982-4796-4E87-B510-865EB90C2D1C}"/>
              </a:ext>
            </a:extLst>
          </p:cNvPr>
          <p:cNvSpPr txBox="1"/>
          <p:nvPr/>
        </p:nvSpPr>
        <p:spPr>
          <a:xfrm>
            <a:off x="4897416" y="5042513"/>
            <a:ext cx="215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+ normalized cut loss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7DD67D-67BE-46AB-9710-4EFC2AE62AF1}"/>
              </a:ext>
            </a:extLst>
          </p:cNvPr>
          <p:cNvSpPr txBox="1"/>
          <p:nvPr/>
        </p:nvSpPr>
        <p:spPr>
          <a:xfrm>
            <a:off x="7400627" y="4904014"/>
            <a:ext cx="1750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+ normalized cut</a:t>
            </a:r>
          </a:p>
          <a:p>
            <a:r>
              <a:rPr lang="en-CA" dirty="0"/>
              <a:t>+ </a:t>
            </a:r>
            <a:r>
              <a:rPr lang="en-CA" dirty="0" err="1"/>
              <a:t>DenseCRF</a:t>
            </a:r>
            <a:r>
              <a:rPr lang="en-CA" dirty="0"/>
              <a:t> loss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FE56BF-A7A6-4AA9-AB47-844D872685E0}"/>
              </a:ext>
            </a:extLst>
          </p:cNvPr>
          <p:cNvSpPr txBox="1"/>
          <p:nvPr/>
        </p:nvSpPr>
        <p:spPr>
          <a:xfrm>
            <a:off x="9928923" y="5042513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Ground truth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595BD-E80D-44D1-900E-CE4F9E180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94" y="1546555"/>
            <a:ext cx="2160000" cy="143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360A2B-695E-4E13-92DB-5CD0D7107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65" y="1546555"/>
            <a:ext cx="2160000" cy="1438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959C86-CED2-4D07-8319-2DAE33F4F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36" y="1546555"/>
            <a:ext cx="2160000" cy="1438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C1E784-997F-472F-BBBB-0381955CC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07" y="1546555"/>
            <a:ext cx="2160000" cy="14385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FD1359-94D1-4789-BD3A-4C8456E6C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8" y="1546555"/>
            <a:ext cx="2160000" cy="14385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0FB2C5-7341-46DA-B23C-F8967BBBD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36" y="3162668"/>
            <a:ext cx="2160000" cy="162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87FCBA-C99B-4955-8C58-A5E5C0718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8" y="3162668"/>
            <a:ext cx="2160000" cy="16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0E5953-1A2A-49C6-9E9A-C5A56266EA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94" y="3162668"/>
            <a:ext cx="2160000" cy="162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725AE2-A2E8-47A4-B35E-203F5B3F67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65" y="3162668"/>
            <a:ext cx="2160000" cy="16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4A08D4-27A1-4F5A-8E1B-F12F1CAFE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07" y="3162668"/>
            <a:ext cx="2160000" cy="1620000"/>
          </a:xfrm>
          <a:prstGeom prst="rect">
            <a:avLst/>
          </a:prstGeom>
        </p:spPr>
      </p:pic>
      <p:sp>
        <p:nvSpPr>
          <p:cNvPr id="33" name="Arrow: Curved Up 32">
            <a:extLst>
              <a:ext uri="{FF2B5EF4-FFF2-40B4-BE49-F238E27FC236}">
                <a16:creationId xmlns:a16="http://schemas.microsoft.com/office/drawing/2014/main" id="{F4077CF7-1953-4B01-ACC1-FE9B011A5E52}"/>
              </a:ext>
            </a:extLst>
          </p:cNvPr>
          <p:cNvSpPr/>
          <p:nvPr/>
        </p:nvSpPr>
        <p:spPr>
          <a:xfrm>
            <a:off x="3476901" y="5411845"/>
            <a:ext cx="2698811" cy="923277"/>
          </a:xfrm>
          <a:prstGeom prst="curvedUp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727A5F-0C81-4A29-B2B6-3722DD51EAF8}"/>
              </a:ext>
            </a:extLst>
          </p:cNvPr>
          <p:cNvSpPr txBox="1"/>
          <p:nvPr/>
        </p:nvSpPr>
        <p:spPr>
          <a:xfrm>
            <a:off x="3631502" y="5786523"/>
            <a:ext cx="225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better color clustering</a:t>
            </a:r>
          </a:p>
        </p:txBody>
      </p:sp>
      <p:sp>
        <p:nvSpPr>
          <p:cNvPr id="35" name="Arrow: Curved Up 34">
            <a:extLst>
              <a:ext uri="{FF2B5EF4-FFF2-40B4-BE49-F238E27FC236}">
                <a16:creationId xmlns:a16="http://schemas.microsoft.com/office/drawing/2014/main" id="{5FA087DA-02A6-4E4A-9A0F-A8F857CE3F5A}"/>
              </a:ext>
            </a:extLst>
          </p:cNvPr>
          <p:cNvSpPr/>
          <p:nvPr/>
        </p:nvSpPr>
        <p:spPr>
          <a:xfrm>
            <a:off x="6175712" y="5458038"/>
            <a:ext cx="2698811" cy="923277"/>
          </a:xfrm>
          <a:prstGeom prst="curvedUp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44A4-66F7-4AB2-B4F9-DAFCAF86C397}"/>
              </a:ext>
            </a:extLst>
          </p:cNvPr>
          <p:cNvSpPr txBox="1"/>
          <p:nvPr/>
        </p:nvSpPr>
        <p:spPr>
          <a:xfrm>
            <a:off x="6380956" y="5781164"/>
            <a:ext cx="227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better edge alignment</a:t>
            </a:r>
          </a:p>
        </p:txBody>
      </p:sp>
    </p:spTree>
    <p:extLst>
      <p:ext uri="{BB962C8B-B14F-4D97-AF65-F5344CB8AC3E}">
        <p14:creationId xmlns:p14="http://schemas.microsoft.com/office/powerpoint/2010/main" val="176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33" grpId="0" animBg="1"/>
      <p:bldP spid="34" grpId="0"/>
      <p:bldP spid="35" grpId="0" animBg="1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657F-243A-40C0-B880-5E5ADE66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Compare weak and full supervision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772170-5A49-459E-AC24-D3C8A45DF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04987"/>
            <a:ext cx="99060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0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1A9F2A0C-D55E-4E55-AD52-A9E3921026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Partial Cross Entropy as Loss Sampling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AB6FB-9BFD-4DE4-B54D-2F8A48460F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39" y="2780300"/>
            <a:ext cx="7066264" cy="64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CFA52C-764C-4B6F-AFF4-BFF9016DFC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94" y="3977196"/>
            <a:ext cx="4002638" cy="28640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40E7B1-904E-465F-B987-9A08661AC924}"/>
              </a:ext>
            </a:extLst>
          </p:cNvPr>
          <p:cNvCxnSpPr/>
          <p:nvPr/>
        </p:nvCxnSpPr>
        <p:spPr>
          <a:xfrm>
            <a:off x="7039992" y="3240350"/>
            <a:ext cx="470517" cy="56817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0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09D7D-D04F-4D05-B933-D5706CE2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3" y="1461739"/>
            <a:ext cx="2807593" cy="1869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057D7-8C5F-40EB-8044-2367CACD4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29" y="2548472"/>
            <a:ext cx="1253644" cy="1882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E28B1-213B-4A31-A024-4AB4E1E27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4" y="3428999"/>
            <a:ext cx="2825198" cy="2118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8C6EFA-1FB3-4770-82EE-C99D6DA90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84" y="1510557"/>
            <a:ext cx="2381250" cy="1585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93F585-723F-42E1-9945-20D552A28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23" y="2624619"/>
            <a:ext cx="1988517" cy="1491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3675BA-0FF0-47AA-97AA-560D7B661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72" y="4346719"/>
            <a:ext cx="2815872" cy="21119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40B44F-89A4-4960-B252-75E53F44F7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49" y="2964490"/>
            <a:ext cx="1800357" cy="2250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05B685-4B57-4C3B-9B6D-47456BEA17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65" y="1546004"/>
            <a:ext cx="2249274" cy="1686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2FC50D-E9EB-46DD-8980-9BAD3D8F79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55" y="1256916"/>
            <a:ext cx="2091359" cy="1526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EFC743-EA26-4F4A-AAA4-95796232CE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64" y="4309528"/>
            <a:ext cx="2799122" cy="18642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EAD9D4-1388-420D-8E30-5B86ACED6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20" y="5005605"/>
            <a:ext cx="2381250" cy="17859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538ED7-E287-4C74-B21D-9FDD142E28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62" y="2113779"/>
            <a:ext cx="1963379" cy="15864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B215FD-2EE8-47E8-AB0F-6F83A08C14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08" y="4215051"/>
            <a:ext cx="1620063" cy="24325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98488A-26FA-40D0-9B3E-93FDEBEDA1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2" y="1754080"/>
            <a:ext cx="1445610" cy="21820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D8DC74-4EE1-4A8C-B1EB-46EEB9D9D1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31" y="2754633"/>
            <a:ext cx="1830884" cy="2441178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1A9F2A0C-D55E-4E55-AD52-A9E3921026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Partial Cross Entropy as Loss Sampling</a:t>
            </a:r>
          </a:p>
        </p:txBody>
      </p:sp>
    </p:spTree>
    <p:extLst>
      <p:ext uri="{BB962C8B-B14F-4D97-AF65-F5344CB8AC3E}">
        <p14:creationId xmlns:p14="http://schemas.microsoft.com/office/powerpoint/2010/main" val="284035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057D7-8C5F-40EB-8044-2367CACD4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29" y="2548472"/>
            <a:ext cx="1253644" cy="1882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8C6EFA-1FB3-4770-82EE-C99D6DA90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84" y="1510557"/>
            <a:ext cx="2381250" cy="1585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2FC50D-E9EB-46DD-8980-9BAD3D8F7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55" y="1256916"/>
            <a:ext cx="2091359" cy="15266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EAD9D4-1388-420D-8E30-5B86ACED6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20" y="5005605"/>
            <a:ext cx="2381250" cy="1785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B215FD-2EE8-47E8-AB0F-6F83A08C1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08" y="4215051"/>
            <a:ext cx="1620063" cy="2432527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1A9F2A0C-D55E-4E55-AD52-A9E3921026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Partial Cross Entropy as Loss Sampling</a:t>
            </a:r>
          </a:p>
        </p:txBody>
      </p:sp>
    </p:spTree>
    <p:extLst>
      <p:ext uri="{BB962C8B-B14F-4D97-AF65-F5344CB8AC3E}">
        <p14:creationId xmlns:p14="http://schemas.microsoft.com/office/powerpoint/2010/main" val="78470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057D7-8C5F-40EB-8044-2367CACD4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29" y="2548472"/>
            <a:ext cx="1253644" cy="1882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8C6EFA-1FB3-4770-82EE-C99D6DA90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84" y="1510557"/>
            <a:ext cx="2381250" cy="1585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2FC50D-E9EB-46DD-8980-9BAD3D8F7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55" y="1256916"/>
            <a:ext cx="2091359" cy="15266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EAD9D4-1388-420D-8E30-5B86ACED6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20" y="5005605"/>
            <a:ext cx="2381250" cy="1785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B215FD-2EE8-47E8-AB0F-6F83A08C1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08" y="4215051"/>
            <a:ext cx="1620063" cy="2432527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1A9F2A0C-D55E-4E55-AD52-A9E3921026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Partial Cross Entropy as Loss Sampling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869E0803-265E-4448-95AD-9B578E5716D0}"/>
              </a:ext>
            </a:extLst>
          </p:cNvPr>
          <p:cNvCxnSpPr>
            <a:cxnSpLocks/>
          </p:cNvCxnSpPr>
          <p:nvPr/>
        </p:nvCxnSpPr>
        <p:spPr>
          <a:xfrm>
            <a:off x="2030681" y="5723906"/>
            <a:ext cx="1377537" cy="13062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84756BD-2DC6-4F39-B0A2-C1E40C6FA2B2}"/>
              </a:ext>
            </a:extLst>
          </p:cNvPr>
          <p:cNvSpPr/>
          <p:nvPr/>
        </p:nvSpPr>
        <p:spPr>
          <a:xfrm>
            <a:off x="6234545" y="2826327"/>
            <a:ext cx="130629" cy="855024"/>
          </a:xfrm>
          <a:custGeom>
            <a:avLst/>
            <a:gdLst>
              <a:gd name="connsiteX0" fmla="*/ 35626 w 130629"/>
              <a:gd name="connsiteY0" fmla="*/ 0 h 855024"/>
              <a:gd name="connsiteX1" fmla="*/ 11876 w 130629"/>
              <a:gd name="connsiteY1" fmla="*/ 106878 h 855024"/>
              <a:gd name="connsiteX2" fmla="*/ 0 w 130629"/>
              <a:gd name="connsiteY2" fmla="*/ 154379 h 855024"/>
              <a:gd name="connsiteX3" fmla="*/ 11876 w 130629"/>
              <a:gd name="connsiteY3" fmla="*/ 332509 h 855024"/>
              <a:gd name="connsiteX4" fmla="*/ 23751 w 130629"/>
              <a:gd name="connsiteY4" fmla="*/ 368135 h 855024"/>
              <a:gd name="connsiteX5" fmla="*/ 71252 w 130629"/>
              <a:gd name="connsiteY5" fmla="*/ 439387 h 855024"/>
              <a:gd name="connsiteX6" fmla="*/ 83128 w 130629"/>
              <a:gd name="connsiteY6" fmla="*/ 641268 h 855024"/>
              <a:gd name="connsiteX7" fmla="*/ 95003 w 130629"/>
              <a:gd name="connsiteY7" fmla="*/ 688769 h 855024"/>
              <a:gd name="connsiteX8" fmla="*/ 130629 w 130629"/>
              <a:gd name="connsiteY8" fmla="*/ 736270 h 855024"/>
              <a:gd name="connsiteX9" fmla="*/ 118754 w 130629"/>
              <a:gd name="connsiteY9" fmla="*/ 855024 h 85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629" h="855024">
                <a:moveTo>
                  <a:pt x="35626" y="0"/>
                </a:moveTo>
                <a:cubicBezTo>
                  <a:pt x="27709" y="35626"/>
                  <a:pt x="20082" y="71318"/>
                  <a:pt x="11876" y="106878"/>
                </a:cubicBezTo>
                <a:cubicBezTo>
                  <a:pt x="8206" y="122781"/>
                  <a:pt x="0" y="138058"/>
                  <a:pt x="0" y="154379"/>
                </a:cubicBezTo>
                <a:cubicBezTo>
                  <a:pt x="0" y="213887"/>
                  <a:pt x="5304" y="273364"/>
                  <a:pt x="11876" y="332509"/>
                </a:cubicBezTo>
                <a:cubicBezTo>
                  <a:pt x="13258" y="344950"/>
                  <a:pt x="17672" y="357193"/>
                  <a:pt x="23751" y="368135"/>
                </a:cubicBezTo>
                <a:cubicBezTo>
                  <a:pt x="37613" y="393088"/>
                  <a:pt x="71252" y="439387"/>
                  <a:pt x="71252" y="439387"/>
                </a:cubicBezTo>
                <a:cubicBezTo>
                  <a:pt x="75211" y="506681"/>
                  <a:pt x="76737" y="574162"/>
                  <a:pt x="83128" y="641268"/>
                </a:cubicBezTo>
                <a:cubicBezTo>
                  <a:pt x="84675" y="657515"/>
                  <a:pt x="87704" y="674171"/>
                  <a:pt x="95003" y="688769"/>
                </a:cubicBezTo>
                <a:cubicBezTo>
                  <a:pt x="103854" y="706472"/>
                  <a:pt x="118754" y="720436"/>
                  <a:pt x="130629" y="736270"/>
                </a:cubicBezTo>
                <a:cubicBezTo>
                  <a:pt x="114873" y="815055"/>
                  <a:pt x="118754" y="775463"/>
                  <a:pt x="118754" y="85502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5C7475-EADE-4234-8422-F77F21E075B4}"/>
              </a:ext>
            </a:extLst>
          </p:cNvPr>
          <p:cNvSpPr/>
          <p:nvPr/>
        </p:nvSpPr>
        <p:spPr>
          <a:xfrm>
            <a:off x="10212779" y="1638795"/>
            <a:ext cx="1250757" cy="712519"/>
          </a:xfrm>
          <a:custGeom>
            <a:avLst/>
            <a:gdLst>
              <a:gd name="connsiteX0" fmla="*/ 0 w 1250757"/>
              <a:gd name="connsiteY0" fmla="*/ 0 h 712519"/>
              <a:gd name="connsiteX1" fmla="*/ 118753 w 1250757"/>
              <a:gd name="connsiteY1" fmla="*/ 35626 h 712519"/>
              <a:gd name="connsiteX2" fmla="*/ 178130 w 1250757"/>
              <a:gd name="connsiteY2" fmla="*/ 47501 h 712519"/>
              <a:gd name="connsiteX3" fmla="*/ 249382 w 1250757"/>
              <a:gd name="connsiteY3" fmla="*/ 71252 h 712519"/>
              <a:gd name="connsiteX4" fmla="*/ 320634 w 1250757"/>
              <a:gd name="connsiteY4" fmla="*/ 95002 h 712519"/>
              <a:gd name="connsiteX5" fmla="*/ 356260 w 1250757"/>
              <a:gd name="connsiteY5" fmla="*/ 106878 h 712519"/>
              <a:gd name="connsiteX6" fmla="*/ 427512 w 1250757"/>
              <a:gd name="connsiteY6" fmla="*/ 154379 h 712519"/>
              <a:gd name="connsiteX7" fmla="*/ 463138 w 1250757"/>
              <a:gd name="connsiteY7" fmla="*/ 178130 h 712519"/>
              <a:gd name="connsiteX8" fmla="*/ 498764 w 1250757"/>
              <a:gd name="connsiteY8" fmla="*/ 190005 h 712519"/>
              <a:gd name="connsiteX9" fmla="*/ 629392 w 1250757"/>
              <a:gd name="connsiteY9" fmla="*/ 249382 h 712519"/>
              <a:gd name="connsiteX10" fmla="*/ 985652 w 1250757"/>
              <a:gd name="connsiteY10" fmla="*/ 237506 h 712519"/>
              <a:gd name="connsiteX11" fmla="*/ 1163782 w 1250757"/>
              <a:gd name="connsiteY11" fmla="*/ 249382 h 712519"/>
              <a:gd name="connsiteX12" fmla="*/ 1235034 w 1250757"/>
              <a:gd name="connsiteY12" fmla="*/ 320634 h 712519"/>
              <a:gd name="connsiteX13" fmla="*/ 1235034 w 1250757"/>
              <a:gd name="connsiteY13" fmla="*/ 558140 h 712519"/>
              <a:gd name="connsiteX14" fmla="*/ 1223159 w 1250757"/>
              <a:gd name="connsiteY14" fmla="*/ 712519 h 71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50757" h="712519">
                <a:moveTo>
                  <a:pt x="0" y="0"/>
                </a:moveTo>
                <a:cubicBezTo>
                  <a:pt x="154248" y="30848"/>
                  <a:pt x="-37481" y="-11244"/>
                  <a:pt x="118753" y="35626"/>
                </a:cubicBezTo>
                <a:cubicBezTo>
                  <a:pt x="138086" y="41426"/>
                  <a:pt x="158657" y="42190"/>
                  <a:pt x="178130" y="47501"/>
                </a:cubicBezTo>
                <a:cubicBezTo>
                  <a:pt x="202283" y="54088"/>
                  <a:pt x="225631" y="63335"/>
                  <a:pt x="249382" y="71252"/>
                </a:cubicBezTo>
                <a:lnTo>
                  <a:pt x="320634" y="95002"/>
                </a:lnTo>
                <a:cubicBezTo>
                  <a:pt x="332509" y="98961"/>
                  <a:pt x="345845" y="99934"/>
                  <a:pt x="356260" y="106878"/>
                </a:cubicBezTo>
                <a:lnTo>
                  <a:pt x="427512" y="154379"/>
                </a:lnTo>
                <a:cubicBezTo>
                  <a:pt x="439387" y="162296"/>
                  <a:pt x="449598" y="173617"/>
                  <a:pt x="463138" y="178130"/>
                </a:cubicBezTo>
                <a:lnTo>
                  <a:pt x="498764" y="190005"/>
                </a:lnTo>
                <a:cubicBezTo>
                  <a:pt x="586810" y="248702"/>
                  <a:pt x="542026" y="231908"/>
                  <a:pt x="629392" y="249382"/>
                </a:cubicBezTo>
                <a:cubicBezTo>
                  <a:pt x="748145" y="245423"/>
                  <a:pt x="866833" y="237506"/>
                  <a:pt x="985652" y="237506"/>
                </a:cubicBezTo>
                <a:cubicBezTo>
                  <a:pt x="1045160" y="237506"/>
                  <a:pt x="1107327" y="230564"/>
                  <a:pt x="1163782" y="249382"/>
                </a:cubicBezTo>
                <a:cubicBezTo>
                  <a:pt x="1195647" y="260004"/>
                  <a:pt x="1235034" y="320634"/>
                  <a:pt x="1235034" y="320634"/>
                </a:cubicBezTo>
                <a:cubicBezTo>
                  <a:pt x="1262031" y="428623"/>
                  <a:pt x="1248972" y="356027"/>
                  <a:pt x="1235034" y="558140"/>
                </a:cubicBezTo>
                <a:cubicBezTo>
                  <a:pt x="1231483" y="609629"/>
                  <a:pt x="1223159" y="712519"/>
                  <a:pt x="1223159" y="71251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B975A13-56CE-460D-B3AB-D7496E6FE2CE}"/>
              </a:ext>
            </a:extLst>
          </p:cNvPr>
          <p:cNvSpPr/>
          <p:nvPr/>
        </p:nvSpPr>
        <p:spPr>
          <a:xfrm>
            <a:off x="8443356" y="4785756"/>
            <a:ext cx="653143" cy="273132"/>
          </a:xfrm>
          <a:custGeom>
            <a:avLst/>
            <a:gdLst>
              <a:gd name="connsiteX0" fmla="*/ 0 w 653143"/>
              <a:gd name="connsiteY0" fmla="*/ 0 h 273132"/>
              <a:gd name="connsiteX1" fmla="*/ 344384 w 653143"/>
              <a:gd name="connsiteY1" fmla="*/ 11875 h 273132"/>
              <a:gd name="connsiteX2" fmla="*/ 451262 w 653143"/>
              <a:gd name="connsiteY2" fmla="*/ 35626 h 273132"/>
              <a:gd name="connsiteX3" fmla="*/ 522514 w 653143"/>
              <a:gd name="connsiteY3" fmla="*/ 83127 h 273132"/>
              <a:gd name="connsiteX4" fmla="*/ 558140 w 653143"/>
              <a:gd name="connsiteY4" fmla="*/ 106878 h 273132"/>
              <a:gd name="connsiteX5" fmla="*/ 593766 w 653143"/>
              <a:gd name="connsiteY5" fmla="*/ 130628 h 273132"/>
              <a:gd name="connsiteX6" fmla="*/ 641267 w 653143"/>
              <a:gd name="connsiteY6" fmla="*/ 166254 h 273132"/>
              <a:gd name="connsiteX7" fmla="*/ 653143 w 653143"/>
              <a:gd name="connsiteY7" fmla="*/ 201880 h 273132"/>
              <a:gd name="connsiteX8" fmla="*/ 641267 w 653143"/>
              <a:gd name="connsiteY8" fmla="*/ 273132 h 27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143" h="273132">
                <a:moveTo>
                  <a:pt x="0" y="0"/>
                </a:moveTo>
                <a:cubicBezTo>
                  <a:pt x="114795" y="3958"/>
                  <a:pt x="229708" y="5322"/>
                  <a:pt x="344384" y="11875"/>
                </a:cubicBezTo>
                <a:cubicBezTo>
                  <a:pt x="359474" y="12737"/>
                  <a:pt x="428410" y="22931"/>
                  <a:pt x="451262" y="35626"/>
                </a:cubicBezTo>
                <a:cubicBezTo>
                  <a:pt x="476215" y="49489"/>
                  <a:pt x="498763" y="67293"/>
                  <a:pt x="522514" y="83127"/>
                </a:cubicBezTo>
                <a:lnTo>
                  <a:pt x="558140" y="106878"/>
                </a:lnTo>
                <a:cubicBezTo>
                  <a:pt x="570015" y="114795"/>
                  <a:pt x="582348" y="122065"/>
                  <a:pt x="593766" y="130628"/>
                </a:cubicBezTo>
                <a:lnTo>
                  <a:pt x="641267" y="166254"/>
                </a:lnTo>
                <a:cubicBezTo>
                  <a:pt x="645226" y="178129"/>
                  <a:pt x="653143" y="189362"/>
                  <a:pt x="653143" y="201880"/>
                </a:cubicBezTo>
                <a:cubicBezTo>
                  <a:pt x="653143" y="225958"/>
                  <a:pt x="641267" y="273132"/>
                  <a:pt x="641267" y="273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F1FD64-7ABD-4DF7-8A56-9D565D03875C}"/>
              </a:ext>
            </a:extLst>
          </p:cNvPr>
          <p:cNvSpPr/>
          <p:nvPr/>
        </p:nvSpPr>
        <p:spPr>
          <a:xfrm>
            <a:off x="1888177" y="5640779"/>
            <a:ext cx="1650670" cy="369002"/>
          </a:xfrm>
          <a:custGeom>
            <a:avLst/>
            <a:gdLst>
              <a:gd name="connsiteX0" fmla="*/ 0 w 1650670"/>
              <a:gd name="connsiteY0" fmla="*/ 213756 h 369002"/>
              <a:gd name="connsiteX1" fmla="*/ 59376 w 1650670"/>
              <a:gd name="connsiteY1" fmla="*/ 190005 h 369002"/>
              <a:gd name="connsiteX2" fmla="*/ 166254 w 1650670"/>
              <a:gd name="connsiteY2" fmla="*/ 166255 h 369002"/>
              <a:gd name="connsiteX3" fmla="*/ 296883 w 1650670"/>
              <a:gd name="connsiteY3" fmla="*/ 130629 h 369002"/>
              <a:gd name="connsiteX4" fmla="*/ 463137 w 1650670"/>
              <a:gd name="connsiteY4" fmla="*/ 71252 h 369002"/>
              <a:gd name="connsiteX5" fmla="*/ 534389 w 1650670"/>
              <a:gd name="connsiteY5" fmla="*/ 59377 h 369002"/>
              <a:gd name="connsiteX6" fmla="*/ 605641 w 1650670"/>
              <a:gd name="connsiteY6" fmla="*/ 35626 h 369002"/>
              <a:gd name="connsiteX7" fmla="*/ 783771 w 1650670"/>
              <a:gd name="connsiteY7" fmla="*/ 0 h 369002"/>
              <a:gd name="connsiteX8" fmla="*/ 1045028 w 1650670"/>
              <a:gd name="connsiteY8" fmla="*/ 11876 h 369002"/>
              <a:gd name="connsiteX9" fmla="*/ 1116280 w 1650670"/>
              <a:gd name="connsiteY9" fmla="*/ 35626 h 369002"/>
              <a:gd name="connsiteX10" fmla="*/ 1151906 w 1650670"/>
              <a:gd name="connsiteY10" fmla="*/ 59377 h 369002"/>
              <a:gd name="connsiteX11" fmla="*/ 1223158 w 1650670"/>
              <a:gd name="connsiteY11" fmla="*/ 83127 h 369002"/>
              <a:gd name="connsiteX12" fmla="*/ 1258784 w 1650670"/>
              <a:gd name="connsiteY12" fmla="*/ 106878 h 369002"/>
              <a:gd name="connsiteX13" fmla="*/ 1294410 w 1650670"/>
              <a:gd name="connsiteY13" fmla="*/ 118753 h 369002"/>
              <a:gd name="connsiteX14" fmla="*/ 1353787 w 1650670"/>
              <a:gd name="connsiteY14" fmla="*/ 166255 h 369002"/>
              <a:gd name="connsiteX15" fmla="*/ 1389413 w 1650670"/>
              <a:gd name="connsiteY15" fmla="*/ 190005 h 369002"/>
              <a:gd name="connsiteX16" fmla="*/ 1425039 w 1650670"/>
              <a:gd name="connsiteY16" fmla="*/ 225631 h 369002"/>
              <a:gd name="connsiteX17" fmla="*/ 1472540 w 1650670"/>
              <a:gd name="connsiteY17" fmla="*/ 261257 h 369002"/>
              <a:gd name="connsiteX18" fmla="*/ 1579418 w 1650670"/>
              <a:gd name="connsiteY18" fmla="*/ 356260 h 369002"/>
              <a:gd name="connsiteX19" fmla="*/ 1615044 w 1650670"/>
              <a:gd name="connsiteY19" fmla="*/ 368135 h 369002"/>
              <a:gd name="connsiteX20" fmla="*/ 1650670 w 1650670"/>
              <a:gd name="connsiteY20" fmla="*/ 368135 h 3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50670" h="369002">
                <a:moveTo>
                  <a:pt x="0" y="213756"/>
                </a:moveTo>
                <a:cubicBezTo>
                  <a:pt x="19792" y="205839"/>
                  <a:pt x="38958" y="196130"/>
                  <a:pt x="59376" y="190005"/>
                </a:cubicBezTo>
                <a:cubicBezTo>
                  <a:pt x="153500" y="161768"/>
                  <a:pt x="84016" y="193668"/>
                  <a:pt x="166254" y="166255"/>
                </a:cubicBezTo>
                <a:cubicBezTo>
                  <a:pt x="280681" y="128113"/>
                  <a:pt x="167675" y="152163"/>
                  <a:pt x="296883" y="130629"/>
                </a:cubicBezTo>
                <a:cubicBezTo>
                  <a:pt x="339594" y="113544"/>
                  <a:pt x="426819" y="77305"/>
                  <a:pt x="463137" y="71252"/>
                </a:cubicBezTo>
                <a:cubicBezTo>
                  <a:pt x="486888" y="67294"/>
                  <a:pt x="511030" y="65217"/>
                  <a:pt x="534389" y="59377"/>
                </a:cubicBezTo>
                <a:cubicBezTo>
                  <a:pt x="558677" y="53305"/>
                  <a:pt x="581353" y="41698"/>
                  <a:pt x="605641" y="35626"/>
                </a:cubicBezTo>
                <a:cubicBezTo>
                  <a:pt x="727799" y="5088"/>
                  <a:pt x="668330" y="16493"/>
                  <a:pt x="783771" y="0"/>
                </a:cubicBezTo>
                <a:cubicBezTo>
                  <a:pt x="870857" y="3959"/>
                  <a:pt x="958349" y="2589"/>
                  <a:pt x="1045028" y="11876"/>
                </a:cubicBezTo>
                <a:cubicBezTo>
                  <a:pt x="1069921" y="14543"/>
                  <a:pt x="1116280" y="35626"/>
                  <a:pt x="1116280" y="35626"/>
                </a:cubicBezTo>
                <a:cubicBezTo>
                  <a:pt x="1128155" y="43543"/>
                  <a:pt x="1138864" y="53580"/>
                  <a:pt x="1151906" y="59377"/>
                </a:cubicBezTo>
                <a:cubicBezTo>
                  <a:pt x="1174784" y="69545"/>
                  <a:pt x="1223158" y="83127"/>
                  <a:pt x="1223158" y="83127"/>
                </a:cubicBezTo>
                <a:cubicBezTo>
                  <a:pt x="1235033" y="91044"/>
                  <a:pt x="1246018" y="100495"/>
                  <a:pt x="1258784" y="106878"/>
                </a:cubicBezTo>
                <a:cubicBezTo>
                  <a:pt x="1269980" y="112476"/>
                  <a:pt x="1283795" y="112119"/>
                  <a:pt x="1294410" y="118753"/>
                </a:cubicBezTo>
                <a:cubicBezTo>
                  <a:pt x="1315904" y="132187"/>
                  <a:pt x="1333510" y="151047"/>
                  <a:pt x="1353787" y="166255"/>
                </a:cubicBezTo>
                <a:cubicBezTo>
                  <a:pt x="1365205" y="174818"/>
                  <a:pt x="1378449" y="180868"/>
                  <a:pt x="1389413" y="190005"/>
                </a:cubicBezTo>
                <a:cubicBezTo>
                  <a:pt x="1402315" y="200756"/>
                  <a:pt x="1412288" y="214701"/>
                  <a:pt x="1425039" y="225631"/>
                </a:cubicBezTo>
                <a:cubicBezTo>
                  <a:pt x="1440066" y="238512"/>
                  <a:pt x="1457829" y="248017"/>
                  <a:pt x="1472540" y="261257"/>
                </a:cubicBezTo>
                <a:cubicBezTo>
                  <a:pt x="1511878" y="296661"/>
                  <a:pt x="1533694" y="333398"/>
                  <a:pt x="1579418" y="356260"/>
                </a:cubicBezTo>
                <a:cubicBezTo>
                  <a:pt x="1590614" y="361858"/>
                  <a:pt x="1602697" y="366077"/>
                  <a:pt x="1615044" y="368135"/>
                </a:cubicBezTo>
                <a:cubicBezTo>
                  <a:pt x="1626758" y="370087"/>
                  <a:pt x="1638795" y="368135"/>
                  <a:pt x="1650670" y="368135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0AF2344-34AF-4079-83F1-541D2001B95D}"/>
              </a:ext>
            </a:extLst>
          </p:cNvPr>
          <p:cNvSpPr/>
          <p:nvPr/>
        </p:nvSpPr>
        <p:spPr>
          <a:xfrm>
            <a:off x="8134597" y="5153891"/>
            <a:ext cx="439387" cy="1282535"/>
          </a:xfrm>
          <a:custGeom>
            <a:avLst/>
            <a:gdLst>
              <a:gd name="connsiteX0" fmla="*/ 439387 w 439387"/>
              <a:gd name="connsiteY0" fmla="*/ 0 h 1282535"/>
              <a:gd name="connsiteX1" fmla="*/ 403761 w 439387"/>
              <a:gd name="connsiteY1" fmla="*/ 59377 h 1282535"/>
              <a:gd name="connsiteX2" fmla="*/ 391886 w 439387"/>
              <a:gd name="connsiteY2" fmla="*/ 95003 h 1282535"/>
              <a:gd name="connsiteX3" fmla="*/ 356260 w 439387"/>
              <a:gd name="connsiteY3" fmla="*/ 166254 h 1282535"/>
              <a:gd name="connsiteX4" fmla="*/ 332509 w 439387"/>
              <a:gd name="connsiteY4" fmla="*/ 201880 h 1282535"/>
              <a:gd name="connsiteX5" fmla="*/ 308759 w 439387"/>
              <a:gd name="connsiteY5" fmla="*/ 249382 h 1282535"/>
              <a:gd name="connsiteX6" fmla="*/ 261258 w 439387"/>
              <a:gd name="connsiteY6" fmla="*/ 332509 h 1282535"/>
              <a:gd name="connsiteX7" fmla="*/ 237507 w 439387"/>
              <a:gd name="connsiteY7" fmla="*/ 403761 h 1282535"/>
              <a:gd name="connsiteX8" fmla="*/ 225632 w 439387"/>
              <a:gd name="connsiteY8" fmla="*/ 439387 h 1282535"/>
              <a:gd name="connsiteX9" fmla="*/ 213756 w 439387"/>
              <a:gd name="connsiteY9" fmla="*/ 486888 h 1282535"/>
              <a:gd name="connsiteX10" fmla="*/ 201881 w 439387"/>
              <a:gd name="connsiteY10" fmla="*/ 522514 h 1282535"/>
              <a:gd name="connsiteX11" fmla="*/ 190006 w 439387"/>
              <a:gd name="connsiteY11" fmla="*/ 570015 h 1282535"/>
              <a:gd name="connsiteX12" fmla="*/ 166255 w 439387"/>
              <a:gd name="connsiteY12" fmla="*/ 629392 h 1282535"/>
              <a:gd name="connsiteX13" fmla="*/ 142504 w 439387"/>
              <a:gd name="connsiteY13" fmla="*/ 736270 h 1282535"/>
              <a:gd name="connsiteX14" fmla="*/ 106878 w 439387"/>
              <a:gd name="connsiteY14" fmla="*/ 890649 h 1282535"/>
              <a:gd name="connsiteX15" fmla="*/ 83128 w 439387"/>
              <a:gd name="connsiteY15" fmla="*/ 961901 h 1282535"/>
              <a:gd name="connsiteX16" fmla="*/ 59377 w 439387"/>
              <a:gd name="connsiteY16" fmla="*/ 1104405 h 1282535"/>
              <a:gd name="connsiteX17" fmla="*/ 47502 w 439387"/>
              <a:gd name="connsiteY17" fmla="*/ 1140031 h 1282535"/>
              <a:gd name="connsiteX18" fmla="*/ 35626 w 439387"/>
              <a:gd name="connsiteY18" fmla="*/ 1187532 h 1282535"/>
              <a:gd name="connsiteX19" fmla="*/ 0 w 439387"/>
              <a:gd name="connsiteY19" fmla="*/ 1282535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9387" h="1282535">
                <a:moveTo>
                  <a:pt x="439387" y="0"/>
                </a:moveTo>
                <a:cubicBezTo>
                  <a:pt x="427512" y="19792"/>
                  <a:pt x="414083" y="38732"/>
                  <a:pt x="403761" y="59377"/>
                </a:cubicBezTo>
                <a:cubicBezTo>
                  <a:pt x="398163" y="70573"/>
                  <a:pt x="396970" y="83564"/>
                  <a:pt x="391886" y="95003"/>
                </a:cubicBezTo>
                <a:cubicBezTo>
                  <a:pt x="381101" y="119268"/>
                  <a:pt x="369156" y="143042"/>
                  <a:pt x="356260" y="166254"/>
                </a:cubicBezTo>
                <a:cubicBezTo>
                  <a:pt x="349329" y="178730"/>
                  <a:pt x="339590" y="189488"/>
                  <a:pt x="332509" y="201880"/>
                </a:cubicBezTo>
                <a:cubicBezTo>
                  <a:pt x="323726" y="217250"/>
                  <a:pt x="317542" y="234012"/>
                  <a:pt x="308759" y="249382"/>
                </a:cubicBezTo>
                <a:cubicBezTo>
                  <a:pt x="280191" y="299376"/>
                  <a:pt x="285186" y="272690"/>
                  <a:pt x="261258" y="332509"/>
                </a:cubicBezTo>
                <a:cubicBezTo>
                  <a:pt x="251960" y="355754"/>
                  <a:pt x="245424" y="380010"/>
                  <a:pt x="237507" y="403761"/>
                </a:cubicBezTo>
                <a:cubicBezTo>
                  <a:pt x="233549" y="415636"/>
                  <a:pt x="228668" y="427243"/>
                  <a:pt x="225632" y="439387"/>
                </a:cubicBezTo>
                <a:cubicBezTo>
                  <a:pt x="221673" y="455221"/>
                  <a:pt x="218240" y="471195"/>
                  <a:pt x="213756" y="486888"/>
                </a:cubicBezTo>
                <a:cubicBezTo>
                  <a:pt x="210317" y="498924"/>
                  <a:pt x="205320" y="510478"/>
                  <a:pt x="201881" y="522514"/>
                </a:cubicBezTo>
                <a:cubicBezTo>
                  <a:pt x="197397" y="538207"/>
                  <a:pt x="195167" y="554532"/>
                  <a:pt x="190006" y="570015"/>
                </a:cubicBezTo>
                <a:cubicBezTo>
                  <a:pt x="183265" y="590238"/>
                  <a:pt x="173740" y="609432"/>
                  <a:pt x="166255" y="629392"/>
                </a:cubicBezTo>
                <a:cubicBezTo>
                  <a:pt x="147782" y="678654"/>
                  <a:pt x="154484" y="670380"/>
                  <a:pt x="142504" y="736270"/>
                </a:cubicBezTo>
                <a:cubicBezTo>
                  <a:pt x="134966" y="777728"/>
                  <a:pt x="118158" y="856807"/>
                  <a:pt x="106878" y="890649"/>
                </a:cubicBezTo>
                <a:lnTo>
                  <a:pt x="83128" y="961901"/>
                </a:lnTo>
                <a:cubicBezTo>
                  <a:pt x="76426" y="1008814"/>
                  <a:pt x="70952" y="1058104"/>
                  <a:pt x="59377" y="1104405"/>
                </a:cubicBezTo>
                <a:cubicBezTo>
                  <a:pt x="56341" y="1116549"/>
                  <a:pt x="50941" y="1127995"/>
                  <a:pt x="47502" y="1140031"/>
                </a:cubicBezTo>
                <a:cubicBezTo>
                  <a:pt x="43018" y="1155724"/>
                  <a:pt x="40316" y="1171899"/>
                  <a:pt x="35626" y="1187532"/>
                </a:cubicBezTo>
                <a:cubicBezTo>
                  <a:pt x="15712" y="1253912"/>
                  <a:pt x="20727" y="1241083"/>
                  <a:pt x="0" y="1282535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797FA0-DAFB-41E8-A8FD-F74A589D2AC7}"/>
              </a:ext>
            </a:extLst>
          </p:cNvPr>
          <p:cNvSpPr/>
          <p:nvPr/>
        </p:nvSpPr>
        <p:spPr>
          <a:xfrm>
            <a:off x="2446317" y="2042556"/>
            <a:ext cx="320634" cy="570015"/>
          </a:xfrm>
          <a:custGeom>
            <a:avLst/>
            <a:gdLst>
              <a:gd name="connsiteX0" fmla="*/ 0 w 320634"/>
              <a:gd name="connsiteY0" fmla="*/ 0 h 570015"/>
              <a:gd name="connsiteX1" fmla="*/ 130628 w 320634"/>
              <a:gd name="connsiteY1" fmla="*/ 59376 h 570015"/>
              <a:gd name="connsiteX2" fmla="*/ 201880 w 320634"/>
              <a:gd name="connsiteY2" fmla="*/ 95002 h 570015"/>
              <a:gd name="connsiteX3" fmla="*/ 237506 w 320634"/>
              <a:gd name="connsiteY3" fmla="*/ 118753 h 570015"/>
              <a:gd name="connsiteX4" fmla="*/ 308758 w 320634"/>
              <a:gd name="connsiteY4" fmla="*/ 178130 h 570015"/>
              <a:gd name="connsiteX5" fmla="*/ 320634 w 320634"/>
              <a:gd name="connsiteY5" fmla="*/ 237506 h 570015"/>
              <a:gd name="connsiteX6" fmla="*/ 261257 w 320634"/>
              <a:gd name="connsiteY6" fmla="*/ 344384 h 570015"/>
              <a:gd name="connsiteX7" fmla="*/ 190005 w 320634"/>
              <a:gd name="connsiteY7" fmla="*/ 451262 h 570015"/>
              <a:gd name="connsiteX8" fmla="*/ 142504 w 320634"/>
              <a:gd name="connsiteY8" fmla="*/ 522514 h 570015"/>
              <a:gd name="connsiteX9" fmla="*/ 118753 w 320634"/>
              <a:gd name="connsiteY9" fmla="*/ 570015 h 57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634" h="570015">
                <a:moveTo>
                  <a:pt x="0" y="0"/>
                </a:moveTo>
                <a:cubicBezTo>
                  <a:pt x="43543" y="19792"/>
                  <a:pt x="87848" y="37986"/>
                  <a:pt x="130628" y="59376"/>
                </a:cubicBezTo>
                <a:cubicBezTo>
                  <a:pt x="222711" y="105417"/>
                  <a:pt x="112333" y="65154"/>
                  <a:pt x="201880" y="95002"/>
                </a:cubicBezTo>
                <a:cubicBezTo>
                  <a:pt x="213755" y="102919"/>
                  <a:pt x="226542" y="109616"/>
                  <a:pt x="237506" y="118753"/>
                </a:cubicBezTo>
                <a:cubicBezTo>
                  <a:pt x="328942" y="194950"/>
                  <a:pt x="220305" y="119161"/>
                  <a:pt x="308758" y="178130"/>
                </a:cubicBezTo>
                <a:cubicBezTo>
                  <a:pt x="312717" y="197922"/>
                  <a:pt x="320634" y="217322"/>
                  <a:pt x="320634" y="237506"/>
                </a:cubicBezTo>
                <a:cubicBezTo>
                  <a:pt x="320634" y="268857"/>
                  <a:pt x="268036" y="334216"/>
                  <a:pt x="261257" y="344384"/>
                </a:cubicBezTo>
                <a:lnTo>
                  <a:pt x="190005" y="451262"/>
                </a:lnTo>
                <a:cubicBezTo>
                  <a:pt x="190000" y="451269"/>
                  <a:pt x="142508" y="522506"/>
                  <a:pt x="142504" y="522514"/>
                </a:cubicBezTo>
                <a:lnTo>
                  <a:pt x="118753" y="570015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3C05423-8005-4773-9EB7-A57F03A3C9F2}"/>
              </a:ext>
            </a:extLst>
          </p:cNvPr>
          <p:cNvSpPr/>
          <p:nvPr/>
        </p:nvSpPr>
        <p:spPr>
          <a:xfrm>
            <a:off x="6056413" y="3408218"/>
            <a:ext cx="827265" cy="914400"/>
          </a:xfrm>
          <a:custGeom>
            <a:avLst/>
            <a:gdLst>
              <a:gd name="connsiteX0" fmla="*/ 807525 w 827265"/>
              <a:gd name="connsiteY0" fmla="*/ 0 h 914400"/>
              <a:gd name="connsiteX1" fmla="*/ 807525 w 827265"/>
              <a:gd name="connsiteY1" fmla="*/ 344385 h 914400"/>
              <a:gd name="connsiteX2" fmla="*/ 783774 w 827265"/>
              <a:gd name="connsiteY2" fmla="*/ 415637 h 914400"/>
              <a:gd name="connsiteX3" fmla="*/ 771899 w 827265"/>
              <a:gd name="connsiteY3" fmla="*/ 451263 h 914400"/>
              <a:gd name="connsiteX4" fmla="*/ 760023 w 827265"/>
              <a:gd name="connsiteY4" fmla="*/ 486888 h 914400"/>
              <a:gd name="connsiteX5" fmla="*/ 748148 w 827265"/>
              <a:gd name="connsiteY5" fmla="*/ 534390 h 914400"/>
              <a:gd name="connsiteX6" fmla="*/ 700647 w 827265"/>
              <a:gd name="connsiteY6" fmla="*/ 665018 h 914400"/>
              <a:gd name="connsiteX7" fmla="*/ 688771 w 827265"/>
              <a:gd name="connsiteY7" fmla="*/ 700644 h 914400"/>
              <a:gd name="connsiteX8" fmla="*/ 641270 w 827265"/>
              <a:gd name="connsiteY8" fmla="*/ 771896 h 914400"/>
              <a:gd name="connsiteX9" fmla="*/ 558143 w 827265"/>
              <a:gd name="connsiteY9" fmla="*/ 878774 h 914400"/>
              <a:gd name="connsiteX10" fmla="*/ 522517 w 827265"/>
              <a:gd name="connsiteY10" fmla="*/ 902525 h 914400"/>
              <a:gd name="connsiteX11" fmla="*/ 427514 w 827265"/>
              <a:gd name="connsiteY11" fmla="*/ 914400 h 914400"/>
              <a:gd name="connsiteX12" fmla="*/ 190008 w 827265"/>
              <a:gd name="connsiteY12" fmla="*/ 902525 h 914400"/>
              <a:gd name="connsiteX13" fmla="*/ 95005 w 827265"/>
              <a:gd name="connsiteY13" fmla="*/ 890650 h 914400"/>
              <a:gd name="connsiteX14" fmla="*/ 23753 w 827265"/>
              <a:gd name="connsiteY14" fmla="*/ 866899 h 914400"/>
              <a:gd name="connsiteX15" fmla="*/ 11878 w 827265"/>
              <a:gd name="connsiteY15" fmla="*/ 795647 h 914400"/>
              <a:gd name="connsiteX16" fmla="*/ 3 w 827265"/>
              <a:gd name="connsiteY16" fmla="*/ 60564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7265" h="914400">
                <a:moveTo>
                  <a:pt x="807525" y="0"/>
                </a:moveTo>
                <a:cubicBezTo>
                  <a:pt x="835528" y="140019"/>
                  <a:pt x="832108" y="98552"/>
                  <a:pt x="807525" y="344385"/>
                </a:cubicBezTo>
                <a:cubicBezTo>
                  <a:pt x="805034" y="369296"/>
                  <a:pt x="791691" y="391886"/>
                  <a:pt x="783774" y="415637"/>
                </a:cubicBezTo>
                <a:lnTo>
                  <a:pt x="771899" y="451263"/>
                </a:lnTo>
                <a:cubicBezTo>
                  <a:pt x="767941" y="463138"/>
                  <a:pt x="763059" y="474744"/>
                  <a:pt x="760023" y="486888"/>
                </a:cubicBezTo>
                <a:cubicBezTo>
                  <a:pt x="756065" y="502722"/>
                  <a:pt x="752838" y="518757"/>
                  <a:pt x="748148" y="534390"/>
                </a:cubicBezTo>
                <a:cubicBezTo>
                  <a:pt x="723205" y="617535"/>
                  <a:pt x="728970" y="589490"/>
                  <a:pt x="700647" y="665018"/>
                </a:cubicBezTo>
                <a:cubicBezTo>
                  <a:pt x="696252" y="676739"/>
                  <a:pt x="694850" y="689702"/>
                  <a:pt x="688771" y="700644"/>
                </a:cubicBezTo>
                <a:cubicBezTo>
                  <a:pt x="674908" y="725597"/>
                  <a:pt x="641270" y="771896"/>
                  <a:pt x="641270" y="771896"/>
                </a:cubicBezTo>
                <a:cubicBezTo>
                  <a:pt x="623038" y="826593"/>
                  <a:pt x="626804" y="833000"/>
                  <a:pt x="558143" y="878774"/>
                </a:cubicBezTo>
                <a:cubicBezTo>
                  <a:pt x="546268" y="886691"/>
                  <a:pt x="536287" y="898770"/>
                  <a:pt x="522517" y="902525"/>
                </a:cubicBezTo>
                <a:cubicBezTo>
                  <a:pt x="491727" y="910922"/>
                  <a:pt x="459182" y="910442"/>
                  <a:pt x="427514" y="914400"/>
                </a:cubicBezTo>
                <a:cubicBezTo>
                  <a:pt x="348345" y="910442"/>
                  <a:pt x="269074" y="908172"/>
                  <a:pt x="190008" y="902525"/>
                </a:cubicBezTo>
                <a:cubicBezTo>
                  <a:pt x="158175" y="900251"/>
                  <a:pt x="126211" y="897337"/>
                  <a:pt x="95005" y="890650"/>
                </a:cubicBezTo>
                <a:cubicBezTo>
                  <a:pt x="70525" y="885404"/>
                  <a:pt x="23753" y="866899"/>
                  <a:pt x="23753" y="866899"/>
                </a:cubicBezTo>
                <a:cubicBezTo>
                  <a:pt x="19795" y="843148"/>
                  <a:pt x="14274" y="819606"/>
                  <a:pt x="11878" y="795647"/>
                </a:cubicBezTo>
                <a:cubicBezTo>
                  <a:pt x="-561" y="671253"/>
                  <a:pt x="3" y="677862"/>
                  <a:pt x="3" y="605642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C82C84D-D0C6-4E0C-A6EE-2AF4BD485A02}"/>
              </a:ext>
            </a:extLst>
          </p:cNvPr>
          <p:cNvSpPr/>
          <p:nvPr/>
        </p:nvSpPr>
        <p:spPr>
          <a:xfrm>
            <a:off x="1994228" y="1626919"/>
            <a:ext cx="1663372" cy="1140032"/>
          </a:xfrm>
          <a:custGeom>
            <a:avLst/>
            <a:gdLst>
              <a:gd name="connsiteX0" fmla="*/ 60203 w 1663372"/>
              <a:gd name="connsiteY0" fmla="*/ 1140032 h 1140032"/>
              <a:gd name="connsiteX1" fmla="*/ 36453 w 1663372"/>
              <a:gd name="connsiteY1" fmla="*/ 973777 h 1140032"/>
              <a:gd name="connsiteX2" fmla="*/ 12702 w 1663372"/>
              <a:gd name="connsiteY2" fmla="*/ 819398 h 1140032"/>
              <a:gd name="connsiteX3" fmla="*/ 12702 w 1663372"/>
              <a:gd name="connsiteY3" fmla="*/ 190006 h 1140032"/>
              <a:gd name="connsiteX4" fmla="*/ 36453 w 1663372"/>
              <a:gd name="connsiteY4" fmla="*/ 154380 h 1140032"/>
              <a:gd name="connsiteX5" fmla="*/ 72078 w 1663372"/>
              <a:gd name="connsiteY5" fmla="*/ 83128 h 1140032"/>
              <a:gd name="connsiteX6" fmla="*/ 119580 w 1663372"/>
              <a:gd name="connsiteY6" fmla="*/ 47502 h 1140032"/>
              <a:gd name="connsiteX7" fmla="*/ 155206 w 1663372"/>
              <a:gd name="connsiteY7" fmla="*/ 23751 h 1140032"/>
              <a:gd name="connsiteX8" fmla="*/ 226458 w 1663372"/>
              <a:gd name="connsiteY8" fmla="*/ 0 h 1140032"/>
              <a:gd name="connsiteX9" fmla="*/ 618343 w 1663372"/>
              <a:gd name="connsiteY9" fmla="*/ 11876 h 1140032"/>
              <a:gd name="connsiteX10" fmla="*/ 701471 w 1663372"/>
              <a:gd name="connsiteY10" fmla="*/ 23751 h 1140032"/>
              <a:gd name="connsiteX11" fmla="*/ 808349 w 1663372"/>
              <a:gd name="connsiteY11" fmla="*/ 35626 h 1140032"/>
              <a:gd name="connsiteX12" fmla="*/ 986478 w 1663372"/>
              <a:gd name="connsiteY12" fmla="*/ 59377 h 1140032"/>
              <a:gd name="connsiteX13" fmla="*/ 1033980 w 1663372"/>
              <a:gd name="connsiteY13" fmla="*/ 71252 h 1140032"/>
              <a:gd name="connsiteX14" fmla="*/ 1128982 w 1663372"/>
              <a:gd name="connsiteY14" fmla="*/ 83128 h 1140032"/>
              <a:gd name="connsiteX15" fmla="*/ 1188359 w 1663372"/>
              <a:gd name="connsiteY15" fmla="*/ 95003 h 1140032"/>
              <a:gd name="connsiteX16" fmla="*/ 1259611 w 1663372"/>
              <a:gd name="connsiteY16" fmla="*/ 118754 h 1140032"/>
              <a:gd name="connsiteX17" fmla="*/ 1330863 w 1663372"/>
              <a:gd name="connsiteY17" fmla="*/ 130629 h 1140032"/>
              <a:gd name="connsiteX18" fmla="*/ 1437741 w 1663372"/>
              <a:gd name="connsiteY18" fmla="*/ 201881 h 1140032"/>
              <a:gd name="connsiteX19" fmla="*/ 1473367 w 1663372"/>
              <a:gd name="connsiteY19" fmla="*/ 225632 h 1140032"/>
              <a:gd name="connsiteX20" fmla="*/ 1520868 w 1663372"/>
              <a:gd name="connsiteY20" fmla="*/ 249382 h 1140032"/>
              <a:gd name="connsiteX21" fmla="*/ 1615871 w 1663372"/>
              <a:gd name="connsiteY21" fmla="*/ 344385 h 1140032"/>
              <a:gd name="connsiteX22" fmla="*/ 1639621 w 1663372"/>
              <a:gd name="connsiteY22" fmla="*/ 403762 h 1140032"/>
              <a:gd name="connsiteX23" fmla="*/ 1651497 w 1663372"/>
              <a:gd name="connsiteY23" fmla="*/ 463138 h 1140032"/>
              <a:gd name="connsiteX24" fmla="*/ 1663372 w 1663372"/>
              <a:gd name="connsiteY24" fmla="*/ 498764 h 1140032"/>
              <a:gd name="connsiteX25" fmla="*/ 1615871 w 1663372"/>
              <a:gd name="connsiteY25" fmla="*/ 748146 h 1140032"/>
              <a:gd name="connsiteX26" fmla="*/ 1603995 w 1663372"/>
              <a:gd name="connsiteY26" fmla="*/ 807523 h 1140032"/>
              <a:gd name="connsiteX27" fmla="*/ 1580245 w 1663372"/>
              <a:gd name="connsiteY27" fmla="*/ 843149 h 1140032"/>
              <a:gd name="connsiteX28" fmla="*/ 1568369 w 1663372"/>
              <a:gd name="connsiteY28" fmla="*/ 878775 h 1140032"/>
              <a:gd name="connsiteX29" fmla="*/ 1556494 w 1663372"/>
              <a:gd name="connsiteY29" fmla="*/ 902525 h 114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63372" h="1140032">
                <a:moveTo>
                  <a:pt x="60203" y="1140032"/>
                </a:moveTo>
                <a:cubicBezTo>
                  <a:pt x="52286" y="1084614"/>
                  <a:pt x="45657" y="1028996"/>
                  <a:pt x="36453" y="973777"/>
                </a:cubicBezTo>
                <a:cubicBezTo>
                  <a:pt x="19975" y="874916"/>
                  <a:pt x="27982" y="926361"/>
                  <a:pt x="12702" y="819398"/>
                </a:cubicBezTo>
                <a:cubicBezTo>
                  <a:pt x="3275" y="583718"/>
                  <a:pt x="-10413" y="428860"/>
                  <a:pt x="12702" y="190006"/>
                </a:cubicBezTo>
                <a:cubicBezTo>
                  <a:pt x="14077" y="175800"/>
                  <a:pt x="28536" y="166255"/>
                  <a:pt x="36453" y="154380"/>
                </a:cubicBezTo>
                <a:cubicBezTo>
                  <a:pt x="46111" y="125406"/>
                  <a:pt x="49058" y="106148"/>
                  <a:pt x="72078" y="83128"/>
                </a:cubicBezTo>
                <a:cubicBezTo>
                  <a:pt x="86073" y="69133"/>
                  <a:pt x="103474" y="59006"/>
                  <a:pt x="119580" y="47502"/>
                </a:cubicBezTo>
                <a:cubicBezTo>
                  <a:pt x="131194" y="39206"/>
                  <a:pt x="142164" y="29548"/>
                  <a:pt x="155206" y="23751"/>
                </a:cubicBezTo>
                <a:cubicBezTo>
                  <a:pt x="178084" y="13583"/>
                  <a:pt x="226458" y="0"/>
                  <a:pt x="226458" y="0"/>
                </a:cubicBezTo>
                <a:lnTo>
                  <a:pt x="618343" y="11876"/>
                </a:lnTo>
                <a:cubicBezTo>
                  <a:pt x="646299" y="13274"/>
                  <a:pt x="673697" y="20279"/>
                  <a:pt x="701471" y="23751"/>
                </a:cubicBezTo>
                <a:cubicBezTo>
                  <a:pt x="737039" y="28197"/>
                  <a:pt x="772723" y="31668"/>
                  <a:pt x="808349" y="35626"/>
                </a:cubicBezTo>
                <a:cubicBezTo>
                  <a:pt x="918200" y="63091"/>
                  <a:pt x="786195" y="32673"/>
                  <a:pt x="986478" y="59377"/>
                </a:cubicBezTo>
                <a:cubicBezTo>
                  <a:pt x="1002656" y="61534"/>
                  <a:pt x="1017881" y="68569"/>
                  <a:pt x="1033980" y="71252"/>
                </a:cubicBezTo>
                <a:cubicBezTo>
                  <a:pt x="1065460" y="76499"/>
                  <a:pt x="1097439" y="78275"/>
                  <a:pt x="1128982" y="83128"/>
                </a:cubicBezTo>
                <a:cubicBezTo>
                  <a:pt x="1148932" y="86197"/>
                  <a:pt x="1168886" y="89692"/>
                  <a:pt x="1188359" y="95003"/>
                </a:cubicBezTo>
                <a:cubicBezTo>
                  <a:pt x="1212512" y="101590"/>
                  <a:pt x="1234916" y="114638"/>
                  <a:pt x="1259611" y="118754"/>
                </a:cubicBezTo>
                <a:lnTo>
                  <a:pt x="1330863" y="130629"/>
                </a:lnTo>
                <a:lnTo>
                  <a:pt x="1437741" y="201881"/>
                </a:lnTo>
                <a:cubicBezTo>
                  <a:pt x="1449616" y="209798"/>
                  <a:pt x="1460601" y="219249"/>
                  <a:pt x="1473367" y="225632"/>
                </a:cubicBezTo>
                <a:lnTo>
                  <a:pt x="1520868" y="249382"/>
                </a:lnTo>
                <a:cubicBezTo>
                  <a:pt x="1552536" y="281050"/>
                  <a:pt x="1599239" y="302803"/>
                  <a:pt x="1615871" y="344385"/>
                </a:cubicBezTo>
                <a:cubicBezTo>
                  <a:pt x="1623788" y="364177"/>
                  <a:pt x="1633496" y="383344"/>
                  <a:pt x="1639621" y="403762"/>
                </a:cubicBezTo>
                <a:cubicBezTo>
                  <a:pt x="1645421" y="423095"/>
                  <a:pt x="1646602" y="443557"/>
                  <a:pt x="1651497" y="463138"/>
                </a:cubicBezTo>
                <a:cubicBezTo>
                  <a:pt x="1654533" y="475282"/>
                  <a:pt x="1659414" y="486889"/>
                  <a:pt x="1663372" y="498764"/>
                </a:cubicBezTo>
                <a:cubicBezTo>
                  <a:pt x="1618548" y="834936"/>
                  <a:pt x="1665987" y="564386"/>
                  <a:pt x="1615871" y="748146"/>
                </a:cubicBezTo>
                <a:cubicBezTo>
                  <a:pt x="1610560" y="767619"/>
                  <a:pt x="1611082" y="788624"/>
                  <a:pt x="1603995" y="807523"/>
                </a:cubicBezTo>
                <a:cubicBezTo>
                  <a:pt x="1598984" y="820887"/>
                  <a:pt x="1586628" y="830384"/>
                  <a:pt x="1580245" y="843149"/>
                </a:cubicBezTo>
                <a:cubicBezTo>
                  <a:pt x="1574647" y="854345"/>
                  <a:pt x="1573018" y="867153"/>
                  <a:pt x="1568369" y="878775"/>
                </a:cubicBezTo>
                <a:cubicBezTo>
                  <a:pt x="1565082" y="886993"/>
                  <a:pt x="1560452" y="894608"/>
                  <a:pt x="1556494" y="90252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F341885-44CE-400E-908C-2D8EB50D7875}"/>
              </a:ext>
            </a:extLst>
          </p:cNvPr>
          <p:cNvSpPr/>
          <p:nvPr/>
        </p:nvSpPr>
        <p:spPr>
          <a:xfrm>
            <a:off x="9832769" y="1365662"/>
            <a:ext cx="1436914" cy="1021278"/>
          </a:xfrm>
          <a:custGeom>
            <a:avLst/>
            <a:gdLst>
              <a:gd name="connsiteX0" fmla="*/ 593766 w 1436914"/>
              <a:gd name="connsiteY0" fmla="*/ 1021278 h 1021278"/>
              <a:gd name="connsiteX1" fmla="*/ 510639 w 1436914"/>
              <a:gd name="connsiteY1" fmla="*/ 973777 h 1021278"/>
              <a:gd name="connsiteX2" fmla="*/ 486888 w 1436914"/>
              <a:gd name="connsiteY2" fmla="*/ 938151 h 1021278"/>
              <a:gd name="connsiteX3" fmla="*/ 451262 w 1436914"/>
              <a:gd name="connsiteY3" fmla="*/ 890650 h 1021278"/>
              <a:gd name="connsiteX4" fmla="*/ 415636 w 1436914"/>
              <a:gd name="connsiteY4" fmla="*/ 855024 h 1021278"/>
              <a:gd name="connsiteX5" fmla="*/ 308758 w 1436914"/>
              <a:gd name="connsiteY5" fmla="*/ 724395 h 1021278"/>
              <a:gd name="connsiteX6" fmla="*/ 237506 w 1436914"/>
              <a:gd name="connsiteY6" fmla="*/ 676894 h 1021278"/>
              <a:gd name="connsiteX7" fmla="*/ 201880 w 1436914"/>
              <a:gd name="connsiteY7" fmla="*/ 653143 h 1021278"/>
              <a:gd name="connsiteX8" fmla="*/ 166254 w 1436914"/>
              <a:gd name="connsiteY8" fmla="*/ 629393 h 1021278"/>
              <a:gd name="connsiteX9" fmla="*/ 95002 w 1436914"/>
              <a:gd name="connsiteY9" fmla="*/ 558141 h 1021278"/>
              <a:gd name="connsiteX10" fmla="*/ 71252 w 1436914"/>
              <a:gd name="connsiteY10" fmla="*/ 510639 h 1021278"/>
              <a:gd name="connsiteX11" fmla="*/ 47501 w 1436914"/>
              <a:gd name="connsiteY11" fmla="*/ 475013 h 1021278"/>
              <a:gd name="connsiteX12" fmla="*/ 11875 w 1436914"/>
              <a:gd name="connsiteY12" fmla="*/ 403761 h 1021278"/>
              <a:gd name="connsiteX13" fmla="*/ 0 w 1436914"/>
              <a:gd name="connsiteY13" fmla="*/ 296883 h 1021278"/>
              <a:gd name="connsiteX14" fmla="*/ 11875 w 1436914"/>
              <a:gd name="connsiteY14" fmla="*/ 213756 h 1021278"/>
              <a:gd name="connsiteX15" fmla="*/ 47501 w 1436914"/>
              <a:gd name="connsiteY15" fmla="*/ 178130 h 1021278"/>
              <a:gd name="connsiteX16" fmla="*/ 237506 w 1436914"/>
              <a:gd name="connsiteY16" fmla="*/ 142504 h 1021278"/>
              <a:gd name="connsiteX17" fmla="*/ 285008 w 1436914"/>
              <a:gd name="connsiteY17" fmla="*/ 130629 h 1021278"/>
              <a:gd name="connsiteX18" fmla="*/ 356260 w 1436914"/>
              <a:gd name="connsiteY18" fmla="*/ 106878 h 1021278"/>
              <a:gd name="connsiteX19" fmla="*/ 427512 w 1436914"/>
              <a:gd name="connsiteY19" fmla="*/ 95003 h 1021278"/>
              <a:gd name="connsiteX20" fmla="*/ 463137 w 1436914"/>
              <a:gd name="connsiteY20" fmla="*/ 83128 h 1021278"/>
              <a:gd name="connsiteX21" fmla="*/ 558140 w 1436914"/>
              <a:gd name="connsiteY21" fmla="*/ 35626 h 1021278"/>
              <a:gd name="connsiteX22" fmla="*/ 712519 w 1436914"/>
              <a:gd name="connsiteY22" fmla="*/ 0 h 1021278"/>
              <a:gd name="connsiteX23" fmla="*/ 1116280 w 1436914"/>
              <a:gd name="connsiteY23" fmla="*/ 11876 h 1021278"/>
              <a:gd name="connsiteX24" fmla="*/ 1187532 w 1436914"/>
              <a:gd name="connsiteY24" fmla="*/ 23751 h 1021278"/>
              <a:gd name="connsiteX25" fmla="*/ 1235034 w 1436914"/>
              <a:gd name="connsiteY25" fmla="*/ 47502 h 1021278"/>
              <a:gd name="connsiteX26" fmla="*/ 1270660 w 1436914"/>
              <a:gd name="connsiteY26" fmla="*/ 59377 h 1021278"/>
              <a:gd name="connsiteX27" fmla="*/ 1318161 w 1436914"/>
              <a:gd name="connsiteY27" fmla="*/ 83128 h 1021278"/>
              <a:gd name="connsiteX28" fmla="*/ 1353787 w 1436914"/>
              <a:gd name="connsiteY28" fmla="*/ 95003 h 1021278"/>
              <a:gd name="connsiteX29" fmla="*/ 1401288 w 1436914"/>
              <a:gd name="connsiteY29" fmla="*/ 118754 h 1021278"/>
              <a:gd name="connsiteX30" fmla="*/ 1436914 w 1436914"/>
              <a:gd name="connsiteY30" fmla="*/ 142504 h 102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36914" h="1021278">
                <a:moveTo>
                  <a:pt x="593766" y="1021278"/>
                </a:moveTo>
                <a:cubicBezTo>
                  <a:pt x="566057" y="1005444"/>
                  <a:pt x="535830" y="993370"/>
                  <a:pt x="510639" y="973777"/>
                </a:cubicBezTo>
                <a:cubicBezTo>
                  <a:pt x="499373" y="965015"/>
                  <a:pt x="495184" y="949765"/>
                  <a:pt x="486888" y="938151"/>
                </a:cubicBezTo>
                <a:cubicBezTo>
                  <a:pt x="475384" y="922046"/>
                  <a:pt x="464143" y="905677"/>
                  <a:pt x="451262" y="890650"/>
                </a:cubicBezTo>
                <a:cubicBezTo>
                  <a:pt x="440332" y="877899"/>
                  <a:pt x="426271" y="868022"/>
                  <a:pt x="415636" y="855024"/>
                </a:cubicBezTo>
                <a:cubicBezTo>
                  <a:pt x="388948" y="822406"/>
                  <a:pt x="349192" y="755844"/>
                  <a:pt x="308758" y="724395"/>
                </a:cubicBezTo>
                <a:cubicBezTo>
                  <a:pt x="286226" y="706870"/>
                  <a:pt x="261257" y="692728"/>
                  <a:pt x="237506" y="676894"/>
                </a:cubicBezTo>
                <a:lnTo>
                  <a:pt x="201880" y="653143"/>
                </a:lnTo>
                <a:cubicBezTo>
                  <a:pt x="190005" y="645226"/>
                  <a:pt x="176346" y="639485"/>
                  <a:pt x="166254" y="629393"/>
                </a:cubicBezTo>
                <a:lnTo>
                  <a:pt x="95002" y="558141"/>
                </a:lnTo>
                <a:cubicBezTo>
                  <a:pt x="87085" y="542307"/>
                  <a:pt x="80035" y="526009"/>
                  <a:pt x="71252" y="510639"/>
                </a:cubicBezTo>
                <a:cubicBezTo>
                  <a:pt x="64171" y="498247"/>
                  <a:pt x="53884" y="487779"/>
                  <a:pt x="47501" y="475013"/>
                </a:cubicBezTo>
                <a:cubicBezTo>
                  <a:pt x="-1665" y="376681"/>
                  <a:pt x="79942" y="505861"/>
                  <a:pt x="11875" y="403761"/>
                </a:cubicBezTo>
                <a:cubicBezTo>
                  <a:pt x="7917" y="368135"/>
                  <a:pt x="0" y="332728"/>
                  <a:pt x="0" y="296883"/>
                </a:cubicBezTo>
                <a:cubicBezTo>
                  <a:pt x="0" y="268893"/>
                  <a:pt x="1480" y="239744"/>
                  <a:pt x="11875" y="213756"/>
                </a:cubicBezTo>
                <a:cubicBezTo>
                  <a:pt x="18112" y="198163"/>
                  <a:pt x="34599" y="188881"/>
                  <a:pt x="47501" y="178130"/>
                </a:cubicBezTo>
                <a:cubicBezTo>
                  <a:pt x="108758" y="127083"/>
                  <a:pt x="131506" y="150658"/>
                  <a:pt x="237506" y="142504"/>
                </a:cubicBezTo>
                <a:cubicBezTo>
                  <a:pt x="253340" y="138546"/>
                  <a:pt x="269375" y="135319"/>
                  <a:pt x="285008" y="130629"/>
                </a:cubicBezTo>
                <a:cubicBezTo>
                  <a:pt x="308988" y="123435"/>
                  <a:pt x="331565" y="110994"/>
                  <a:pt x="356260" y="106878"/>
                </a:cubicBezTo>
                <a:lnTo>
                  <a:pt x="427512" y="95003"/>
                </a:lnTo>
                <a:cubicBezTo>
                  <a:pt x="439387" y="91045"/>
                  <a:pt x="451742" y="88308"/>
                  <a:pt x="463137" y="83128"/>
                </a:cubicBezTo>
                <a:cubicBezTo>
                  <a:pt x="495369" y="68477"/>
                  <a:pt x="523791" y="44213"/>
                  <a:pt x="558140" y="35626"/>
                </a:cubicBezTo>
                <a:cubicBezTo>
                  <a:pt x="672724" y="6981"/>
                  <a:pt x="621135" y="18278"/>
                  <a:pt x="712519" y="0"/>
                </a:cubicBezTo>
                <a:cubicBezTo>
                  <a:pt x="847106" y="3959"/>
                  <a:pt x="981803" y="5152"/>
                  <a:pt x="1116280" y="11876"/>
                </a:cubicBezTo>
                <a:cubicBezTo>
                  <a:pt x="1140328" y="13078"/>
                  <a:pt x="1164469" y="16832"/>
                  <a:pt x="1187532" y="23751"/>
                </a:cubicBezTo>
                <a:cubicBezTo>
                  <a:pt x="1204488" y="28838"/>
                  <a:pt x="1218762" y="40529"/>
                  <a:pt x="1235034" y="47502"/>
                </a:cubicBezTo>
                <a:cubicBezTo>
                  <a:pt x="1246540" y="52433"/>
                  <a:pt x="1259154" y="54446"/>
                  <a:pt x="1270660" y="59377"/>
                </a:cubicBezTo>
                <a:cubicBezTo>
                  <a:pt x="1286931" y="66350"/>
                  <a:pt x="1301890" y="76155"/>
                  <a:pt x="1318161" y="83128"/>
                </a:cubicBezTo>
                <a:cubicBezTo>
                  <a:pt x="1329667" y="88059"/>
                  <a:pt x="1342281" y="90072"/>
                  <a:pt x="1353787" y="95003"/>
                </a:cubicBezTo>
                <a:cubicBezTo>
                  <a:pt x="1370058" y="101976"/>
                  <a:pt x="1385918" y="109971"/>
                  <a:pt x="1401288" y="118754"/>
                </a:cubicBezTo>
                <a:cubicBezTo>
                  <a:pt x="1413680" y="125835"/>
                  <a:pt x="1436914" y="142504"/>
                  <a:pt x="1436914" y="142504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39E8C7-C6CF-4E71-B4F9-9678B58C2CCF}"/>
              </a:ext>
            </a:extLst>
          </p:cNvPr>
          <p:cNvSpPr/>
          <p:nvPr/>
        </p:nvSpPr>
        <p:spPr>
          <a:xfrm>
            <a:off x="7790213" y="4334494"/>
            <a:ext cx="1472540" cy="1211283"/>
          </a:xfrm>
          <a:custGeom>
            <a:avLst/>
            <a:gdLst>
              <a:gd name="connsiteX0" fmla="*/ 0 w 1472540"/>
              <a:gd name="connsiteY0" fmla="*/ 1211283 h 1211283"/>
              <a:gd name="connsiteX1" fmla="*/ 11875 w 1472540"/>
              <a:gd name="connsiteY1" fmla="*/ 843148 h 1211283"/>
              <a:gd name="connsiteX2" fmla="*/ 35626 w 1472540"/>
              <a:gd name="connsiteY2" fmla="*/ 665018 h 1211283"/>
              <a:gd name="connsiteX3" fmla="*/ 59377 w 1472540"/>
              <a:gd name="connsiteY3" fmla="*/ 570015 h 1211283"/>
              <a:gd name="connsiteX4" fmla="*/ 71252 w 1472540"/>
              <a:gd name="connsiteY4" fmla="*/ 510638 h 1211283"/>
              <a:gd name="connsiteX5" fmla="*/ 106878 w 1472540"/>
              <a:gd name="connsiteY5" fmla="*/ 427511 h 1211283"/>
              <a:gd name="connsiteX6" fmla="*/ 118753 w 1472540"/>
              <a:gd name="connsiteY6" fmla="*/ 391885 h 1211283"/>
              <a:gd name="connsiteX7" fmla="*/ 142504 w 1472540"/>
              <a:gd name="connsiteY7" fmla="*/ 344384 h 1211283"/>
              <a:gd name="connsiteX8" fmla="*/ 178130 w 1472540"/>
              <a:gd name="connsiteY8" fmla="*/ 261257 h 1211283"/>
              <a:gd name="connsiteX9" fmla="*/ 213756 w 1472540"/>
              <a:gd name="connsiteY9" fmla="*/ 130628 h 1211283"/>
              <a:gd name="connsiteX10" fmla="*/ 249382 w 1472540"/>
              <a:gd name="connsiteY10" fmla="*/ 95002 h 1211283"/>
              <a:gd name="connsiteX11" fmla="*/ 415636 w 1472540"/>
              <a:gd name="connsiteY11" fmla="*/ 23750 h 1211283"/>
              <a:gd name="connsiteX12" fmla="*/ 629392 w 1472540"/>
              <a:gd name="connsiteY12" fmla="*/ 0 h 1211283"/>
              <a:gd name="connsiteX13" fmla="*/ 1211283 w 1472540"/>
              <a:gd name="connsiteY13" fmla="*/ 35625 h 1211283"/>
              <a:gd name="connsiteX14" fmla="*/ 1282535 w 1472540"/>
              <a:gd name="connsiteY14" fmla="*/ 83127 h 1211283"/>
              <a:gd name="connsiteX15" fmla="*/ 1318161 w 1472540"/>
              <a:gd name="connsiteY15" fmla="*/ 106877 h 1211283"/>
              <a:gd name="connsiteX16" fmla="*/ 1377538 w 1472540"/>
              <a:gd name="connsiteY16" fmla="*/ 142503 h 1211283"/>
              <a:gd name="connsiteX17" fmla="*/ 1413164 w 1472540"/>
              <a:gd name="connsiteY17" fmla="*/ 178129 h 1211283"/>
              <a:gd name="connsiteX18" fmla="*/ 1460665 w 1472540"/>
              <a:gd name="connsiteY18" fmla="*/ 296883 h 1211283"/>
              <a:gd name="connsiteX19" fmla="*/ 1472540 w 1472540"/>
              <a:gd name="connsiteY19" fmla="*/ 332509 h 1211283"/>
              <a:gd name="connsiteX20" fmla="*/ 1472540 w 1472540"/>
              <a:gd name="connsiteY20" fmla="*/ 451262 h 12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72540" h="1211283">
                <a:moveTo>
                  <a:pt x="0" y="1211283"/>
                </a:moveTo>
                <a:cubicBezTo>
                  <a:pt x="3958" y="1088571"/>
                  <a:pt x="5587" y="965762"/>
                  <a:pt x="11875" y="843148"/>
                </a:cubicBezTo>
                <a:cubicBezTo>
                  <a:pt x="12472" y="831498"/>
                  <a:pt x="32175" y="682275"/>
                  <a:pt x="35626" y="665018"/>
                </a:cubicBezTo>
                <a:cubicBezTo>
                  <a:pt x="42028" y="633010"/>
                  <a:pt x="52976" y="602023"/>
                  <a:pt x="59377" y="570015"/>
                </a:cubicBezTo>
                <a:cubicBezTo>
                  <a:pt x="63335" y="550223"/>
                  <a:pt x="66357" y="530220"/>
                  <a:pt x="71252" y="510638"/>
                </a:cubicBezTo>
                <a:cubicBezTo>
                  <a:pt x="82392" y="466076"/>
                  <a:pt x="86485" y="475095"/>
                  <a:pt x="106878" y="427511"/>
                </a:cubicBezTo>
                <a:cubicBezTo>
                  <a:pt x="111809" y="416005"/>
                  <a:pt x="113822" y="403391"/>
                  <a:pt x="118753" y="391885"/>
                </a:cubicBezTo>
                <a:cubicBezTo>
                  <a:pt x="125726" y="375614"/>
                  <a:pt x="135179" y="360500"/>
                  <a:pt x="142504" y="344384"/>
                </a:cubicBezTo>
                <a:cubicBezTo>
                  <a:pt x="154979" y="316940"/>
                  <a:pt x="166255" y="288966"/>
                  <a:pt x="178130" y="261257"/>
                </a:cubicBezTo>
                <a:cubicBezTo>
                  <a:pt x="182768" y="238066"/>
                  <a:pt x="198688" y="145696"/>
                  <a:pt x="213756" y="130628"/>
                </a:cubicBezTo>
                <a:cubicBezTo>
                  <a:pt x="225631" y="118753"/>
                  <a:pt x="236125" y="105313"/>
                  <a:pt x="249382" y="95002"/>
                </a:cubicBezTo>
                <a:cubicBezTo>
                  <a:pt x="309037" y="48603"/>
                  <a:pt x="337261" y="32458"/>
                  <a:pt x="415636" y="23750"/>
                </a:cubicBezTo>
                <a:lnTo>
                  <a:pt x="629392" y="0"/>
                </a:lnTo>
                <a:cubicBezTo>
                  <a:pt x="1188163" y="24294"/>
                  <a:pt x="1002749" y="-33884"/>
                  <a:pt x="1211283" y="35625"/>
                </a:cubicBezTo>
                <a:lnTo>
                  <a:pt x="1282535" y="83127"/>
                </a:lnTo>
                <a:cubicBezTo>
                  <a:pt x="1294410" y="91044"/>
                  <a:pt x="1306058" y="99313"/>
                  <a:pt x="1318161" y="106877"/>
                </a:cubicBezTo>
                <a:cubicBezTo>
                  <a:pt x="1337734" y="119110"/>
                  <a:pt x="1361217" y="126182"/>
                  <a:pt x="1377538" y="142503"/>
                </a:cubicBezTo>
                <a:lnTo>
                  <a:pt x="1413164" y="178129"/>
                </a:lnTo>
                <a:cubicBezTo>
                  <a:pt x="1448109" y="248022"/>
                  <a:pt x="1431317" y="208839"/>
                  <a:pt x="1460665" y="296883"/>
                </a:cubicBezTo>
                <a:cubicBezTo>
                  <a:pt x="1464623" y="308758"/>
                  <a:pt x="1472540" y="319991"/>
                  <a:pt x="1472540" y="332509"/>
                </a:cubicBezTo>
                <a:lnTo>
                  <a:pt x="1472540" y="451262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5491E2C-7A1C-43A5-B599-D2771E07F6B1}"/>
              </a:ext>
            </a:extLst>
          </p:cNvPr>
          <p:cNvSpPr/>
          <p:nvPr/>
        </p:nvSpPr>
        <p:spPr>
          <a:xfrm>
            <a:off x="1638795" y="5118265"/>
            <a:ext cx="1235034" cy="1543792"/>
          </a:xfrm>
          <a:custGeom>
            <a:avLst/>
            <a:gdLst>
              <a:gd name="connsiteX0" fmla="*/ 1056904 w 1235034"/>
              <a:gd name="connsiteY0" fmla="*/ 1543792 h 1543792"/>
              <a:gd name="connsiteX1" fmla="*/ 950026 w 1235034"/>
              <a:gd name="connsiteY1" fmla="*/ 1508166 h 1543792"/>
              <a:gd name="connsiteX2" fmla="*/ 902524 w 1235034"/>
              <a:gd name="connsiteY2" fmla="*/ 1496291 h 1543792"/>
              <a:gd name="connsiteX3" fmla="*/ 843148 w 1235034"/>
              <a:gd name="connsiteY3" fmla="*/ 1472540 h 1543792"/>
              <a:gd name="connsiteX4" fmla="*/ 783771 w 1235034"/>
              <a:gd name="connsiteY4" fmla="*/ 1460665 h 1543792"/>
              <a:gd name="connsiteX5" fmla="*/ 712519 w 1235034"/>
              <a:gd name="connsiteY5" fmla="*/ 1436914 h 1543792"/>
              <a:gd name="connsiteX6" fmla="*/ 605641 w 1235034"/>
              <a:gd name="connsiteY6" fmla="*/ 1413164 h 1543792"/>
              <a:gd name="connsiteX7" fmla="*/ 498763 w 1235034"/>
              <a:gd name="connsiteY7" fmla="*/ 1401288 h 1543792"/>
              <a:gd name="connsiteX8" fmla="*/ 451262 w 1235034"/>
              <a:gd name="connsiteY8" fmla="*/ 1389413 h 1543792"/>
              <a:gd name="connsiteX9" fmla="*/ 332509 w 1235034"/>
              <a:gd name="connsiteY9" fmla="*/ 1318161 h 1543792"/>
              <a:gd name="connsiteX10" fmla="*/ 249382 w 1235034"/>
              <a:gd name="connsiteY10" fmla="*/ 1258784 h 1543792"/>
              <a:gd name="connsiteX11" fmla="*/ 178130 w 1235034"/>
              <a:gd name="connsiteY11" fmla="*/ 1211283 h 1543792"/>
              <a:gd name="connsiteX12" fmla="*/ 142504 w 1235034"/>
              <a:gd name="connsiteY12" fmla="*/ 1175657 h 1543792"/>
              <a:gd name="connsiteX13" fmla="*/ 71252 w 1235034"/>
              <a:gd name="connsiteY13" fmla="*/ 1116280 h 1543792"/>
              <a:gd name="connsiteX14" fmla="*/ 23750 w 1235034"/>
              <a:gd name="connsiteY14" fmla="*/ 1045029 h 1543792"/>
              <a:gd name="connsiteX15" fmla="*/ 0 w 1235034"/>
              <a:gd name="connsiteY15" fmla="*/ 855023 h 1543792"/>
              <a:gd name="connsiteX16" fmla="*/ 11875 w 1235034"/>
              <a:gd name="connsiteY16" fmla="*/ 570016 h 1543792"/>
              <a:gd name="connsiteX17" fmla="*/ 23750 w 1235034"/>
              <a:gd name="connsiteY17" fmla="*/ 510639 h 1543792"/>
              <a:gd name="connsiteX18" fmla="*/ 47501 w 1235034"/>
              <a:gd name="connsiteY18" fmla="*/ 463138 h 1543792"/>
              <a:gd name="connsiteX19" fmla="*/ 166254 w 1235034"/>
              <a:gd name="connsiteY19" fmla="*/ 320634 h 1543792"/>
              <a:gd name="connsiteX20" fmla="*/ 285008 w 1235034"/>
              <a:gd name="connsiteY20" fmla="*/ 249382 h 1543792"/>
              <a:gd name="connsiteX21" fmla="*/ 356260 w 1235034"/>
              <a:gd name="connsiteY21" fmla="*/ 213756 h 1543792"/>
              <a:gd name="connsiteX22" fmla="*/ 486888 w 1235034"/>
              <a:gd name="connsiteY22" fmla="*/ 142504 h 1543792"/>
              <a:gd name="connsiteX23" fmla="*/ 522514 w 1235034"/>
              <a:gd name="connsiteY23" fmla="*/ 130629 h 1543792"/>
              <a:gd name="connsiteX24" fmla="*/ 558140 w 1235034"/>
              <a:gd name="connsiteY24" fmla="*/ 106878 h 1543792"/>
              <a:gd name="connsiteX25" fmla="*/ 653143 w 1235034"/>
              <a:gd name="connsiteY25" fmla="*/ 71252 h 1543792"/>
              <a:gd name="connsiteX26" fmla="*/ 700644 w 1235034"/>
              <a:gd name="connsiteY26" fmla="*/ 47501 h 1543792"/>
              <a:gd name="connsiteX27" fmla="*/ 771896 w 1235034"/>
              <a:gd name="connsiteY27" fmla="*/ 23751 h 1543792"/>
              <a:gd name="connsiteX28" fmla="*/ 855023 w 1235034"/>
              <a:gd name="connsiteY28" fmla="*/ 0 h 1543792"/>
              <a:gd name="connsiteX29" fmla="*/ 1068779 w 1235034"/>
              <a:gd name="connsiteY29" fmla="*/ 23751 h 1543792"/>
              <a:gd name="connsiteX30" fmla="*/ 1104405 w 1235034"/>
              <a:gd name="connsiteY30" fmla="*/ 35626 h 1543792"/>
              <a:gd name="connsiteX31" fmla="*/ 1223158 w 1235034"/>
              <a:gd name="connsiteY31" fmla="*/ 83127 h 1543792"/>
              <a:gd name="connsiteX32" fmla="*/ 1235034 w 1235034"/>
              <a:gd name="connsiteY32" fmla="*/ 83127 h 154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5034" h="1543792">
                <a:moveTo>
                  <a:pt x="1056904" y="1543792"/>
                </a:moveTo>
                <a:cubicBezTo>
                  <a:pt x="1021278" y="1531917"/>
                  <a:pt x="986458" y="1517274"/>
                  <a:pt x="950026" y="1508166"/>
                </a:cubicBezTo>
                <a:cubicBezTo>
                  <a:pt x="934192" y="1504208"/>
                  <a:pt x="918008" y="1501452"/>
                  <a:pt x="902524" y="1496291"/>
                </a:cubicBezTo>
                <a:cubicBezTo>
                  <a:pt x="882301" y="1489550"/>
                  <a:pt x="863566" y="1478665"/>
                  <a:pt x="843148" y="1472540"/>
                </a:cubicBezTo>
                <a:cubicBezTo>
                  <a:pt x="823815" y="1466740"/>
                  <a:pt x="803244" y="1465976"/>
                  <a:pt x="783771" y="1460665"/>
                </a:cubicBezTo>
                <a:cubicBezTo>
                  <a:pt x="759618" y="1454078"/>
                  <a:pt x="736499" y="1444108"/>
                  <a:pt x="712519" y="1436914"/>
                </a:cubicBezTo>
                <a:cubicBezTo>
                  <a:pt x="688945" y="1429842"/>
                  <a:pt x="627214" y="1416246"/>
                  <a:pt x="605641" y="1413164"/>
                </a:cubicBezTo>
                <a:cubicBezTo>
                  <a:pt x="570156" y="1408095"/>
                  <a:pt x="534389" y="1405247"/>
                  <a:pt x="498763" y="1401288"/>
                </a:cubicBezTo>
                <a:cubicBezTo>
                  <a:pt x="482929" y="1397330"/>
                  <a:pt x="466544" y="1395144"/>
                  <a:pt x="451262" y="1389413"/>
                </a:cubicBezTo>
                <a:cubicBezTo>
                  <a:pt x="411312" y="1374432"/>
                  <a:pt x="365147" y="1340757"/>
                  <a:pt x="332509" y="1318161"/>
                </a:cubicBezTo>
                <a:cubicBezTo>
                  <a:pt x="304512" y="1298778"/>
                  <a:pt x="277278" y="1278311"/>
                  <a:pt x="249382" y="1258784"/>
                </a:cubicBezTo>
                <a:cubicBezTo>
                  <a:pt x="249377" y="1258780"/>
                  <a:pt x="178135" y="1211288"/>
                  <a:pt x="178130" y="1211283"/>
                </a:cubicBezTo>
                <a:cubicBezTo>
                  <a:pt x="166255" y="1199408"/>
                  <a:pt x="155406" y="1186408"/>
                  <a:pt x="142504" y="1175657"/>
                </a:cubicBezTo>
                <a:cubicBezTo>
                  <a:pt x="99169" y="1139544"/>
                  <a:pt x="109599" y="1165583"/>
                  <a:pt x="71252" y="1116280"/>
                </a:cubicBezTo>
                <a:cubicBezTo>
                  <a:pt x="53727" y="1093748"/>
                  <a:pt x="23750" y="1045029"/>
                  <a:pt x="23750" y="1045029"/>
                </a:cubicBezTo>
                <a:cubicBezTo>
                  <a:pt x="18492" y="1008225"/>
                  <a:pt x="0" y="884955"/>
                  <a:pt x="0" y="855023"/>
                </a:cubicBezTo>
                <a:cubicBezTo>
                  <a:pt x="0" y="759938"/>
                  <a:pt x="5333" y="664875"/>
                  <a:pt x="11875" y="570016"/>
                </a:cubicBezTo>
                <a:cubicBezTo>
                  <a:pt x="13264" y="549880"/>
                  <a:pt x="17367" y="529787"/>
                  <a:pt x="23750" y="510639"/>
                </a:cubicBezTo>
                <a:cubicBezTo>
                  <a:pt x="29348" y="493845"/>
                  <a:pt x="38393" y="478318"/>
                  <a:pt x="47501" y="463138"/>
                </a:cubicBezTo>
                <a:cubicBezTo>
                  <a:pt x="76711" y="414455"/>
                  <a:pt x="118265" y="352627"/>
                  <a:pt x="166254" y="320634"/>
                </a:cubicBezTo>
                <a:cubicBezTo>
                  <a:pt x="340556" y="204431"/>
                  <a:pt x="157200" y="322414"/>
                  <a:pt x="285008" y="249382"/>
                </a:cubicBezTo>
                <a:cubicBezTo>
                  <a:pt x="349469" y="212548"/>
                  <a:pt x="290939" y="235529"/>
                  <a:pt x="356260" y="213756"/>
                </a:cubicBezTo>
                <a:cubicBezTo>
                  <a:pt x="399623" y="184847"/>
                  <a:pt x="433004" y="160465"/>
                  <a:pt x="486888" y="142504"/>
                </a:cubicBezTo>
                <a:lnTo>
                  <a:pt x="522514" y="130629"/>
                </a:lnTo>
                <a:cubicBezTo>
                  <a:pt x="534389" y="122712"/>
                  <a:pt x="545374" y="113261"/>
                  <a:pt x="558140" y="106878"/>
                </a:cubicBezTo>
                <a:cubicBezTo>
                  <a:pt x="656563" y="57666"/>
                  <a:pt x="581190" y="102089"/>
                  <a:pt x="653143" y="71252"/>
                </a:cubicBezTo>
                <a:cubicBezTo>
                  <a:pt x="669414" y="64279"/>
                  <a:pt x="684207" y="54076"/>
                  <a:pt x="700644" y="47501"/>
                </a:cubicBezTo>
                <a:cubicBezTo>
                  <a:pt x="723889" y="38203"/>
                  <a:pt x="748145" y="31668"/>
                  <a:pt x="771896" y="23751"/>
                </a:cubicBezTo>
                <a:cubicBezTo>
                  <a:pt x="823017" y="6711"/>
                  <a:pt x="795363" y="14915"/>
                  <a:pt x="855023" y="0"/>
                </a:cubicBezTo>
                <a:cubicBezTo>
                  <a:pt x="980045" y="8930"/>
                  <a:pt x="984272" y="-394"/>
                  <a:pt x="1068779" y="23751"/>
                </a:cubicBezTo>
                <a:cubicBezTo>
                  <a:pt x="1080815" y="27190"/>
                  <a:pt x="1092899" y="30695"/>
                  <a:pt x="1104405" y="35626"/>
                </a:cubicBezTo>
                <a:cubicBezTo>
                  <a:pt x="1137527" y="49821"/>
                  <a:pt x="1187114" y="83127"/>
                  <a:pt x="1223158" y="83127"/>
                </a:cubicBezTo>
                <a:lnTo>
                  <a:pt x="1235034" y="83127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718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35FEC-FF53-423B-BEC5-00E0BE0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With shorter scribbles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3EB4B-9E26-466D-B179-2A20B71B0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45" y="4018129"/>
            <a:ext cx="2520000" cy="1988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BEB0A6-C597-4876-813E-3B6EB3C09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" y="4018129"/>
            <a:ext cx="2520000" cy="1988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E1D95-AE38-4D7C-9A91-AE9652622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00" y="1690688"/>
            <a:ext cx="2520000" cy="1958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6D1B51-AEF1-4234-B0FD-7FAE98CF2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" y="1701066"/>
            <a:ext cx="2520000" cy="1988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512D00-BEC6-46E6-ABE8-18FE41E1BA35}"/>
              </a:ext>
            </a:extLst>
          </p:cNvPr>
          <p:cNvSpPr txBox="1"/>
          <p:nvPr/>
        </p:nvSpPr>
        <p:spPr>
          <a:xfrm>
            <a:off x="4649446" y="412899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click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715CC-7CCF-48BC-A200-5D9F27BE6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303" y="1942366"/>
            <a:ext cx="4940719" cy="38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58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E4E9-802F-4C28-9FDB-D45EADC0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Take-home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BE4F9-2738-4189-9AF8-DA747F560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Regularized loss: principled approach in semi-supervised learning</a:t>
            </a:r>
          </a:p>
          <a:p>
            <a:r>
              <a:rPr lang="en-CA" dirty="0" err="1"/>
              <a:t>Wealy</a:t>
            </a:r>
            <a:r>
              <a:rPr lang="en-CA" dirty="0"/>
              <a:t>-supervised CNN Segmentation:</a:t>
            </a:r>
          </a:p>
          <a:p>
            <a:pPr lvl="1"/>
            <a:r>
              <a:rPr lang="en-CA" dirty="0"/>
              <a:t>(</a:t>
            </a:r>
            <a:r>
              <a:rPr lang="en-CA" dirty="0" err="1"/>
              <a:t>partical</a:t>
            </a:r>
            <a:r>
              <a:rPr lang="en-CA" dirty="0"/>
              <a:t>) cross entropy loss</a:t>
            </a:r>
          </a:p>
          <a:p>
            <a:pPr lvl="1"/>
            <a:r>
              <a:rPr lang="en-CA" dirty="0"/>
              <a:t>Plus regularization loss (e.g. CRF/MRF and clustering)</a:t>
            </a:r>
          </a:p>
          <a:p>
            <a:pPr lvl="1"/>
            <a:r>
              <a:rPr lang="en-CA" dirty="0"/>
              <a:t>No full proposal generation</a:t>
            </a:r>
          </a:p>
        </p:txBody>
      </p:sp>
    </p:spTree>
    <p:extLst>
      <p:ext uri="{BB962C8B-B14F-4D97-AF65-F5344CB8AC3E}">
        <p14:creationId xmlns:p14="http://schemas.microsoft.com/office/powerpoint/2010/main" val="10776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450592" y="4362860"/>
            <a:ext cx="2647984" cy="1544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Kernel Clustering</a:t>
            </a:r>
          </a:p>
        </p:txBody>
      </p:sp>
      <p:sp>
        <p:nvSpPr>
          <p:cNvPr id="7" name="Oval 6"/>
          <p:cNvSpPr/>
          <p:nvPr/>
        </p:nvSpPr>
        <p:spPr>
          <a:xfrm>
            <a:off x="4772230" y="899233"/>
            <a:ext cx="2458329" cy="1544164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432FF"/>
                </a:solidFill>
              </a:rPr>
              <a:t>MRF</a:t>
            </a:r>
          </a:p>
        </p:txBody>
      </p:sp>
      <p:sp>
        <p:nvSpPr>
          <p:cNvPr id="9" name="Oval 8"/>
          <p:cNvSpPr/>
          <p:nvPr/>
        </p:nvSpPr>
        <p:spPr>
          <a:xfrm>
            <a:off x="6863158" y="3389610"/>
            <a:ext cx="3634154" cy="15441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CNN segmentation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9664" y="3024739"/>
            <a:ext cx="2494913" cy="1704698"/>
            <a:chOff x="9030659" y="204924"/>
            <a:chExt cx="2494913" cy="1704698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9030659" y="1710411"/>
              <a:ext cx="2260600" cy="58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9259259" y="204924"/>
              <a:ext cx="0" cy="17046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9609125" y="1115932"/>
              <a:ext cx="88900" cy="88900"/>
              <a:chOff x="330200" y="3479800"/>
              <a:chExt cx="88900" cy="88900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9488476" y="860119"/>
              <a:ext cx="88900" cy="88900"/>
              <a:chOff x="330200" y="3479800"/>
              <a:chExt cx="88900" cy="889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9848880" y="577250"/>
              <a:ext cx="88900" cy="88900"/>
              <a:chOff x="330200" y="3479800"/>
              <a:chExt cx="88900" cy="889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9396730" y="1064770"/>
              <a:ext cx="88900" cy="88900"/>
              <a:chOff x="330200" y="3479800"/>
              <a:chExt cx="88900" cy="88900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9488476" y="642278"/>
              <a:ext cx="88900" cy="88900"/>
              <a:chOff x="330200" y="3479800"/>
              <a:chExt cx="88900" cy="88900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10589451" y="528509"/>
              <a:ext cx="88900" cy="88900"/>
              <a:chOff x="330200" y="3479800"/>
              <a:chExt cx="88900" cy="8890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10978123" y="102790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Oval 19"/>
            <p:cNvSpPr/>
            <p:nvPr/>
          </p:nvSpPr>
          <p:spPr>
            <a:xfrm>
              <a:off x="10268510" y="120047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Oval 20"/>
            <p:cNvSpPr/>
            <p:nvPr/>
          </p:nvSpPr>
          <p:spPr>
            <a:xfrm>
              <a:off x="10594633" y="123785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Oval 21"/>
            <p:cNvSpPr/>
            <p:nvPr/>
          </p:nvSpPr>
          <p:spPr>
            <a:xfrm>
              <a:off x="10357410" y="104807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3" name="Oval 22"/>
            <p:cNvSpPr/>
            <p:nvPr/>
          </p:nvSpPr>
          <p:spPr>
            <a:xfrm>
              <a:off x="10380269" y="13465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Oval 23"/>
            <p:cNvSpPr/>
            <p:nvPr/>
          </p:nvSpPr>
          <p:spPr>
            <a:xfrm>
              <a:off x="10480193" y="11375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Oval 24"/>
            <p:cNvSpPr/>
            <p:nvPr/>
          </p:nvSpPr>
          <p:spPr>
            <a:xfrm>
              <a:off x="10796940" y="132747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0291408" y="265985"/>
              <a:ext cx="88900" cy="88900"/>
              <a:chOff x="330200" y="3479800"/>
              <a:chExt cx="88900" cy="88900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0215170" y="94901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643286" y="405959"/>
              <a:ext cx="88900" cy="88900"/>
              <a:chOff x="330200" y="3479800"/>
              <a:chExt cx="88900" cy="88900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9846484" y="306751"/>
              <a:ext cx="88900" cy="88900"/>
              <a:chOff x="330200" y="3479800"/>
              <a:chExt cx="88900" cy="88900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/>
            <p:cNvSpPr/>
            <p:nvPr/>
          </p:nvSpPr>
          <p:spPr>
            <a:xfrm>
              <a:off x="10334550" y="9032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0199937" y="528509"/>
              <a:ext cx="88900" cy="88900"/>
              <a:chOff x="330200" y="3479800"/>
              <a:chExt cx="88900" cy="8890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9667335" y="661136"/>
              <a:ext cx="88900" cy="88900"/>
              <a:chOff x="330200" y="3479800"/>
              <a:chExt cx="88900" cy="889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088169" y="376109"/>
              <a:ext cx="88900" cy="88900"/>
              <a:chOff x="330200" y="3479800"/>
              <a:chExt cx="88900" cy="8890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89451" y="337336"/>
              <a:ext cx="88900" cy="88900"/>
              <a:chOff x="330200" y="3479800"/>
              <a:chExt cx="88900" cy="8890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732326" y="727065"/>
              <a:ext cx="88900" cy="88900"/>
              <a:chOff x="330200" y="3479800"/>
              <a:chExt cx="88900" cy="8890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10730900" y="484059"/>
              <a:ext cx="88900" cy="88900"/>
              <a:chOff x="330200" y="3479800"/>
              <a:chExt cx="88900" cy="88900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10383317" y="553378"/>
              <a:ext cx="88900" cy="88900"/>
              <a:chOff x="330200" y="3479800"/>
              <a:chExt cx="88900" cy="8890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30200" y="3479800"/>
                <a:ext cx="88900" cy="88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Oval 37"/>
            <p:cNvSpPr/>
            <p:nvPr/>
          </p:nvSpPr>
          <p:spPr>
            <a:xfrm>
              <a:off x="11042130" y="123785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9" name="Oval 38"/>
            <p:cNvSpPr/>
            <p:nvPr/>
          </p:nvSpPr>
          <p:spPr>
            <a:xfrm>
              <a:off x="10670527" y="143788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0" name="Oval 39"/>
            <p:cNvSpPr/>
            <p:nvPr/>
          </p:nvSpPr>
          <p:spPr>
            <a:xfrm>
              <a:off x="10871277" y="111593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1" name="Oval 40"/>
            <p:cNvSpPr/>
            <p:nvPr/>
          </p:nvSpPr>
          <p:spPr>
            <a:xfrm>
              <a:off x="11167646" y="91315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2" name="Oval 41"/>
            <p:cNvSpPr/>
            <p:nvPr/>
          </p:nvSpPr>
          <p:spPr>
            <a:xfrm>
              <a:off x="11239501" y="110542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3" name="Oval 42"/>
            <p:cNvSpPr/>
            <p:nvPr/>
          </p:nvSpPr>
          <p:spPr>
            <a:xfrm>
              <a:off x="11293792" y="7010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4" name="Oval 43"/>
            <p:cNvSpPr/>
            <p:nvPr/>
          </p:nvSpPr>
          <p:spPr>
            <a:xfrm>
              <a:off x="11479853" y="87697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5" name="Oval 44"/>
            <p:cNvSpPr/>
            <p:nvPr/>
          </p:nvSpPr>
          <p:spPr>
            <a:xfrm>
              <a:off x="11386670" y="100236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6" name="Oval 45"/>
            <p:cNvSpPr/>
            <p:nvPr/>
          </p:nvSpPr>
          <p:spPr>
            <a:xfrm>
              <a:off x="11479853" y="72392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7" name="Oval 46"/>
            <p:cNvSpPr/>
            <p:nvPr/>
          </p:nvSpPr>
          <p:spPr>
            <a:xfrm>
              <a:off x="11422688" y="55337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8" name="Oval 47"/>
            <p:cNvSpPr/>
            <p:nvPr/>
          </p:nvSpPr>
          <p:spPr>
            <a:xfrm>
              <a:off x="11371107" y="8058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9" name="Oval 48"/>
            <p:cNvSpPr/>
            <p:nvPr/>
          </p:nvSpPr>
          <p:spPr>
            <a:xfrm>
              <a:off x="11386669" y="67820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0" name="Oval 49"/>
            <p:cNvSpPr/>
            <p:nvPr/>
          </p:nvSpPr>
          <p:spPr>
            <a:xfrm>
              <a:off x="11193782" y="78091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1" name="Oval 50"/>
            <p:cNvSpPr/>
            <p:nvPr/>
          </p:nvSpPr>
          <p:spPr>
            <a:xfrm>
              <a:off x="11098758" y="89029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2" name="Oval 51"/>
            <p:cNvSpPr/>
            <p:nvPr/>
          </p:nvSpPr>
          <p:spPr>
            <a:xfrm>
              <a:off x="10748292" y="105727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3" name="Oval 52"/>
            <p:cNvSpPr/>
            <p:nvPr/>
          </p:nvSpPr>
          <p:spPr>
            <a:xfrm>
              <a:off x="10610517" y="103441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4" name="Oval 53"/>
            <p:cNvSpPr/>
            <p:nvPr/>
          </p:nvSpPr>
          <p:spPr>
            <a:xfrm>
              <a:off x="10454450" y="95377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5" name="Oval 54"/>
            <p:cNvSpPr/>
            <p:nvPr/>
          </p:nvSpPr>
          <p:spPr>
            <a:xfrm>
              <a:off x="10177077" y="107361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6" name="Oval 55"/>
            <p:cNvSpPr/>
            <p:nvPr/>
          </p:nvSpPr>
          <p:spPr>
            <a:xfrm>
              <a:off x="10109759" y="88016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7" name="Oval 56"/>
            <p:cNvSpPr/>
            <p:nvPr/>
          </p:nvSpPr>
          <p:spPr>
            <a:xfrm>
              <a:off x="10142457" y="123141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633" y="4989784"/>
            <a:ext cx="3494462" cy="1780406"/>
          </a:xfrm>
          <a:prstGeom prst="rect">
            <a:avLst/>
          </a:prstGeom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0388" y="154477"/>
            <a:ext cx="2438400" cy="181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2006" y="330827"/>
            <a:ext cx="1888382" cy="126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" name="Straight Connector 93"/>
          <p:cNvCxnSpPr/>
          <p:nvPr/>
        </p:nvCxnSpPr>
        <p:spPr>
          <a:xfrm flipH="1">
            <a:off x="4114800" y="2443397"/>
            <a:ext cx="1225296" cy="181430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5098576" y="4362860"/>
            <a:ext cx="1764582" cy="57091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 flipV="1">
            <a:off x="7022592" y="2304288"/>
            <a:ext cx="1078992" cy="98053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5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8E23-AE42-4BF6-8A73-9A94E29C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957" cy="1325563"/>
          </a:xfrm>
        </p:spPr>
        <p:txBody>
          <a:bodyPr>
            <a:normAutofit/>
          </a:bodyPr>
          <a:lstStyle/>
          <a:p>
            <a:r>
              <a:rPr lang="en-CA" dirty="0"/>
              <a:t>Losses for CNN Segmentation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CCEFFB-8069-434D-9FBC-0CB839E71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63" y="1690688"/>
            <a:ext cx="4603447" cy="234542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AD7E9D-4B04-4055-8E11-D7D3FA478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22341"/>
              </p:ext>
            </p:extLst>
          </p:nvPr>
        </p:nvGraphicFramePr>
        <p:xfrm>
          <a:off x="9025973" y="2038134"/>
          <a:ext cx="61786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7869">
                  <a:extLst>
                    <a:ext uri="{9D8B030D-6E8A-4147-A177-3AD203B41FA5}">
                      <a16:colId xmlns:a16="http://schemas.microsoft.com/office/drawing/2014/main" val="1372059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4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199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907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6724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C47F749-292C-428E-B241-D352C5FF97A8}"/>
              </a:ext>
            </a:extLst>
          </p:cNvPr>
          <p:cNvSpPr txBox="1"/>
          <p:nvPr/>
        </p:nvSpPr>
        <p:spPr>
          <a:xfrm>
            <a:off x="6761830" y="2006635"/>
            <a:ext cx="46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52C80-E7CC-436B-9C9D-D85AB9C1F3EA}"/>
              </a:ext>
            </a:extLst>
          </p:cNvPr>
          <p:cNvSpPr txBox="1"/>
          <p:nvPr/>
        </p:nvSpPr>
        <p:spPr>
          <a:xfrm>
            <a:off x="6761830" y="2394297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B0C4F-273E-4226-BD3A-AE94CE7ABA00}"/>
              </a:ext>
            </a:extLst>
          </p:cNvPr>
          <p:cNvSpPr txBox="1"/>
          <p:nvPr/>
        </p:nvSpPr>
        <p:spPr>
          <a:xfrm>
            <a:off x="6761830" y="2774898"/>
            <a:ext cx="57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sofa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E6B3E7-9BF1-40F4-8982-69A8BA8B9DAF}"/>
              </a:ext>
            </a:extLst>
          </p:cNvPr>
          <p:cNvSpPr txBox="1"/>
          <p:nvPr/>
        </p:nvSpPr>
        <p:spPr>
          <a:xfrm>
            <a:off x="8444280" y="1506022"/>
            <a:ext cx="199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Output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A6BD70-A10E-42E4-8897-9271574AA1F5}"/>
              </a:ext>
            </a:extLst>
          </p:cNvPr>
          <p:cNvSpPr txBox="1"/>
          <p:nvPr/>
        </p:nvSpPr>
        <p:spPr>
          <a:xfrm>
            <a:off x="6761830" y="312940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…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6828B04-BF01-4BC2-800D-CFD5B1A55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167544"/>
              </p:ext>
            </p:extLst>
          </p:nvPr>
        </p:nvGraphicFramePr>
        <p:xfrm>
          <a:off x="7365826" y="2038134"/>
          <a:ext cx="61786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7869">
                  <a:extLst>
                    <a:ext uri="{9D8B030D-6E8A-4147-A177-3AD203B41FA5}">
                      <a16:colId xmlns:a16="http://schemas.microsoft.com/office/drawing/2014/main" val="1372059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4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199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907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67243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B4B7F8-FB15-435B-8199-01EDC77B4A19}"/>
              </a:ext>
            </a:extLst>
          </p:cNvPr>
          <p:cNvSpPr txBox="1"/>
          <p:nvPr/>
        </p:nvSpPr>
        <p:spPr>
          <a:xfrm>
            <a:off x="6988321" y="1506022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Ground truth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DB52AA-658F-4D45-9604-A08A088A2275}"/>
              </a:ext>
            </a:extLst>
          </p:cNvPr>
          <p:cNvSpPr txBox="1"/>
          <p:nvPr/>
        </p:nvSpPr>
        <p:spPr>
          <a:xfrm>
            <a:off x="1033113" y="294566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1E7AE-12CF-4FF1-9F9E-7FD475B5A658}"/>
              </a:ext>
            </a:extLst>
          </p:cNvPr>
          <p:cNvSpPr txBox="1"/>
          <p:nvPr/>
        </p:nvSpPr>
        <p:spPr>
          <a:xfrm>
            <a:off x="1693715" y="357505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D310EA-F132-4400-AC66-129916C9ED38}"/>
              </a:ext>
            </a:extLst>
          </p:cNvPr>
          <p:cNvSpPr txBox="1"/>
          <p:nvPr/>
        </p:nvSpPr>
        <p:spPr>
          <a:xfrm>
            <a:off x="5195448" y="359000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FC1EA-83CA-4970-8FA6-6E3BAFAF1A3B}"/>
              </a:ext>
            </a:extLst>
          </p:cNvPr>
          <p:cNvSpPr txBox="1"/>
          <p:nvPr/>
        </p:nvSpPr>
        <p:spPr>
          <a:xfrm>
            <a:off x="5609276" y="242952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76A4D9-6800-4D98-A8B7-0F902B649AB3}"/>
              </a:ext>
            </a:extLst>
          </p:cNvPr>
          <p:cNvSpPr txBox="1"/>
          <p:nvPr/>
        </p:nvSpPr>
        <p:spPr>
          <a:xfrm>
            <a:off x="6597191" y="3982556"/>
            <a:ext cx="3679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pixel-wise Cross Entropy (CE) loss: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ABBB687-6A57-465A-8A3A-66319F84CC23}"/>
              </a:ext>
            </a:extLst>
          </p:cNvPr>
          <p:cNvCxnSpPr>
            <a:cxnSpLocks/>
          </p:cNvCxnSpPr>
          <p:nvPr/>
        </p:nvCxnSpPr>
        <p:spPr>
          <a:xfrm flipV="1">
            <a:off x="5068650" y="2377980"/>
            <a:ext cx="1558002" cy="752355"/>
          </a:xfrm>
          <a:prstGeom prst="curvedConnector3">
            <a:avLst/>
          </a:pr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E985114-F71E-4C31-92D3-3D9FFB67268F}"/>
              </a:ext>
            </a:extLst>
          </p:cNvPr>
          <p:cNvSpPr txBox="1"/>
          <p:nvPr/>
        </p:nvSpPr>
        <p:spPr>
          <a:xfrm>
            <a:off x="6478838" y="4551942"/>
            <a:ext cx="393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- </a:t>
            </a:r>
            <a:r>
              <a:rPr lang="en-CA" dirty="0">
                <a:solidFill>
                  <a:srgbClr val="FF0000"/>
                </a:solidFill>
              </a:rPr>
              <a:t>0</a:t>
            </a:r>
            <a:r>
              <a:rPr lang="en-CA" dirty="0"/>
              <a:t> x </a:t>
            </a:r>
            <a:r>
              <a:rPr lang="en-CA" i="1" dirty="0"/>
              <a:t>log</a:t>
            </a:r>
            <a:r>
              <a:rPr lang="en-CA" dirty="0"/>
              <a:t> 0.1 – </a:t>
            </a:r>
            <a:r>
              <a:rPr lang="en-CA" dirty="0">
                <a:solidFill>
                  <a:srgbClr val="FF0000"/>
                </a:solidFill>
              </a:rPr>
              <a:t>1</a:t>
            </a:r>
            <a:r>
              <a:rPr lang="en-CA" dirty="0"/>
              <a:t> x </a:t>
            </a:r>
            <a:r>
              <a:rPr lang="en-CA" i="1" dirty="0"/>
              <a:t>log</a:t>
            </a:r>
            <a:r>
              <a:rPr lang="en-CA" dirty="0"/>
              <a:t> 0.8 – </a:t>
            </a:r>
            <a:r>
              <a:rPr lang="en-CA" dirty="0">
                <a:solidFill>
                  <a:srgbClr val="FF0000"/>
                </a:solidFill>
              </a:rPr>
              <a:t>0</a:t>
            </a:r>
            <a:r>
              <a:rPr lang="en-CA" dirty="0"/>
              <a:t> x </a:t>
            </a:r>
            <a:r>
              <a:rPr lang="en-CA" i="1" dirty="0"/>
              <a:t>log</a:t>
            </a:r>
            <a:r>
              <a:rPr lang="en-CA" dirty="0"/>
              <a:t> 0.05 …</a:t>
            </a:r>
          </a:p>
        </p:txBody>
      </p:sp>
    </p:spTree>
    <p:extLst>
      <p:ext uri="{BB962C8B-B14F-4D97-AF65-F5344CB8AC3E}">
        <p14:creationId xmlns:p14="http://schemas.microsoft.com/office/powerpoint/2010/main" val="15927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4" grpId="0"/>
      <p:bldP spid="20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69FDB-00EA-4A1B-BE10-E5BCBE6F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Future work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B5E77E-3C0B-4F4E-B03E-547A84E9452C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81" y="2228324"/>
            <a:ext cx="1670482" cy="938913"/>
          </a:xfrm>
          <a:prstGeom prst="rect">
            <a:avLst/>
          </a:prstGeom>
        </p:spPr>
      </p:pic>
      <p:pic>
        <p:nvPicPr>
          <p:cNvPr id="16392" name="Picture 8" descr="Sedna blog image">
            <a:extLst>
              <a:ext uri="{FF2B5EF4-FFF2-40B4-BE49-F238E27FC236}">
                <a16:creationId xmlns:a16="http://schemas.microsoft.com/office/drawing/2014/main" id="{000C55F0-A658-4BB4-A53A-CB03813D9D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28" y="2444730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9F55CE0-6AD1-4399-8F8D-D1C86A345F77}"/>
              </a:ext>
            </a:extLst>
          </p:cNvPr>
          <p:cNvGrpSpPr/>
          <p:nvPr/>
        </p:nvGrpSpPr>
        <p:grpSpPr>
          <a:xfrm>
            <a:off x="8187774" y="3593667"/>
            <a:ext cx="3804822" cy="1042163"/>
            <a:chOff x="245959" y="3277223"/>
            <a:chExt cx="3804822" cy="10421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B0B3E3-501F-48D3-83EF-C8ACC4B2B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59" y="3277223"/>
              <a:ext cx="1854182" cy="10421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8110B5-10EF-490A-B783-C39E8C6AD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99" y="3277223"/>
              <a:ext cx="1854182" cy="104216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07F2069-2AC2-4EDB-BC32-AEA9FD7989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72" y="2490087"/>
            <a:ext cx="1670483" cy="938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39BD1-457E-4D58-B76A-05142A7A232C}"/>
              </a:ext>
            </a:extLst>
          </p:cNvPr>
          <p:cNvSpPr txBox="1"/>
          <p:nvPr/>
        </p:nvSpPr>
        <p:spPr>
          <a:xfrm>
            <a:off x="8507294" y="4831072"/>
            <a:ext cx="3262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Joint optical flow / segmentation</a:t>
            </a:r>
          </a:p>
          <a:p>
            <a:pPr algn="ctr"/>
            <a:r>
              <a:rPr lang="en-CA" dirty="0"/>
              <a:t>Video segmentation</a:t>
            </a:r>
          </a:p>
        </p:txBody>
      </p:sp>
      <p:pic>
        <p:nvPicPr>
          <p:cNvPr id="16390" name="Picture 6" descr="Image result for cityscape dataset">
            <a:extLst>
              <a:ext uri="{FF2B5EF4-FFF2-40B4-BE49-F238E27FC236}">
                <a16:creationId xmlns:a16="http://schemas.microsoft.com/office/drawing/2014/main" id="{4262DC14-F199-4BA7-9E57-A38CE1CF41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2" y="2898517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Cityscapes Dataset: Example Ulm">
            <a:extLst>
              <a:ext uri="{FF2B5EF4-FFF2-40B4-BE49-F238E27FC236}">
                <a16:creationId xmlns:a16="http://schemas.microsoft.com/office/drawing/2014/main" id="{098D2D3E-C825-44FD-85A5-B9E4E6C0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6" y="3306523"/>
            <a:ext cx="2880000" cy="14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61A57D-7988-4079-BE52-E293046F9319}"/>
              </a:ext>
            </a:extLst>
          </p:cNvPr>
          <p:cNvSpPr txBox="1"/>
          <p:nvPr/>
        </p:nvSpPr>
        <p:spPr>
          <a:xfrm>
            <a:off x="932682" y="4970358"/>
            <a:ext cx="307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Semi-supervised segmentation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7964C2-85D5-434B-8F5B-860C0A3D65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3692" y="1904702"/>
            <a:ext cx="2880000" cy="1586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CC73E6-D1B7-482E-8E96-6B33B2C57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6194" y="3588641"/>
            <a:ext cx="2880000" cy="14644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47E4D-414A-42D6-B521-CDEDE7E14F65}"/>
              </a:ext>
            </a:extLst>
          </p:cNvPr>
          <p:cNvSpPr txBox="1"/>
          <p:nvPr/>
        </p:nvSpPr>
        <p:spPr>
          <a:xfrm>
            <a:off x="5367843" y="5122887"/>
            <a:ext cx="199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Domain adaptation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4FAA8C-901C-405E-8163-0A81F764DF1F}"/>
              </a:ext>
            </a:extLst>
          </p:cNvPr>
          <p:cNvSpPr txBox="1"/>
          <p:nvPr/>
        </p:nvSpPr>
        <p:spPr>
          <a:xfrm>
            <a:off x="4957726" y="2999761"/>
            <a:ext cx="14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Source: GTA5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DA7EA9-69F1-4E50-BEB1-1C3D871686E9}"/>
              </a:ext>
            </a:extLst>
          </p:cNvPr>
          <p:cNvSpPr txBox="1"/>
          <p:nvPr/>
        </p:nvSpPr>
        <p:spPr>
          <a:xfrm>
            <a:off x="4957726" y="4544312"/>
            <a:ext cx="178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Target: </a:t>
            </a:r>
            <a:r>
              <a:rPr lang="en-CA" dirty="0" err="1">
                <a:solidFill>
                  <a:schemeClr val="bg1"/>
                </a:solidFill>
              </a:rPr>
              <a:t>CityScape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0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8BE5-D43C-4A96-B4BA-E079A7BE4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Fully Supervised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A5BB5-3FA7-4432-B7F6-30C31B6DF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74" y="2384328"/>
            <a:ext cx="5225402" cy="2662309"/>
          </a:xfrm>
          <a:prstGeom prst="rect">
            <a:avLst/>
          </a:prstGeom>
        </p:spPr>
      </p:pic>
      <p:sp>
        <p:nvSpPr>
          <p:cNvPr id="5" name="Cylinder 4">
            <a:extLst>
              <a:ext uri="{FF2B5EF4-FFF2-40B4-BE49-F238E27FC236}">
                <a16:creationId xmlns:a16="http://schemas.microsoft.com/office/drawing/2014/main" id="{6038CBAB-12E3-4EA7-8AB0-D4927DC4DC36}"/>
              </a:ext>
            </a:extLst>
          </p:cNvPr>
          <p:cNvSpPr/>
          <p:nvPr/>
        </p:nvSpPr>
        <p:spPr>
          <a:xfrm>
            <a:off x="7993942" y="2330094"/>
            <a:ext cx="2735122" cy="2770776"/>
          </a:xfrm>
          <a:prstGeom prst="ca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9FE84-9017-4BEC-89EA-5AC4CF72F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68" y="3968211"/>
            <a:ext cx="1247688" cy="910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83377-8B37-4175-B8EF-D5262B32C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87" y="3073795"/>
            <a:ext cx="1214416" cy="910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22CAAC-BF68-46AE-ADF2-702323D431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16" y="3009751"/>
            <a:ext cx="1214416" cy="910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F547B3-E2D4-4AE9-AA79-EF1FDB7C7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58" y="3674282"/>
            <a:ext cx="1367586" cy="910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8EE003-9807-49D3-B415-7548C7C7299F}"/>
              </a:ext>
            </a:extLst>
          </p:cNvPr>
          <p:cNvSpPr txBox="1"/>
          <p:nvPr/>
        </p:nvSpPr>
        <p:spPr>
          <a:xfrm>
            <a:off x="7334048" y="5257307"/>
            <a:ext cx="4214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segmentation dataset is </a:t>
            </a:r>
            <a:r>
              <a:rPr lang="en-CA" sz="2800" b="1" i="1" dirty="0"/>
              <a:t>expensive</a:t>
            </a:r>
            <a:endParaRPr lang="en-CA" sz="2000" b="1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966E32-322C-49FF-A2C4-13F52268DA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21" y="2664869"/>
            <a:ext cx="942925" cy="1415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B468AF-6F03-4EA6-9769-30644D02581F}"/>
              </a:ext>
            </a:extLst>
          </p:cNvPr>
          <p:cNvSpPr txBox="1"/>
          <p:nvPr/>
        </p:nvSpPr>
        <p:spPr>
          <a:xfrm>
            <a:off x="1462936" y="5100870"/>
            <a:ext cx="507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Fully Convolutional Network [Long </a:t>
            </a:r>
            <a:r>
              <a:rPr lang="en-CA" i="1" dirty="0"/>
              <a:t>et al. </a:t>
            </a:r>
            <a:r>
              <a:rPr lang="en-CA" dirty="0"/>
              <a:t>CVPR 2015]</a:t>
            </a:r>
          </a:p>
        </p:txBody>
      </p:sp>
    </p:spTree>
    <p:extLst>
      <p:ext uri="{BB962C8B-B14F-4D97-AF65-F5344CB8AC3E}">
        <p14:creationId xmlns:p14="http://schemas.microsoft.com/office/powerpoint/2010/main" val="42828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4D9DB-BFD5-4662-ACA9-678965F3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Weakly Supervised Segmentation</a:t>
            </a:r>
          </a:p>
        </p:txBody>
      </p:sp>
      <p:sp>
        <p:nvSpPr>
          <p:cNvPr id="4" name="圆角矩形 57">
            <a:extLst>
              <a:ext uri="{FF2B5EF4-FFF2-40B4-BE49-F238E27FC236}">
                <a16:creationId xmlns:a16="http://schemas.microsoft.com/office/drawing/2014/main" id="{5202EC5E-68F0-4401-B0BB-EA79DAE480A9}"/>
              </a:ext>
            </a:extLst>
          </p:cNvPr>
          <p:cNvSpPr/>
          <p:nvPr/>
        </p:nvSpPr>
        <p:spPr>
          <a:xfrm>
            <a:off x="3438272" y="2122914"/>
            <a:ext cx="5528175" cy="2692948"/>
          </a:xfrm>
          <a:prstGeom prst="roundRect">
            <a:avLst>
              <a:gd name="adj" fmla="val 2913"/>
            </a:avLst>
          </a:prstGeom>
          <a:solidFill>
            <a:srgbClr val="92D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1EB436AF-447B-4275-A2A3-93764289077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067" y="2653985"/>
            <a:ext cx="2369145" cy="17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2">
            <a:extLst>
              <a:ext uri="{FF2B5EF4-FFF2-40B4-BE49-F238E27FC236}">
                <a16:creationId xmlns:a16="http://schemas.microsoft.com/office/drawing/2014/main" id="{9C039A9E-9B1B-4363-8FE1-058DAAA34CAE}"/>
              </a:ext>
            </a:extLst>
          </p:cNvPr>
          <p:cNvSpPr txBox="1"/>
          <p:nvPr/>
        </p:nvSpPr>
        <p:spPr>
          <a:xfrm>
            <a:off x="10131108" y="2692055"/>
            <a:ext cx="1726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horse person</a:t>
            </a:r>
          </a:p>
        </p:txBody>
      </p:sp>
      <p:pic>
        <p:nvPicPr>
          <p:cNvPr id="7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00DE0842-D121-4D77-BC3F-7CAA761A715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84" y="2659503"/>
            <a:ext cx="2369145" cy="17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4D04B8EA-9BD5-410C-A12B-CB8DB3347E0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30" y="2644842"/>
            <a:ext cx="2369145" cy="17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385E7288-6089-458E-A0F7-064F37F701E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55" y="2655313"/>
            <a:ext cx="2369145" cy="17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29">
            <a:extLst>
              <a:ext uri="{FF2B5EF4-FFF2-40B4-BE49-F238E27FC236}">
                <a16:creationId xmlns:a16="http://schemas.microsoft.com/office/drawing/2014/main" id="{9C068AE5-FB4A-4CD8-9BBC-824312523870}"/>
              </a:ext>
            </a:extLst>
          </p:cNvPr>
          <p:cNvSpPr/>
          <p:nvPr/>
        </p:nvSpPr>
        <p:spPr>
          <a:xfrm>
            <a:off x="1033325" y="2727990"/>
            <a:ext cx="1317763" cy="1653079"/>
          </a:xfrm>
          <a:prstGeom prst="rect">
            <a:avLst/>
          </a:prstGeom>
          <a:noFill/>
          <a:ln w="38100">
            <a:solidFill>
              <a:srgbClr val="F83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37">
            <a:extLst>
              <a:ext uri="{FF2B5EF4-FFF2-40B4-BE49-F238E27FC236}">
                <a16:creationId xmlns:a16="http://schemas.microsoft.com/office/drawing/2014/main" id="{FD89EFF2-1006-4AF6-955F-4E7DC58E2C31}"/>
              </a:ext>
            </a:extLst>
          </p:cNvPr>
          <p:cNvSpPr/>
          <p:nvPr/>
        </p:nvSpPr>
        <p:spPr>
          <a:xfrm>
            <a:off x="2272687" y="3395312"/>
            <a:ext cx="867917" cy="1011308"/>
          </a:xfrm>
          <a:prstGeom prst="rect">
            <a:avLst/>
          </a:prstGeom>
          <a:noFill/>
          <a:ln w="38100">
            <a:solidFill>
              <a:srgbClr val="B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61E56BAF-4861-4914-8C5E-13001894B845}"/>
              </a:ext>
            </a:extLst>
          </p:cNvPr>
          <p:cNvSpPr txBox="1"/>
          <p:nvPr/>
        </p:nvSpPr>
        <p:spPr>
          <a:xfrm>
            <a:off x="1971285" y="2700210"/>
            <a:ext cx="1283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horse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C2A04B32-8114-4CC4-8C84-A5DAA93FF13A}"/>
              </a:ext>
            </a:extLst>
          </p:cNvPr>
          <p:cNvSpPr txBox="1"/>
          <p:nvPr/>
        </p:nvSpPr>
        <p:spPr>
          <a:xfrm>
            <a:off x="2243505" y="3073039"/>
            <a:ext cx="101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person</a:t>
            </a:r>
          </a:p>
        </p:txBody>
      </p:sp>
      <p:cxnSp>
        <p:nvCxnSpPr>
          <p:cNvPr id="14" name="直接连接符 43">
            <a:extLst>
              <a:ext uri="{FF2B5EF4-FFF2-40B4-BE49-F238E27FC236}">
                <a16:creationId xmlns:a16="http://schemas.microsoft.com/office/drawing/2014/main" id="{6B27E2A4-1D9C-4B4E-B39A-57F7C5F59EAA}"/>
              </a:ext>
            </a:extLst>
          </p:cNvPr>
          <p:cNvCxnSpPr>
            <a:cxnSpLocks/>
          </p:cNvCxnSpPr>
          <p:nvPr/>
        </p:nvCxnSpPr>
        <p:spPr>
          <a:xfrm>
            <a:off x="4467572" y="2947005"/>
            <a:ext cx="1" cy="44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47">
            <a:extLst>
              <a:ext uri="{FF2B5EF4-FFF2-40B4-BE49-F238E27FC236}">
                <a16:creationId xmlns:a16="http://schemas.microsoft.com/office/drawing/2014/main" id="{F3CFB173-2D8F-4C20-8B74-5B739ACA23D5}"/>
              </a:ext>
            </a:extLst>
          </p:cNvPr>
          <p:cNvSpPr/>
          <p:nvPr/>
        </p:nvSpPr>
        <p:spPr>
          <a:xfrm>
            <a:off x="4432028" y="3194409"/>
            <a:ext cx="623339" cy="1212211"/>
          </a:xfrm>
          <a:custGeom>
            <a:avLst/>
            <a:gdLst>
              <a:gd name="connsiteX0" fmla="*/ 0 w 748146"/>
              <a:gd name="connsiteY0" fmla="*/ 0 h 1219200"/>
              <a:gd name="connsiteX1" fmla="*/ 120073 w 748146"/>
              <a:gd name="connsiteY1" fmla="*/ 591128 h 1219200"/>
              <a:gd name="connsiteX2" fmla="*/ 360218 w 748146"/>
              <a:gd name="connsiteY2" fmla="*/ 979055 h 1219200"/>
              <a:gd name="connsiteX3" fmla="*/ 748146 w 748146"/>
              <a:gd name="connsiteY3" fmla="*/ 1219200 h 1219200"/>
              <a:gd name="connsiteX4" fmla="*/ 748146 w 748146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6" h="1219200">
                <a:moveTo>
                  <a:pt x="0" y="0"/>
                </a:moveTo>
                <a:cubicBezTo>
                  <a:pt x="30018" y="213976"/>
                  <a:pt x="60037" y="427952"/>
                  <a:pt x="120073" y="591128"/>
                </a:cubicBezTo>
                <a:cubicBezTo>
                  <a:pt x="180109" y="754304"/>
                  <a:pt x="255539" y="874376"/>
                  <a:pt x="360218" y="979055"/>
                </a:cubicBezTo>
                <a:cubicBezTo>
                  <a:pt x="464897" y="1083734"/>
                  <a:pt x="748146" y="1219200"/>
                  <a:pt x="748146" y="1219200"/>
                </a:cubicBezTo>
                <a:lnTo>
                  <a:pt x="748146" y="1219200"/>
                </a:lnTo>
              </a:path>
            </a:pathLst>
          </a:custGeom>
          <a:noFill/>
          <a:ln w="69850">
            <a:solidFill>
              <a:srgbClr val="F83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任意多边形 48">
            <a:extLst>
              <a:ext uri="{FF2B5EF4-FFF2-40B4-BE49-F238E27FC236}">
                <a16:creationId xmlns:a16="http://schemas.microsoft.com/office/drawing/2014/main" id="{A88BA461-174B-4016-8D40-C12C2DDABDF8}"/>
              </a:ext>
            </a:extLst>
          </p:cNvPr>
          <p:cNvSpPr/>
          <p:nvPr/>
        </p:nvSpPr>
        <p:spPr>
          <a:xfrm>
            <a:off x="5606751" y="3753813"/>
            <a:ext cx="276627" cy="559806"/>
          </a:xfrm>
          <a:custGeom>
            <a:avLst/>
            <a:gdLst>
              <a:gd name="connsiteX0" fmla="*/ 0 w 748146"/>
              <a:gd name="connsiteY0" fmla="*/ 0 h 1219200"/>
              <a:gd name="connsiteX1" fmla="*/ 120073 w 748146"/>
              <a:gd name="connsiteY1" fmla="*/ 591128 h 1219200"/>
              <a:gd name="connsiteX2" fmla="*/ 360218 w 748146"/>
              <a:gd name="connsiteY2" fmla="*/ 979055 h 1219200"/>
              <a:gd name="connsiteX3" fmla="*/ 748146 w 748146"/>
              <a:gd name="connsiteY3" fmla="*/ 1219200 h 1219200"/>
              <a:gd name="connsiteX4" fmla="*/ 748146 w 748146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6" h="1219200">
                <a:moveTo>
                  <a:pt x="0" y="0"/>
                </a:moveTo>
                <a:cubicBezTo>
                  <a:pt x="30018" y="213976"/>
                  <a:pt x="60037" y="427952"/>
                  <a:pt x="120073" y="591128"/>
                </a:cubicBezTo>
                <a:cubicBezTo>
                  <a:pt x="180109" y="754304"/>
                  <a:pt x="255539" y="874376"/>
                  <a:pt x="360218" y="979055"/>
                </a:cubicBezTo>
                <a:cubicBezTo>
                  <a:pt x="464897" y="1083734"/>
                  <a:pt x="748146" y="1219200"/>
                  <a:pt x="748146" y="1219200"/>
                </a:cubicBezTo>
                <a:lnTo>
                  <a:pt x="748146" y="1219200"/>
                </a:lnTo>
              </a:path>
            </a:pathLst>
          </a:custGeom>
          <a:noFill/>
          <a:ln w="69850">
            <a:solidFill>
              <a:srgbClr val="D7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49">
            <a:extLst>
              <a:ext uri="{FF2B5EF4-FFF2-40B4-BE49-F238E27FC236}">
                <a16:creationId xmlns:a16="http://schemas.microsoft.com/office/drawing/2014/main" id="{105819A5-9EEA-491C-858B-7E96463498D0}"/>
              </a:ext>
            </a:extLst>
          </p:cNvPr>
          <p:cNvSpPr/>
          <p:nvPr/>
        </p:nvSpPr>
        <p:spPr>
          <a:xfrm>
            <a:off x="7127990" y="3418941"/>
            <a:ext cx="156028" cy="145038"/>
          </a:xfrm>
          <a:prstGeom prst="ellipse">
            <a:avLst/>
          </a:prstGeom>
          <a:solidFill>
            <a:srgbClr val="F83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椭圆 50">
            <a:extLst>
              <a:ext uri="{FF2B5EF4-FFF2-40B4-BE49-F238E27FC236}">
                <a16:creationId xmlns:a16="http://schemas.microsoft.com/office/drawing/2014/main" id="{F90955A7-D328-4B33-9BF6-1F01C9D0772A}"/>
              </a:ext>
            </a:extLst>
          </p:cNvPr>
          <p:cNvSpPr/>
          <p:nvPr/>
        </p:nvSpPr>
        <p:spPr>
          <a:xfrm>
            <a:off x="8251126" y="3939841"/>
            <a:ext cx="156028" cy="145038"/>
          </a:xfrm>
          <a:prstGeom prst="ellipse">
            <a:avLst/>
          </a:prstGeom>
          <a:solidFill>
            <a:srgbClr val="D7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2">
            <a:extLst>
              <a:ext uri="{FF2B5EF4-FFF2-40B4-BE49-F238E27FC236}">
                <a16:creationId xmlns:a16="http://schemas.microsoft.com/office/drawing/2014/main" id="{EE2AC5E0-AE30-44E1-8356-D5DE4C6D3FC3}"/>
              </a:ext>
            </a:extLst>
          </p:cNvPr>
          <p:cNvSpPr txBox="1"/>
          <p:nvPr/>
        </p:nvSpPr>
        <p:spPr>
          <a:xfrm>
            <a:off x="3952046" y="2236119"/>
            <a:ext cx="190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scribbles</a:t>
            </a: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2FBF64FF-8E31-48E6-A1D3-E316BCBEB646}"/>
              </a:ext>
            </a:extLst>
          </p:cNvPr>
          <p:cNvSpPr txBox="1"/>
          <p:nvPr/>
        </p:nvSpPr>
        <p:spPr>
          <a:xfrm>
            <a:off x="6635700" y="2236119"/>
            <a:ext cx="190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points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DD624847-710D-46AB-A36E-BDBAA4AFA1A7}"/>
              </a:ext>
            </a:extLst>
          </p:cNvPr>
          <p:cNvSpPr txBox="1"/>
          <p:nvPr/>
        </p:nvSpPr>
        <p:spPr>
          <a:xfrm>
            <a:off x="9107270" y="2236119"/>
            <a:ext cx="258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image-level labels</a:t>
            </a: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B271DC16-CEDE-4E50-9CBC-ABDA3AAA0337}"/>
              </a:ext>
            </a:extLst>
          </p:cNvPr>
          <p:cNvSpPr txBox="1"/>
          <p:nvPr/>
        </p:nvSpPr>
        <p:spPr>
          <a:xfrm>
            <a:off x="1018429" y="2236119"/>
            <a:ext cx="190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bounding boxes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818F12-33CD-47CB-B32B-037346877DC5}"/>
              </a:ext>
            </a:extLst>
          </p:cNvPr>
          <p:cNvSpPr txBox="1"/>
          <p:nvPr/>
        </p:nvSpPr>
        <p:spPr>
          <a:xfrm>
            <a:off x="9605907" y="6418555"/>
            <a:ext cx="258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Slide credit: </a:t>
            </a:r>
            <a:r>
              <a:rPr lang="en-CA" dirty="0" err="1"/>
              <a:t>Chaoyun</a:t>
            </a:r>
            <a:r>
              <a:rPr lang="en-CA" dirty="0"/>
              <a:t> Wei</a:t>
            </a:r>
          </a:p>
        </p:txBody>
      </p:sp>
    </p:spTree>
    <p:extLst>
      <p:ext uri="{BB962C8B-B14F-4D97-AF65-F5344CB8AC3E}">
        <p14:creationId xmlns:p14="http://schemas.microsoft.com/office/powerpoint/2010/main" val="33744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animBg="1"/>
      <p:bldP spid="11" grpId="0" animBg="1"/>
      <p:bldP spid="12" grpId="0"/>
      <p:bldP spid="13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CCA8-6E39-482E-954F-AB2CCE8E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previous work: Proposal Generation</a:t>
            </a: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862B455C-7824-45A7-AA62-5A3A2238E9AC}"/>
              </a:ext>
            </a:extLst>
          </p:cNvPr>
          <p:cNvSpPr/>
          <p:nvPr/>
        </p:nvSpPr>
        <p:spPr>
          <a:xfrm>
            <a:off x="1770696" y="2321216"/>
            <a:ext cx="2735122" cy="2770776"/>
          </a:xfrm>
          <a:prstGeom prst="ca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B04D67CE-CE40-4A06-8B91-69320FA06F9F}"/>
              </a:ext>
            </a:extLst>
          </p:cNvPr>
          <p:cNvSpPr/>
          <p:nvPr/>
        </p:nvSpPr>
        <p:spPr>
          <a:xfrm>
            <a:off x="7834145" y="2321216"/>
            <a:ext cx="2735122" cy="2770776"/>
          </a:xfrm>
          <a:prstGeom prst="ca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052B28-9878-4761-9529-87E29DA9E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22" y="2996636"/>
            <a:ext cx="2160000" cy="16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93842-7D1D-49B4-9EE0-4A4AA4CB1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15" y="3429000"/>
            <a:ext cx="2160000" cy="1434240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1863E718-6F99-4DA6-B7F4-930B825D34DF}"/>
              </a:ext>
            </a:extLst>
          </p:cNvPr>
          <p:cNvSpPr/>
          <p:nvPr/>
        </p:nvSpPr>
        <p:spPr>
          <a:xfrm>
            <a:off x="5166804" y="3107184"/>
            <a:ext cx="2006353" cy="878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4484D5-6C50-4356-B75B-EF8C66CEC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04" y="2996636"/>
            <a:ext cx="2160000" cy="16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628955-7C06-4479-B54D-F9B0EC2E8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89" y="3439227"/>
            <a:ext cx="2160000" cy="14342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9969D8-3AAB-4E9D-9066-DE1FE6BBE8E9}"/>
              </a:ext>
            </a:extLst>
          </p:cNvPr>
          <p:cNvSpPr txBox="1"/>
          <p:nvPr/>
        </p:nvSpPr>
        <p:spPr>
          <a:xfrm>
            <a:off x="1595206" y="5305747"/>
            <a:ext cx="320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Scribbles (partial masks)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A8070-6C7D-46BB-A73E-6A044DB176E5}"/>
              </a:ext>
            </a:extLst>
          </p:cNvPr>
          <p:cNvSpPr txBox="1"/>
          <p:nvPr/>
        </p:nvSpPr>
        <p:spPr>
          <a:xfrm>
            <a:off x="7658655" y="5316058"/>
            <a:ext cx="2881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Proposals (full masks)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15D20D-7B1F-4C87-AEF6-1D7B2458F1FF}"/>
              </a:ext>
            </a:extLst>
          </p:cNvPr>
          <p:cNvSpPr txBox="1"/>
          <p:nvPr/>
        </p:nvSpPr>
        <p:spPr>
          <a:xfrm>
            <a:off x="9035689" y="490359"/>
            <a:ext cx="2900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[Dai </a:t>
            </a:r>
            <a:r>
              <a:rPr lang="en-CA" i="1" dirty="0"/>
              <a:t>et al. </a:t>
            </a:r>
            <a:r>
              <a:rPr lang="en-CA" dirty="0"/>
              <a:t>ICCV 2015]</a:t>
            </a:r>
          </a:p>
          <a:p>
            <a:r>
              <a:rPr lang="en-CA" dirty="0"/>
              <a:t>[</a:t>
            </a:r>
            <a:r>
              <a:rPr lang="en-CA" dirty="0" err="1"/>
              <a:t>Khoreva</a:t>
            </a:r>
            <a:r>
              <a:rPr lang="en-CA" dirty="0"/>
              <a:t> </a:t>
            </a:r>
            <a:r>
              <a:rPr lang="en-CA" i="1" dirty="0"/>
              <a:t>et al. </a:t>
            </a:r>
            <a:r>
              <a:rPr lang="en-CA" dirty="0"/>
              <a:t>CVPR 2017]</a:t>
            </a:r>
          </a:p>
          <a:p>
            <a:r>
              <a:rPr lang="en-CA" dirty="0"/>
              <a:t>[Kolesnikov </a:t>
            </a:r>
            <a:r>
              <a:rPr lang="en-CA" i="1" dirty="0"/>
              <a:t>et al. </a:t>
            </a:r>
            <a:r>
              <a:rPr lang="en-CA" dirty="0"/>
              <a:t>ECCV 2016]</a:t>
            </a:r>
          </a:p>
          <a:p>
            <a:r>
              <a:rPr lang="en-CA" dirty="0"/>
              <a:t>[Lin </a:t>
            </a:r>
            <a:r>
              <a:rPr lang="en-CA" i="1" dirty="0"/>
              <a:t>et al. </a:t>
            </a:r>
            <a:r>
              <a:rPr lang="en-CA" dirty="0"/>
              <a:t>CVPR 2016]</a:t>
            </a:r>
          </a:p>
        </p:txBody>
      </p:sp>
    </p:spTree>
    <p:extLst>
      <p:ext uri="{BB962C8B-B14F-4D97-AF65-F5344CB8AC3E}">
        <p14:creationId xmlns:p14="http://schemas.microsoft.com/office/powerpoint/2010/main" val="2762562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ED07676C-6401-429C-8D7A-0F2F9A67A35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3" y="2488289"/>
            <a:ext cx="1677008" cy="12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DEBFEC83-09CD-475B-847D-2838A1E4B2DD}"/>
              </a:ext>
            </a:extLst>
          </p:cNvPr>
          <p:cNvSpPr txBox="1"/>
          <p:nvPr/>
        </p:nvSpPr>
        <p:spPr>
          <a:xfrm>
            <a:off x="653113" y="2845440"/>
            <a:ext cx="1283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horse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031F7AAF-1859-4989-A4AD-7C04AD480352}"/>
              </a:ext>
            </a:extLst>
          </p:cNvPr>
          <p:cNvSpPr txBox="1"/>
          <p:nvPr/>
        </p:nvSpPr>
        <p:spPr>
          <a:xfrm>
            <a:off x="1378713" y="2914592"/>
            <a:ext cx="101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person</a:t>
            </a:r>
          </a:p>
        </p:txBody>
      </p:sp>
      <p:sp>
        <p:nvSpPr>
          <p:cNvPr id="7" name="任意多边形 47">
            <a:extLst>
              <a:ext uri="{FF2B5EF4-FFF2-40B4-BE49-F238E27FC236}">
                <a16:creationId xmlns:a16="http://schemas.microsoft.com/office/drawing/2014/main" id="{740B6315-14DB-4C12-ACCC-D88C359E3783}"/>
              </a:ext>
            </a:extLst>
          </p:cNvPr>
          <p:cNvSpPr/>
          <p:nvPr/>
        </p:nvSpPr>
        <p:spPr>
          <a:xfrm>
            <a:off x="929193" y="2840347"/>
            <a:ext cx="441233" cy="858069"/>
          </a:xfrm>
          <a:custGeom>
            <a:avLst/>
            <a:gdLst>
              <a:gd name="connsiteX0" fmla="*/ 0 w 748146"/>
              <a:gd name="connsiteY0" fmla="*/ 0 h 1219200"/>
              <a:gd name="connsiteX1" fmla="*/ 120073 w 748146"/>
              <a:gd name="connsiteY1" fmla="*/ 591128 h 1219200"/>
              <a:gd name="connsiteX2" fmla="*/ 360218 w 748146"/>
              <a:gd name="connsiteY2" fmla="*/ 979055 h 1219200"/>
              <a:gd name="connsiteX3" fmla="*/ 748146 w 748146"/>
              <a:gd name="connsiteY3" fmla="*/ 1219200 h 1219200"/>
              <a:gd name="connsiteX4" fmla="*/ 748146 w 748146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6" h="1219200">
                <a:moveTo>
                  <a:pt x="0" y="0"/>
                </a:moveTo>
                <a:cubicBezTo>
                  <a:pt x="30018" y="213976"/>
                  <a:pt x="60037" y="427952"/>
                  <a:pt x="120073" y="591128"/>
                </a:cubicBezTo>
                <a:cubicBezTo>
                  <a:pt x="180109" y="754304"/>
                  <a:pt x="255539" y="874376"/>
                  <a:pt x="360218" y="979055"/>
                </a:cubicBezTo>
                <a:cubicBezTo>
                  <a:pt x="464897" y="1083734"/>
                  <a:pt x="748146" y="1219200"/>
                  <a:pt x="748146" y="1219200"/>
                </a:cubicBezTo>
                <a:lnTo>
                  <a:pt x="748146" y="1219200"/>
                </a:lnTo>
              </a:path>
            </a:pathLst>
          </a:custGeom>
          <a:noFill/>
          <a:ln w="69850">
            <a:solidFill>
              <a:srgbClr val="F83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任意多边形 48">
            <a:extLst>
              <a:ext uri="{FF2B5EF4-FFF2-40B4-BE49-F238E27FC236}">
                <a16:creationId xmlns:a16="http://schemas.microsoft.com/office/drawing/2014/main" id="{816F5219-2B3A-4221-BDCC-08271C7A7B87}"/>
              </a:ext>
            </a:extLst>
          </p:cNvPr>
          <p:cNvSpPr/>
          <p:nvPr/>
        </p:nvSpPr>
        <p:spPr>
          <a:xfrm>
            <a:off x="1807613" y="3302156"/>
            <a:ext cx="195811" cy="396260"/>
          </a:xfrm>
          <a:custGeom>
            <a:avLst/>
            <a:gdLst>
              <a:gd name="connsiteX0" fmla="*/ 0 w 748146"/>
              <a:gd name="connsiteY0" fmla="*/ 0 h 1219200"/>
              <a:gd name="connsiteX1" fmla="*/ 120073 w 748146"/>
              <a:gd name="connsiteY1" fmla="*/ 591128 h 1219200"/>
              <a:gd name="connsiteX2" fmla="*/ 360218 w 748146"/>
              <a:gd name="connsiteY2" fmla="*/ 979055 h 1219200"/>
              <a:gd name="connsiteX3" fmla="*/ 748146 w 748146"/>
              <a:gd name="connsiteY3" fmla="*/ 1219200 h 1219200"/>
              <a:gd name="connsiteX4" fmla="*/ 748146 w 748146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146" h="1219200">
                <a:moveTo>
                  <a:pt x="0" y="0"/>
                </a:moveTo>
                <a:cubicBezTo>
                  <a:pt x="30018" y="213976"/>
                  <a:pt x="60037" y="427952"/>
                  <a:pt x="120073" y="591128"/>
                </a:cubicBezTo>
                <a:cubicBezTo>
                  <a:pt x="180109" y="754304"/>
                  <a:pt x="255539" y="874376"/>
                  <a:pt x="360218" y="979055"/>
                </a:cubicBezTo>
                <a:cubicBezTo>
                  <a:pt x="464897" y="1083734"/>
                  <a:pt x="748146" y="1219200"/>
                  <a:pt x="748146" y="1219200"/>
                </a:cubicBezTo>
                <a:lnTo>
                  <a:pt x="748146" y="1219200"/>
                </a:lnTo>
              </a:path>
            </a:pathLst>
          </a:custGeom>
          <a:noFill/>
          <a:ln w="69850">
            <a:solidFill>
              <a:srgbClr val="D7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468CC-008E-47F5-BA22-CA4713AB35DA}"/>
              </a:ext>
            </a:extLst>
          </p:cNvPr>
          <p:cNvSpPr txBox="1"/>
          <p:nvPr/>
        </p:nvSpPr>
        <p:spPr>
          <a:xfrm>
            <a:off x="2123258" y="2420383"/>
            <a:ext cx="1490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Interactive</a:t>
            </a:r>
          </a:p>
          <a:p>
            <a:pPr algn="ctr"/>
            <a:r>
              <a:rPr lang="en-CA" dirty="0"/>
              <a:t>Segmentation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9600D6-31B7-4ED4-8F13-7544A7EAA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060" y="2255769"/>
            <a:ext cx="3494462" cy="1780406"/>
          </a:xfrm>
          <a:prstGeom prst="rect">
            <a:avLst/>
          </a:prstGeom>
        </p:spPr>
      </p:pic>
      <p:pic>
        <p:nvPicPr>
          <p:cNvPr id="22" name="Picture 1" descr="C:\Users\yunchao\AppData\Roaming\Tencent\Users\451268017\QQ\WinTemp\RichOle\NCU}B`O7C({P{B%YF]%POXT.png">
            <a:extLst>
              <a:ext uri="{FF2B5EF4-FFF2-40B4-BE49-F238E27FC236}">
                <a16:creationId xmlns:a16="http://schemas.microsoft.com/office/drawing/2014/main" id="{143B67FD-A550-432B-ADE7-FBE6F7DCA5D2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/>
          <a:stretch/>
        </p:blipFill>
        <p:spPr bwMode="auto">
          <a:xfrm>
            <a:off x="6784699" y="2591754"/>
            <a:ext cx="1928340" cy="1554746"/>
          </a:xfrm>
          <a:prstGeom prst="rect">
            <a:avLst/>
          </a:prstGeom>
          <a:noFill/>
          <a:scene3d>
            <a:camera prst="orthographicFront">
              <a:rot lat="2400000" lon="189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5DC41-34A8-43B6-91F5-17DAB3D51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0"/>
          <a:stretch/>
        </p:blipFill>
        <p:spPr>
          <a:xfrm>
            <a:off x="9798080" y="2307203"/>
            <a:ext cx="1737919" cy="169202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2460000" lon="18900000" rev="0"/>
            </a:camera>
            <a:lightRig rig="threePt" dir="t"/>
          </a:scene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528C8E-721E-4E43-8A17-AFD82B390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220" y="2488289"/>
            <a:ext cx="1672961" cy="125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0028799-3786-4297-A252-EE957AB9E7E3}"/>
              </a:ext>
            </a:extLst>
          </p:cNvPr>
          <p:cNvSpPr txBox="1"/>
          <p:nvPr/>
        </p:nvSpPr>
        <p:spPr>
          <a:xfrm>
            <a:off x="5357722" y="2417785"/>
            <a:ext cx="99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Network</a:t>
            </a:r>
          </a:p>
          <a:p>
            <a:pPr algn="ctr"/>
            <a:r>
              <a:rPr lang="en-CA" dirty="0"/>
              <a:t>Training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0F768CC-C9EA-49C5-8CA6-0BEB9BCE47B3}"/>
              </a:ext>
            </a:extLst>
          </p:cNvPr>
          <p:cNvSpPr/>
          <p:nvPr/>
        </p:nvSpPr>
        <p:spPr>
          <a:xfrm>
            <a:off x="2392181" y="3030999"/>
            <a:ext cx="953996" cy="477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60F0790-F2E5-44E8-9688-F90999E65155}"/>
              </a:ext>
            </a:extLst>
          </p:cNvPr>
          <p:cNvSpPr/>
          <p:nvPr/>
        </p:nvSpPr>
        <p:spPr>
          <a:xfrm>
            <a:off x="5499603" y="3017138"/>
            <a:ext cx="953996" cy="477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040F8C-2354-4F48-8260-4BA4746D1AA8}"/>
              </a:ext>
            </a:extLst>
          </p:cNvPr>
          <p:cNvSpPr txBox="1"/>
          <p:nvPr/>
        </p:nvSpPr>
        <p:spPr>
          <a:xfrm>
            <a:off x="3900489" y="3812595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proposals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D8E090F-F06C-454D-86B8-A26E4332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Pipeline of previous work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8B0788-230F-4B60-9E9A-477D18B03427}"/>
              </a:ext>
            </a:extLst>
          </p:cNvPr>
          <p:cNvSpPr txBox="1"/>
          <p:nvPr/>
        </p:nvSpPr>
        <p:spPr>
          <a:xfrm>
            <a:off x="9035689" y="490359"/>
            <a:ext cx="2900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[Dai </a:t>
            </a:r>
            <a:r>
              <a:rPr lang="en-CA" i="1" dirty="0"/>
              <a:t>et al. ICCV</a:t>
            </a:r>
            <a:r>
              <a:rPr lang="en-CA" dirty="0"/>
              <a:t> 2015]</a:t>
            </a:r>
          </a:p>
          <a:p>
            <a:r>
              <a:rPr lang="en-CA" dirty="0"/>
              <a:t>[</a:t>
            </a:r>
            <a:r>
              <a:rPr lang="en-CA" dirty="0" err="1"/>
              <a:t>Khoreva</a:t>
            </a:r>
            <a:r>
              <a:rPr lang="en-CA" dirty="0"/>
              <a:t> </a:t>
            </a:r>
            <a:r>
              <a:rPr lang="en-CA" i="1" dirty="0"/>
              <a:t>et al. CVPR</a:t>
            </a:r>
            <a:r>
              <a:rPr lang="en-CA" dirty="0"/>
              <a:t> 2017]</a:t>
            </a:r>
          </a:p>
          <a:p>
            <a:r>
              <a:rPr lang="en-CA" dirty="0"/>
              <a:t>[Kolesnikov </a:t>
            </a:r>
            <a:r>
              <a:rPr lang="en-CA" i="1" dirty="0"/>
              <a:t>et al. ECCV</a:t>
            </a:r>
            <a:r>
              <a:rPr lang="en-CA" dirty="0"/>
              <a:t> 2016]</a:t>
            </a:r>
          </a:p>
          <a:p>
            <a:r>
              <a:rPr lang="en-CA" dirty="0"/>
              <a:t>[Lin </a:t>
            </a:r>
            <a:r>
              <a:rPr lang="en-CA" i="1" dirty="0"/>
              <a:t>et al. CVPR</a:t>
            </a:r>
            <a:r>
              <a:rPr lang="en-CA" dirty="0"/>
              <a:t> 2016]</a:t>
            </a:r>
          </a:p>
        </p:txBody>
      </p:sp>
    </p:spTree>
    <p:extLst>
      <p:ext uri="{BB962C8B-B14F-4D97-AF65-F5344CB8AC3E}">
        <p14:creationId xmlns:p14="http://schemas.microsoft.com/office/powerpoint/2010/main" val="2127414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CCA8-6E39-482E-954F-AB2CCE8E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Better proposals </a:t>
            </a:r>
            <a:r>
              <a:rPr lang="en-CA" sz="3600" dirty="0">
                <a:sym typeface="Wingdings" panose="05000000000000000000" pitchFamily="2" charset="2"/>
              </a:rPr>
              <a:t> Better CNN trained</a:t>
            </a:r>
            <a:endParaRPr lang="en-CA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8B951-C7DF-4334-9CB9-7BB09E162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60" y="1862289"/>
            <a:ext cx="2160000" cy="1434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35EF7-DA3A-4B42-AA95-B90B0E49E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94" y="1862290"/>
            <a:ext cx="2160000" cy="1434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5DC964-1528-400B-8E51-96FAEF5ED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6" y="1853975"/>
            <a:ext cx="2160000" cy="1434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A0E18F-32E1-4B00-B7AA-DA6CD9DE2534}"/>
              </a:ext>
            </a:extLst>
          </p:cNvPr>
          <p:cNvSpPr txBox="1"/>
          <p:nvPr/>
        </p:nvSpPr>
        <p:spPr>
          <a:xfrm>
            <a:off x="1417036" y="3394633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input scribbles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99DF16-4AAD-4054-877B-BD755878E430}"/>
              </a:ext>
            </a:extLst>
          </p:cNvPr>
          <p:cNvSpPr txBox="1"/>
          <p:nvPr/>
        </p:nvSpPr>
        <p:spPr>
          <a:xfrm>
            <a:off x="4228868" y="3394633"/>
            <a:ext cx="123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by </a:t>
            </a:r>
            <a:r>
              <a:rPr lang="en-CA" dirty="0" err="1"/>
              <a:t>GrabCut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96953-1B6D-4EC4-8C4F-8B0101ADD9EE}"/>
              </a:ext>
            </a:extLst>
          </p:cNvPr>
          <p:cNvSpPr txBox="1"/>
          <p:nvPr/>
        </p:nvSpPr>
        <p:spPr>
          <a:xfrm>
            <a:off x="8626390" y="3394633"/>
            <a:ext cx="13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ground truth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FC4304-F70F-4F8D-AA50-58E7EDAB0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77" y="1862289"/>
            <a:ext cx="2160000" cy="1434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036CD0-A0D8-421E-BF21-7520FDF5FE12}"/>
              </a:ext>
            </a:extLst>
          </p:cNvPr>
          <p:cNvSpPr txBox="1"/>
          <p:nvPr/>
        </p:nvSpPr>
        <p:spPr>
          <a:xfrm>
            <a:off x="6304377" y="3394633"/>
            <a:ext cx="138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by </a:t>
            </a:r>
            <a:r>
              <a:rPr lang="en-CA" dirty="0" err="1"/>
              <a:t>KernelCut</a:t>
            </a:r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9EEE8D4-AD6C-46C9-8AD0-4D12A1770D03}"/>
              </a:ext>
            </a:extLst>
          </p:cNvPr>
          <p:cNvSpPr/>
          <p:nvPr/>
        </p:nvSpPr>
        <p:spPr>
          <a:xfrm>
            <a:off x="4615671" y="4424694"/>
            <a:ext cx="376979" cy="5060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E29B7DB-7EF7-44FA-BE65-FEBEF2FC1DF8}"/>
              </a:ext>
            </a:extLst>
          </p:cNvPr>
          <p:cNvSpPr/>
          <p:nvPr/>
        </p:nvSpPr>
        <p:spPr>
          <a:xfrm>
            <a:off x="6873788" y="4464156"/>
            <a:ext cx="376979" cy="5060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0B31CFD-64E5-4280-BBD9-C023D4793B5E}"/>
              </a:ext>
            </a:extLst>
          </p:cNvPr>
          <p:cNvSpPr/>
          <p:nvPr/>
        </p:nvSpPr>
        <p:spPr>
          <a:xfrm>
            <a:off x="9131905" y="4464156"/>
            <a:ext cx="376979" cy="5060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2CEEB0-DBAA-4AFA-A529-D3CF0E9F0C72}"/>
              </a:ext>
            </a:extLst>
          </p:cNvPr>
          <p:cNvSpPr txBox="1"/>
          <p:nvPr/>
        </p:nvSpPr>
        <p:spPr>
          <a:xfrm>
            <a:off x="2629372" y="3900826"/>
            <a:ext cx="251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mIOU</a:t>
            </a:r>
            <a:r>
              <a:rPr lang="en-CA" dirty="0"/>
              <a:t> on train set:   </a:t>
            </a:r>
            <a:r>
              <a:rPr lang="en-CA" sz="2000" b="1" dirty="0"/>
              <a:t>58%</a:t>
            </a:r>
            <a:endParaRPr lang="en-CA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631E3B-1D40-4299-A81E-A494F31EFF7A}"/>
              </a:ext>
            </a:extLst>
          </p:cNvPr>
          <p:cNvSpPr txBox="1"/>
          <p:nvPr/>
        </p:nvSpPr>
        <p:spPr>
          <a:xfrm>
            <a:off x="6770370" y="3900826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64%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8D0CF-1A34-4871-A102-F938BF945BD6}"/>
              </a:ext>
            </a:extLst>
          </p:cNvPr>
          <p:cNvSpPr txBox="1"/>
          <p:nvPr/>
        </p:nvSpPr>
        <p:spPr>
          <a:xfrm>
            <a:off x="8969978" y="3900826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100%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8A341F-1F0C-48DF-8548-0AD77B3B78BC}"/>
              </a:ext>
            </a:extLst>
          </p:cNvPr>
          <p:cNvSpPr txBox="1"/>
          <p:nvPr/>
        </p:nvSpPr>
        <p:spPr>
          <a:xfrm>
            <a:off x="2159832" y="4482995"/>
            <a:ext cx="238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train with such labeling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881F31-AA6B-485E-B6A4-AF99F0870F94}"/>
              </a:ext>
            </a:extLst>
          </p:cNvPr>
          <p:cNvSpPr txBox="1"/>
          <p:nvPr/>
        </p:nvSpPr>
        <p:spPr>
          <a:xfrm>
            <a:off x="2749854" y="5140526"/>
            <a:ext cx="2395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mIOU</a:t>
            </a:r>
            <a:r>
              <a:rPr lang="en-CA" dirty="0"/>
              <a:t> on </a:t>
            </a:r>
            <a:r>
              <a:rPr lang="en-CA" dirty="0" err="1"/>
              <a:t>val</a:t>
            </a:r>
            <a:r>
              <a:rPr lang="en-CA" dirty="0"/>
              <a:t> set:    </a:t>
            </a:r>
            <a:r>
              <a:rPr lang="en-CA" sz="2000" b="1" dirty="0"/>
              <a:t>55%</a:t>
            </a:r>
            <a:endParaRPr lang="en-CA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7CE347-C02E-4C5C-BA9C-0D8105E763DF}"/>
              </a:ext>
            </a:extLst>
          </p:cNvPr>
          <p:cNvSpPr txBox="1"/>
          <p:nvPr/>
        </p:nvSpPr>
        <p:spPr>
          <a:xfrm>
            <a:off x="6770370" y="514052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60%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73363B-2E97-487E-8B54-0172DBE6BBC1}"/>
              </a:ext>
            </a:extLst>
          </p:cNvPr>
          <p:cNvSpPr txBox="1"/>
          <p:nvPr/>
        </p:nvSpPr>
        <p:spPr>
          <a:xfrm>
            <a:off x="9028487" y="514052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64%</a:t>
            </a:r>
          </a:p>
        </p:txBody>
      </p:sp>
    </p:spTree>
    <p:extLst>
      <p:ext uri="{BB962C8B-B14F-4D97-AF65-F5344CB8AC3E}">
        <p14:creationId xmlns:p14="http://schemas.microsoft.com/office/powerpoint/2010/main" val="183504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3667.792"/>
  <p:tag name="LATEXADDIN" val="\documentclass{article}&#10;\usepackage{amsmath}&#10;\pagestyle{empty}&#10;\begin{document}&#10;&#10;\textbf{Definition} Given $M$ labeled data $(x_i,y_i)\in (\cal{X},{\cal{Y}})$,$i=1,...,M$ and&#10;&#10;$U$ unlabeled data $x_i,i=M+1,...,M+U$, learn $f(x):\cal{X}\rightarrow\cal{Y}$.&#10;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794"/>
  <p:tag name="ORIGINALWIDTH" val="200.9749"/>
  <p:tag name="LATEXADDIN" val="\documentclass{article}&#10;\usepackage{amsmath}&#10;\pagestyle{empty}&#10;\begin{document}&#10;&#10;$\min\limits_{\theta}$&#10;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98.98764"/>
  <p:tag name="LATEXADDIN" val="\documentclass{article}&#10;\usepackage{amsmath}&#10;\pagestyle{empty}&#10;\begin{document}&#10;&#10;$x_i$&#10;&#10;&#10;\end{document}"/>
  <p:tag name="IGUANATEXSIZE" val="20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08.2115"/>
  <p:tag name="LATEXADDIN" val="\documentclass{article}&#10;\usepackage{amsmath}&#10;\pagestyle{empty}&#10;\begin{document}&#10;&#10;$f_\theta(x_i)$&#10;&#10;&#10;\end{document}"/>
  <p:tag name="IGUANATEXSIZE" val="20"/>
  <p:tag name="IGUANATEXCURSOR" val="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184.4769"/>
  <p:tag name="LATEXADDIN" val="\documentclass{article}&#10;\usepackage{amsmath,xcolor}&#10;\pagestyle{empty}&#10;\begin{document}&#10;&#10;$\color{black}W_{ij}$&#10;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184.4769"/>
  <p:tag name="LATEXADDIN" val="\documentclass{article}&#10;\usepackage{amsmath,xcolor}&#10;\pagestyle{empty}&#10;\begin{document}&#10;&#10;$\color{white}W_{ij}$&#10;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9802"/>
  <p:tag name="ORIGINALWIDTH" val="1442.07"/>
  <p:tag name="LATEXADDIN" val="\documentclass{article}&#10;\usepackage{amsmath}&#10;\pagestyle{empty}&#10;\begin{document}&#10;$\sum_{ij}W_{ij}\cdot||f(x_i)-f(x_j)||^2$&#10;&#10;&#10;\end{document}"/>
  <p:tag name="IGUANATEXSIZE" val="20"/>
  <p:tag name="IGUANATEXCURSOR" val="80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184.4769"/>
  <p:tag name="LATEXADDIN" val="\documentclass{article}&#10;\usepackage{amsmath,xcolor}&#10;\pagestyle{empty}&#10;\begin{document}&#10;&#10;$\color{white}W_{ij}$&#10;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9617"/>
  <p:tag name="ORIGINALWIDTH" val="2495.688"/>
  <p:tag name="LATEXADDIN" val="\documentclass{article}&#10;\usepackage{amsmath}&#10;\pagestyle{empty}&#10;\begin{document}&#10;&#10;$\sum\limits_{i=1}^M \ell (f_\theta(x_i),y_i) +\lambda\sum\limits_{i,j=1}^{M+U}R(f_\theta(x_i),f_\theta(x_j),W_{ij})$&#10;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9802"/>
  <p:tag name="ORIGINALWIDTH" val="1442.07"/>
  <p:tag name="LATEXADDIN" val="\documentclass{article}&#10;\usepackage{amsmath}&#10;\pagestyle{empty}&#10;\begin{document}&#10;$\sum_{ij}W_{ij}\cdot||f(x_i)-f(x_j)||^2$&#10;&#10;&#10;\end{document}"/>
  <p:tag name="IGUANATEXSIZE" val="20"/>
  <p:tag name="IGUANATEXCURSOR" val="80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.4608"/>
  <p:tag name="ORIGINALWIDTH" val="833.8958"/>
  <p:tag name="LATEXADDIN" val="\documentclass{article}&#10;\usepackage{amsmath,xcolor}&#10;\pagestyle{empty}&#10;\begin{document}&#10;&#10;$$\frac{\sum_{p\in S^k,q\not\in S^k}k_{pq}}{|S^k|}$$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184.4769"/>
  <p:tag name="LATEXADDIN" val="\documentclass{article}&#10;\usepackage{amsmath}&#10;\pagestyle{empty}&#10;\begin{document}&#10;&#10;$W_{ij}$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.9543"/>
  <p:tag name="ORIGINALWIDTH" val="167.979"/>
  <p:tag name="OUTPUTDPI" val="1200"/>
  <p:tag name="LATEXADDIN" val="\documentclass{article}&#10;\usepackage{amsmath}&#10;\pagestyle{empty}&#10;\begin{document}&#10;&#10;$$\sum_{k=1}^K$$&#10;&#10;&#10;\end{document}"/>
  <p:tag name="IGUANATEXSIZE" val="20"/>
  <p:tag name="IGUANATEXCURSOR" val="83"/>
  <p:tag name="TRANSPARENCY" val="True"/>
  <p:tag name="FILENAME" val=""/>
  <p:tag name="INPUTTYPE" val="0"/>
  <p:tag name="LATEXENGINEID" val="0"/>
  <p:tag name="TEMPFOLDER" val="c: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.4608"/>
  <p:tag name="ORIGINALWIDTH" val="617.1729"/>
  <p:tag name="LATEXADDIN" val="\documentclass{article}&#10;\usepackage{amsmath,xcolor}&#10;\pagestyle{empty}&#10;\begin{document}&#10;&#10;$$\frac{\sum_{pq\in S^k}k_{pq}}{|S^k|}$$&#10;&#10;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.9543"/>
  <p:tag name="ORIGINALWIDTH" val="281.2149"/>
  <p:tag name="OUTPUTDPI" val="1200"/>
  <p:tag name="LATEXADDIN" val="\documentclass{article}&#10;\usepackage{amsmath}&#10;\pagestyle{empty}&#10;\begin{document}&#10;&#10;$$  - \sum_{k=1}^K$$&#10;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c:\temp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7.4578"/>
  <p:tag name="ORIGINALWIDTH" val="833.8958"/>
  <p:tag name="LATEXADDIN" val="\documentclass{article}&#10;\usepackage{amsmath,xcolor}&#10;\pagestyle{empty}&#10;\begin{document}&#10;&#10;$$\frac{\sum_{p\in S^k,q\not\in S^k}k_{pq}}{\color{red}\sum_{p\in S^k}d_p}$$&#10;&#10;&#10;\end{document}"/>
  <p:tag name="IGUANATEXSIZE" val="20"/>
  <p:tag name="IGUANATEXCURSOR" val="1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.9543"/>
  <p:tag name="ORIGINALWIDTH" val="167.979"/>
  <p:tag name="OUTPUTDPI" val="1200"/>
  <p:tag name="LATEXADDIN" val="\documentclass{article}&#10;\usepackage{amsmath}&#10;\pagestyle{empty}&#10;\begin{document}&#10;&#10;$$\sum_{k=1}^K$$&#10;&#10;&#10;\end{document}"/>
  <p:tag name="IGUANATEXSIZE" val="20"/>
  <p:tag name="IGUANATEXCURSOR" val="83"/>
  <p:tag name="TRANSPARENCY" val="True"/>
  <p:tag name="FILENAME" val=""/>
  <p:tag name="INPUTTYPE" val="0"/>
  <p:tag name="LATEXENGINEID" val="0"/>
  <p:tag name="TEMPFOLDER" val="c:\temp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983.877"/>
  <p:tag name="LATEXADDIN" val="\documentclass{article}&#10;\usepackage{amsmath}&#10;\pagestyle{empty}&#10;\begin{document}&#10;&#10;network output $f_\theta$&#10;&#10;&#10;\end{document}"/>
  <p:tag name="IGUANATEXSIZE" val="20"/>
  <p:tag name="IGUANATEXCURSOR" val="8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.4765"/>
  <p:tag name="ORIGINALWIDTH" val="1504.312"/>
  <p:tag name="LATEXADDIN" val="\documentclass{article}&#10;\usepackage{amsmath}&#10;\pagestyle{empty}&#10;\begin{document}&#10;&#10;gradient of NC loss $\frac{\partial NC(f_\theta)}{\partial f_\theta}$&#10;&#10;&#10;\end{document}"/>
  <p:tag name="IGUANATEXSIZE" val="20"/>
  <p:tag name="IGUANATEXCURSOR" val="1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442.445"/>
  <p:tag name="LATEXADDIN" val="\documentclass{article}&#10;\usepackage{amsmath,xcolor}&#10;\pagestyle{empty}&#10;\begin{document}&#10;&#10;$\sum\limits_{p\in scribbles} \ell (f_\theta(x_p),y_p) =\sum\limits_{p\in \Omega} {\color{red} u_p} \cdot \ell (f_\theta(x_p),y_p)$&#10;&#10;&#10;\end{document}"/>
  <p:tag name="IGUANATEXSIZE" val="20"/>
  <p:tag name="IGUANATEXCURSOR" val="116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9846"/>
  <p:tag name="ORIGINALWIDTH" val="1718.785"/>
  <p:tag name="LATEXADDIN" val="\documentclass{article}&#10;\usepackage{amsmath}&#10;\pagestyle{empty}&#10;\begin{document}&#10;&#10;$u_p=1$ for scribble, $0$ otherwise.&#10;&#10;&#10;\end{document}"/>
  <p:tag name="IGUANATEXSIZE" val="20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2365.954"/>
  <p:tag name="LATEXADDIN" val="\documentclass{article}&#10;\usepackage{amsmath}&#10;\pagestyle{empty}&#10;\begin{document}&#10;unlabelled points $\rightarrow$ pairwise regularization&#10;&#10;e.g. $\sum_{ij}W_{ij}\cdot||f(x_i)-f(x_j)||^2$&#10;&#10;&#10;\end{document}"/>
  <p:tag name="IGUANATEXSIZE" val="20"/>
  <p:tag name="IGUANATEXCURSOR" val="135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158"/>
  <p:tag name="ORIGINALWIDTH" val="1787.776"/>
  <p:tag name="LATEXADDIN" val="\documentclass{article}&#10;\usepackage{amsmath}&#10;\pagestyle{empty}&#10;\begin{document}&#10;labelled points $\rightarrow$ target labeling&#10;&#10;e.g. $\sum_{i=1}^M\delta ( f(x_i)\neq y_i)$&#10;&#10;&#10;\end{document}"/>
  <p:tag name="IGUANATEXSIZE" val="20"/>
  <p:tag name="IGUANATEXCURSOR" val="117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9617"/>
  <p:tag name="ORIGINALWIDTH" val="2436.445"/>
  <p:tag name="LATEXADDIN" val="\documentclass{article}&#10;\usepackage{amsmath}&#10;\pagestyle{empty}&#10;\begin{document}&#10;&#10;$\sum\limits_{i=1}^M \ell (f(x_i),y_i)  \; +\lambda\; \sum\limits_{i,j=1}^{M+U}R(f(x_i),f(x_j),W_{ij})$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.2272"/>
  <p:tag name="ORIGINALWIDTH" val="200.9749"/>
  <p:tag name="LATEXADDIN" val="\documentclass{article}&#10;\usepackage{amsmath}&#10;\pagestyle{empty}&#10;\begin{document}&#10;&#10;$\min\limits_{f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9617"/>
  <p:tag name="ORIGINALWIDTH" val="2530.184"/>
  <p:tag name="LATEXADDIN" val="\documentclass{article}&#10;\usepackage{amsmath,xcolor}&#10;\pagestyle{empty}&#10;\begin{document}&#10;&#10;$\sum\limits_{i=1}^M \ell (f_{\color{red}\theta}(x_i),y_i) +\lambda\;\sum\limits_{i,j=1}^{M+U}R(f_{\color{red}\theta}(x_i),f_{\color{red}\theta}(x_j),W_{ij})$&#10;&#10;&#10;\end{document}"/>
  <p:tag name="IGUANATEXSIZE" val="20"/>
  <p:tag name="IGUANATEXCURSOR" val="224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794"/>
  <p:tag name="ORIGINALWIDTH" val="200.9749"/>
  <p:tag name="LATEXADDIN" val="\documentclass{article}&#10;\usepackage{amsmath,xcolor}&#10;\pagestyle{empty}&#10;\begin{document}&#10;&#10;$\min\limits_{\color{red}\theta}$&#10;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9617"/>
  <p:tag name="ORIGINALWIDTH" val="2495.688"/>
  <p:tag name="LATEXADDIN" val="\documentclass{article}&#10;\usepackage{amsmath}&#10;\pagestyle{empty}&#10;\begin{document}&#10;&#10;$\sum\limits_{i=1}^M \ell (f_\theta(x_i),y_i) +\lambda\sum\limits_{i,j=1}^{M+U}R(f_\theta(x_i),f_\theta(x_j),W_{ij})$&#10;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264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</TotalTime>
  <Words>903</Words>
  <Application>Microsoft Macintosh PowerPoint</Application>
  <PresentationFormat>Widescreen</PresentationFormat>
  <Paragraphs>245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Times New Roman</vt:lpstr>
      <vt:lpstr>Office Theme</vt:lpstr>
      <vt:lpstr>On Regularized Losses  for Weakly-supervised CNN Segmentation</vt:lpstr>
      <vt:lpstr>Convolutional Neural Network for Classification</vt:lpstr>
      <vt:lpstr>Convolutional Neural Network for Semantic Segmentation</vt:lpstr>
      <vt:lpstr>Losses for CNN Segmentation</vt:lpstr>
      <vt:lpstr>Fully Supervised Segmentation</vt:lpstr>
      <vt:lpstr>Weakly Supervised Segmentation</vt:lpstr>
      <vt:lpstr>previous work: Proposal Generation</vt:lpstr>
      <vt:lpstr>Pipeline of previous work</vt:lpstr>
      <vt:lpstr>Better proposals  Better CNN trained</vt:lpstr>
      <vt:lpstr>Limitation: Proposals are full but fake</vt:lpstr>
      <vt:lpstr>What’s wrong with proposal generation?</vt:lpstr>
      <vt:lpstr>Train without (Full but Fake) Proposals?</vt:lpstr>
      <vt:lpstr>Semi-supervised learning</vt:lpstr>
      <vt:lpstr>Semi-supervised learning</vt:lpstr>
      <vt:lpstr>Semi-supervised learning</vt:lpstr>
      <vt:lpstr>Semi-supervised learning</vt:lpstr>
      <vt:lpstr>Semi-supervised learning algorithms</vt:lpstr>
      <vt:lpstr>Graph-Based Semi-supervised Learning</vt:lpstr>
      <vt:lpstr>Graph-Based Semi-supervised Learning</vt:lpstr>
      <vt:lpstr>Regularized loss for (deep) semi-supervised learning</vt:lpstr>
      <vt:lpstr>Graph-Based Semi-supervised Learning</vt:lpstr>
      <vt:lpstr>Pairwise MRF/CRF regularization</vt:lpstr>
      <vt:lpstr>Regularized loss for weakly-supervised CNN segmentation</vt:lpstr>
      <vt:lpstr>High-order regularization term</vt:lpstr>
      <vt:lpstr>Graph/Kernel Clustering Criteria</vt:lpstr>
      <vt:lpstr>PowerPoint Presentation</vt:lpstr>
      <vt:lpstr>On Regularized Losses for CNN Segmentation</vt:lpstr>
      <vt:lpstr>Experiments</vt:lpstr>
      <vt:lpstr>Visualization of Gradients</vt:lpstr>
      <vt:lpstr>Normalized Cut as Loss for CNN Segmentation</vt:lpstr>
      <vt:lpstr>Training with combination of losses</vt:lpstr>
      <vt:lpstr>Compare weak and full supervision</vt:lpstr>
      <vt:lpstr>PowerPoint Presentation</vt:lpstr>
      <vt:lpstr>PowerPoint Presentation</vt:lpstr>
      <vt:lpstr>PowerPoint Presentation</vt:lpstr>
      <vt:lpstr>PowerPoint Presentation</vt:lpstr>
      <vt:lpstr>With shorter scribbles</vt:lpstr>
      <vt:lpstr>Take-home messages</vt:lpstr>
      <vt:lpstr>PowerPoint Presentation</vt:lpstr>
      <vt:lpstr>Future work</vt:lpstr>
    </vt:vector>
  </TitlesOfParts>
  <Company>DRZ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drzadmin</dc:creator>
  <cp:lastModifiedBy>Meng Tang</cp:lastModifiedBy>
  <cp:revision>579</cp:revision>
  <dcterms:created xsi:type="dcterms:W3CDTF">2017-09-17T08:24:26Z</dcterms:created>
  <dcterms:modified xsi:type="dcterms:W3CDTF">2019-06-12T07:50:01Z</dcterms:modified>
</cp:coreProperties>
</file>