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32040513" cy="19080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900F9"/>
    <a:srgbClr val="0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AD064-B64E-4EE7-B577-9F676FA8FA6E}" type="datetimeFigureOut">
              <a:rPr lang="en-CA" smtClean="0"/>
              <a:t>2018-06-14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1143000"/>
            <a:ext cx="5181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6256-85BB-4F5D-920B-1E134C1A1C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58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6256-85BB-4F5D-920B-1E134C1A1C9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259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5064" y="3122612"/>
            <a:ext cx="24030385" cy="6642723"/>
          </a:xfrm>
        </p:spPr>
        <p:txBody>
          <a:bodyPr anchor="b"/>
          <a:lstStyle>
            <a:lvl1pPr algn="ctr">
              <a:defRPr sz="157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5064" y="10021504"/>
            <a:ext cx="24030385" cy="4606621"/>
          </a:xfrm>
        </p:spPr>
        <p:txBody>
          <a:bodyPr/>
          <a:lstStyle>
            <a:lvl1pPr marL="0" indent="0" algn="ctr">
              <a:buNone/>
              <a:defRPr sz="6307"/>
            </a:lvl1pPr>
            <a:lvl2pPr marL="1201522" indent="0" algn="ctr">
              <a:buNone/>
              <a:defRPr sz="5256"/>
            </a:lvl2pPr>
            <a:lvl3pPr marL="2403043" indent="0" algn="ctr">
              <a:buNone/>
              <a:defRPr sz="4730"/>
            </a:lvl3pPr>
            <a:lvl4pPr marL="3604565" indent="0" algn="ctr">
              <a:buNone/>
              <a:defRPr sz="4205"/>
            </a:lvl4pPr>
            <a:lvl5pPr marL="4806086" indent="0" algn="ctr">
              <a:buNone/>
              <a:defRPr sz="4205"/>
            </a:lvl5pPr>
            <a:lvl6pPr marL="6007608" indent="0" algn="ctr">
              <a:buNone/>
              <a:defRPr sz="4205"/>
            </a:lvl6pPr>
            <a:lvl7pPr marL="7209130" indent="0" algn="ctr">
              <a:buNone/>
              <a:defRPr sz="4205"/>
            </a:lvl7pPr>
            <a:lvl8pPr marL="8410651" indent="0" algn="ctr">
              <a:buNone/>
              <a:defRPr sz="4205"/>
            </a:lvl8pPr>
            <a:lvl9pPr marL="9612173" indent="0" algn="ctr">
              <a:buNone/>
              <a:defRPr sz="420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D28-6ADF-42A3-B1FF-D4C53C50B735}" type="datetimeFigureOut">
              <a:rPr lang="en-CA" smtClean="0"/>
              <a:t>2018-06-14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8D10-DE92-45C9-AEF7-91DA8DCE9C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514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D28-6ADF-42A3-B1FF-D4C53C50B735}" type="datetimeFigureOut">
              <a:rPr lang="en-CA" smtClean="0"/>
              <a:t>2018-06-14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8D10-DE92-45C9-AEF7-91DA8DCE9C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405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28992" y="1015842"/>
            <a:ext cx="6908736" cy="161695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2785" y="1015842"/>
            <a:ext cx="20325700" cy="161695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D28-6ADF-42A3-B1FF-D4C53C50B735}" type="datetimeFigureOut">
              <a:rPr lang="en-CA" smtClean="0"/>
              <a:t>2018-06-14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8D10-DE92-45C9-AEF7-91DA8DCE9C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473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D28-6ADF-42A3-B1FF-D4C53C50B735}" type="datetimeFigureOut">
              <a:rPr lang="en-CA" smtClean="0"/>
              <a:t>2018-06-14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8D10-DE92-45C9-AEF7-91DA8DCE9C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552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098" y="4756794"/>
            <a:ext cx="27634942" cy="7936816"/>
          </a:xfrm>
        </p:spPr>
        <p:txBody>
          <a:bodyPr anchor="b"/>
          <a:lstStyle>
            <a:lvl1pPr>
              <a:defRPr sz="157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098" y="12768695"/>
            <a:ext cx="27634942" cy="4173784"/>
          </a:xfrm>
        </p:spPr>
        <p:txBody>
          <a:bodyPr/>
          <a:lstStyle>
            <a:lvl1pPr marL="0" indent="0">
              <a:buNone/>
              <a:defRPr sz="6307">
                <a:solidFill>
                  <a:schemeClr val="tx1">
                    <a:tint val="75000"/>
                  </a:schemeClr>
                </a:solidFill>
              </a:defRPr>
            </a:lvl1pPr>
            <a:lvl2pPr marL="1201522" indent="0">
              <a:buNone/>
              <a:defRPr sz="5256">
                <a:solidFill>
                  <a:schemeClr val="tx1">
                    <a:tint val="75000"/>
                  </a:schemeClr>
                </a:solidFill>
              </a:defRPr>
            </a:lvl2pPr>
            <a:lvl3pPr marL="2403043" indent="0">
              <a:buNone/>
              <a:defRPr sz="4730">
                <a:solidFill>
                  <a:schemeClr val="tx1">
                    <a:tint val="75000"/>
                  </a:schemeClr>
                </a:solidFill>
              </a:defRPr>
            </a:lvl3pPr>
            <a:lvl4pPr marL="3604565" indent="0">
              <a:buNone/>
              <a:defRPr sz="4205">
                <a:solidFill>
                  <a:schemeClr val="tx1">
                    <a:tint val="75000"/>
                  </a:schemeClr>
                </a:solidFill>
              </a:defRPr>
            </a:lvl4pPr>
            <a:lvl5pPr marL="4806086" indent="0">
              <a:buNone/>
              <a:defRPr sz="4205">
                <a:solidFill>
                  <a:schemeClr val="tx1">
                    <a:tint val="75000"/>
                  </a:schemeClr>
                </a:solidFill>
              </a:defRPr>
            </a:lvl5pPr>
            <a:lvl6pPr marL="6007608" indent="0">
              <a:buNone/>
              <a:defRPr sz="4205">
                <a:solidFill>
                  <a:schemeClr val="tx1">
                    <a:tint val="75000"/>
                  </a:schemeClr>
                </a:solidFill>
              </a:defRPr>
            </a:lvl6pPr>
            <a:lvl7pPr marL="7209130" indent="0">
              <a:buNone/>
              <a:defRPr sz="4205">
                <a:solidFill>
                  <a:schemeClr val="tx1">
                    <a:tint val="75000"/>
                  </a:schemeClr>
                </a:solidFill>
              </a:defRPr>
            </a:lvl7pPr>
            <a:lvl8pPr marL="8410651" indent="0">
              <a:buNone/>
              <a:defRPr sz="4205">
                <a:solidFill>
                  <a:schemeClr val="tx1">
                    <a:tint val="75000"/>
                  </a:schemeClr>
                </a:solidFill>
              </a:defRPr>
            </a:lvl8pPr>
            <a:lvl9pPr marL="9612173" indent="0">
              <a:buNone/>
              <a:defRPr sz="42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D28-6ADF-42A3-B1FF-D4C53C50B735}" type="datetimeFigureOut">
              <a:rPr lang="en-CA" smtClean="0"/>
              <a:t>2018-06-14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8D10-DE92-45C9-AEF7-91DA8DCE9C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85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2785" y="5079210"/>
            <a:ext cx="13617218" cy="12106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20510" y="5079210"/>
            <a:ext cx="13617218" cy="12106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D28-6ADF-42A3-B1FF-D4C53C50B735}" type="datetimeFigureOut">
              <a:rPr lang="en-CA" smtClean="0"/>
              <a:t>2018-06-14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8D10-DE92-45C9-AEF7-91DA8DCE9C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08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959" y="1015843"/>
            <a:ext cx="27634942" cy="3687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6960" y="4677291"/>
            <a:ext cx="13554638" cy="2292268"/>
          </a:xfrm>
        </p:spPr>
        <p:txBody>
          <a:bodyPr anchor="b"/>
          <a:lstStyle>
            <a:lvl1pPr marL="0" indent="0">
              <a:buNone/>
              <a:defRPr sz="6307" b="1"/>
            </a:lvl1pPr>
            <a:lvl2pPr marL="1201522" indent="0">
              <a:buNone/>
              <a:defRPr sz="5256" b="1"/>
            </a:lvl2pPr>
            <a:lvl3pPr marL="2403043" indent="0">
              <a:buNone/>
              <a:defRPr sz="4730" b="1"/>
            </a:lvl3pPr>
            <a:lvl4pPr marL="3604565" indent="0">
              <a:buNone/>
              <a:defRPr sz="4205" b="1"/>
            </a:lvl4pPr>
            <a:lvl5pPr marL="4806086" indent="0">
              <a:buNone/>
              <a:defRPr sz="4205" b="1"/>
            </a:lvl5pPr>
            <a:lvl6pPr marL="6007608" indent="0">
              <a:buNone/>
              <a:defRPr sz="4205" b="1"/>
            </a:lvl6pPr>
            <a:lvl7pPr marL="7209130" indent="0">
              <a:buNone/>
              <a:defRPr sz="4205" b="1"/>
            </a:lvl7pPr>
            <a:lvl8pPr marL="8410651" indent="0">
              <a:buNone/>
              <a:defRPr sz="4205" b="1"/>
            </a:lvl8pPr>
            <a:lvl9pPr marL="9612173" indent="0">
              <a:buNone/>
              <a:defRPr sz="420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6960" y="6969560"/>
            <a:ext cx="13554638" cy="102511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20510" y="4677291"/>
            <a:ext cx="13621391" cy="2292268"/>
          </a:xfrm>
        </p:spPr>
        <p:txBody>
          <a:bodyPr anchor="b"/>
          <a:lstStyle>
            <a:lvl1pPr marL="0" indent="0">
              <a:buNone/>
              <a:defRPr sz="6307" b="1"/>
            </a:lvl1pPr>
            <a:lvl2pPr marL="1201522" indent="0">
              <a:buNone/>
              <a:defRPr sz="5256" b="1"/>
            </a:lvl2pPr>
            <a:lvl3pPr marL="2403043" indent="0">
              <a:buNone/>
              <a:defRPr sz="4730" b="1"/>
            </a:lvl3pPr>
            <a:lvl4pPr marL="3604565" indent="0">
              <a:buNone/>
              <a:defRPr sz="4205" b="1"/>
            </a:lvl4pPr>
            <a:lvl5pPr marL="4806086" indent="0">
              <a:buNone/>
              <a:defRPr sz="4205" b="1"/>
            </a:lvl5pPr>
            <a:lvl6pPr marL="6007608" indent="0">
              <a:buNone/>
              <a:defRPr sz="4205" b="1"/>
            </a:lvl6pPr>
            <a:lvl7pPr marL="7209130" indent="0">
              <a:buNone/>
              <a:defRPr sz="4205" b="1"/>
            </a:lvl7pPr>
            <a:lvl8pPr marL="8410651" indent="0">
              <a:buNone/>
              <a:defRPr sz="4205" b="1"/>
            </a:lvl8pPr>
            <a:lvl9pPr marL="9612173" indent="0">
              <a:buNone/>
              <a:defRPr sz="420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20510" y="6969560"/>
            <a:ext cx="13621391" cy="102511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D28-6ADF-42A3-B1FF-D4C53C50B735}" type="datetimeFigureOut">
              <a:rPr lang="en-CA" smtClean="0"/>
              <a:t>2018-06-14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8D10-DE92-45C9-AEF7-91DA8DCE9C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2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D28-6ADF-42A3-B1FF-D4C53C50B735}" type="datetimeFigureOut">
              <a:rPr lang="en-CA" smtClean="0"/>
              <a:t>2018-06-14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8D10-DE92-45C9-AEF7-91DA8DCE9C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119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D28-6ADF-42A3-B1FF-D4C53C50B735}" type="datetimeFigureOut">
              <a:rPr lang="en-CA" smtClean="0"/>
              <a:t>2018-06-14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8D10-DE92-45C9-AEF7-91DA8DCE9C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644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960" y="1272011"/>
            <a:ext cx="10333899" cy="4452038"/>
          </a:xfrm>
        </p:spPr>
        <p:txBody>
          <a:bodyPr anchor="b"/>
          <a:lstStyle>
            <a:lvl1pPr>
              <a:defRPr sz="84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1391" y="2747191"/>
            <a:ext cx="16220510" cy="13559283"/>
          </a:xfrm>
        </p:spPr>
        <p:txBody>
          <a:bodyPr/>
          <a:lstStyle>
            <a:lvl1pPr>
              <a:defRPr sz="8410"/>
            </a:lvl1pPr>
            <a:lvl2pPr>
              <a:defRPr sz="7358"/>
            </a:lvl2pPr>
            <a:lvl3pPr>
              <a:defRPr sz="6307"/>
            </a:lvl3pPr>
            <a:lvl4pPr>
              <a:defRPr sz="5256"/>
            </a:lvl4pPr>
            <a:lvl5pPr>
              <a:defRPr sz="5256"/>
            </a:lvl5pPr>
            <a:lvl6pPr>
              <a:defRPr sz="5256"/>
            </a:lvl6pPr>
            <a:lvl7pPr>
              <a:defRPr sz="5256"/>
            </a:lvl7pPr>
            <a:lvl8pPr>
              <a:defRPr sz="5256"/>
            </a:lvl8pPr>
            <a:lvl9pPr>
              <a:defRPr sz="525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6960" y="5724049"/>
            <a:ext cx="10333899" cy="10604509"/>
          </a:xfrm>
        </p:spPr>
        <p:txBody>
          <a:bodyPr/>
          <a:lstStyle>
            <a:lvl1pPr marL="0" indent="0">
              <a:buNone/>
              <a:defRPr sz="4205"/>
            </a:lvl1pPr>
            <a:lvl2pPr marL="1201522" indent="0">
              <a:buNone/>
              <a:defRPr sz="3679"/>
            </a:lvl2pPr>
            <a:lvl3pPr marL="2403043" indent="0">
              <a:buNone/>
              <a:defRPr sz="3154"/>
            </a:lvl3pPr>
            <a:lvl4pPr marL="3604565" indent="0">
              <a:buNone/>
              <a:defRPr sz="2628"/>
            </a:lvl4pPr>
            <a:lvl5pPr marL="4806086" indent="0">
              <a:buNone/>
              <a:defRPr sz="2628"/>
            </a:lvl5pPr>
            <a:lvl6pPr marL="6007608" indent="0">
              <a:buNone/>
              <a:defRPr sz="2628"/>
            </a:lvl6pPr>
            <a:lvl7pPr marL="7209130" indent="0">
              <a:buNone/>
              <a:defRPr sz="2628"/>
            </a:lvl7pPr>
            <a:lvl8pPr marL="8410651" indent="0">
              <a:buNone/>
              <a:defRPr sz="2628"/>
            </a:lvl8pPr>
            <a:lvl9pPr marL="9612173" indent="0">
              <a:buNone/>
              <a:defRPr sz="26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D28-6ADF-42A3-B1FF-D4C53C50B735}" type="datetimeFigureOut">
              <a:rPr lang="en-CA" smtClean="0"/>
              <a:t>2018-06-14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8D10-DE92-45C9-AEF7-91DA8DCE9C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092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960" y="1272011"/>
            <a:ext cx="10333899" cy="4452038"/>
          </a:xfrm>
        </p:spPr>
        <p:txBody>
          <a:bodyPr anchor="b"/>
          <a:lstStyle>
            <a:lvl1pPr>
              <a:defRPr sz="84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21391" y="2747191"/>
            <a:ext cx="16220510" cy="13559283"/>
          </a:xfrm>
        </p:spPr>
        <p:txBody>
          <a:bodyPr anchor="t"/>
          <a:lstStyle>
            <a:lvl1pPr marL="0" indent="0">
              <a:buNone/>
              <a:defRPr sz="8410"/>
            </a:lvl1pPr>
            <a:lvl2pPr marL="1201522" indent="0">
              <a:buNone/>
              <a:defRPr sz="7358"/>
            </a:lvl2pPr>
            <a:lvl3pPr marL="2403043" indent="0">
              <a:buNone/>
              <a:defRPr sz="6307"/>
            </a:lvl3pPr>
            <a:lvl4pPr marL="3604565" indent="0">
              <a:buNone/>
              <a:defRPr sz="5256"/>
            </a:lvl4pPr>
            <a:lvl5pPr marL="4806086" indent="0">
              <a:buNone/>
              <a:defRPr sz="5256"/>
            </a:lvl5pPr>
            <a:lvl6pPr marL="6007608" indent="0">
              <a:buNone/>
              <a:defRPr sz="5256"/>
            </a:lvl6pPr>
            <a:lvl7pPr marL="7209130" indent="0">
              <a:buNone/>
              <a:defRPr sz="5256"/>
            </a:lvl7pPr>
            <a:lvl8pPr marL="8410651" indent="0">
              <a:buNone/>
              <a:defRPr sz="5256"/>
            </a:lvl8pPr>
            <a:lvl9pPr marL="9612173" indent="0">
              <a:buNone/>
              <a:defRPr sz="525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6960" y="5724049"/>
            <a:ext cx="10333899" cy="10604509"/>
          </a:xfrm>
        </p:spPr>
        <p:txBody>
          <a:bodyPr/>
          <a:lstStyle>
            <a:lvl1pPr marL="0" indent="0">
              <a:buNone/>
              <a:defRPr sz="4205"/>
            </a:lvl1pPr>
            <a:lvl2pPr marL="1201522" indent="0">
              <a:buNone/>
              <a:defRPr sz="3679"/>
            </a:lvl2pPr>
            <a:lvl3pPr marL="2403043" indent="0">
              <a:buNone/>
              <a:defRPr sz="3154"/>
            </a:lvl3pPr>
            <a:lvl4pPr marL="3604565" indent="0">
              <a:buNone/>
              <a:defRPr sz="2628"/>
            </a:lvl4pPr>
            <a:lvl5pPr marL="4806086" indent="0">
              <a:buNone/>
              <a:defRPr sz="2628"/>
            </a:lvl5pPr>
            <a:lvl6pPr marL="6007608" indent="0">
              <a:buNone/>
              <a:defRPr sz="2628"/>
            </a:lvl6pPr>
            <a:lvl7pPr marL="7209130" indent="0">
              <a:buNone/>
              <a:defRPr sz="2628"/>
            </a:lvl7pPr>
            <a:lvl8pPr marL="8410651" indent="0">
              <a:buNone/>
              <a:defRPr sz="2628"/>
            </a:lvl8pPr>
            <a:lvl9pPr marL="9612173" indent="0">
              <a:buNone/>
              <a:defRPr sz="26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5D28-6ADF-42A3-B1FF-D4C53C50B735}" type="datetimeFigureOut">
              <a:rPr lang="en-CA" smtClean="0"/>
              <a:t>2018-06-14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8D10-DE92-45C9-AEF7-91DA8DCE9C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203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2786" y="1015843"/>
            <a:ext cx="27634942" cy="368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2786" y="5079210"/>
            <a:ext cx="27634942" cy="1210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2785" y="17684486"/>
            <a:ext cx="7209115" cy="1015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5D28-6ADF-42A3-B1FF-D4C53C50B735}" type="datetimeFigureOut">
              <a:rPr lang="en-CA" smtClean="0"/>
              <a:t>2018-06-14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13420" y="17684486"/>
            <a:ext cx="10813673" cy="1015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28613" y="17684486"/>
            <a:ext cx="7209115" cy="1015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8D10-DE92-45C9-AEF7-91DA8DCE9C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38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403043" rtl="0" eaLnBrk="1" latinLnBrk="0" hangingPunct="1">
        <a:lnSpc>
          <a:spcPct val="90000"/>
        </a:lnSpc>
        <a:spcBef>
          <a:spcPct val="0"/>
        </a:spcBef>
        <a:buNone/>
        <a:defRPr sz="11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761" indent="-600761" algn="l" defTabSz="2403043" rtl="0" eaLnBrk="1" latinLnBrk="0" hangingPunct="1">
        <a:lnSpc>
          <a:spcPct val="90000"/>
        </a:lnSpc>
        <a:spcBef>
          <a:spcPts val="2628"/>
        </a:spcBef>
        <a:buFont typeface="Arial" panose="020B0604020202020204" pitchFamily="34" charset="0"/>
        <a:buChar char="•"/>
        <a:defRPr sz="7358" kern="1200">
          <a:solidFill>
            <a:schemeClr val="tx1"/>
          </a:solidFill>
          <a:latin typeface="+mn-lt"/>
          <a:ea typeface="+mn-ea"/>
          <a:cs typeface="+mn-cs"/>
        </a:defRPr>
      </a:lvl1pPr>
      <a:lvl2pPr marL="1802282" indent="-600761" algn="l" defTabSz="2403043" rtl="0" eaLnBrk="1" latinLnBrk="0" hangingPunct="1">
        <a:lnSpc>
          <a:spcPct val="90000"/>
        </a:lnSpc>
        <a:spcBef>
          <a:spcPts val="1314"/>
        </a:spcBef>
        <a:buFont typeface="Arial" panose="020B0604020202020204" pitchFamily="34" charset="0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2pPr>
      <a:lvl3pPr marL="3003804" indent="-600761" algn="l" defTabSz="2403043" rtl="0" eaLnBrk="1" latinLnBrk="0" hangingPunct="1">
        <a:lnSpc>
          <a:spcPct val="90000"/>
        </a:lnSpc>
        <a:spcBef>
          <a:spcPts val="1314"/>
        </a:spcBef>
        <a:buFont typeface="Arial" panose="020B0604020202020204" pitchFamily="34" charset="0"/>
        <a:buChar char="•"/>
        <a:defRPr sz="5256" kern="1200">
          <a:solidFill>
            <a:schemeClr val="tx1"/>
          </a:solidFill>
          <a:latin typeface="+mn-lt"/>
          <a:ea typeface="+mn-ea"/>
          <a:cs typeface="+mn-cs"/>
        </a:defRPr>
      </a:lvl3pPr>
      <a:lvl4pPr marL="4205326" indent="-600761" algn="l" defTabSz="2403043" rtl="0" eaLnBrk="1" latinLnBrk="0" hangingPunct="1">
        <a:lnSpc>
          <a:spcPct val="90000"/>
        </a:lnSpc>
        <a:spcBef>
          <a:spcPts val="1314"/>
        </a:spcBef>
        <a:buFont typeface="Arial" panose="020B0604020202020204" pitchFamily="34" charset="0"/>
        <a:buChar char="•"/>
        <a:defRPr sz="4730" kern="1200">
          <a:solidFill>
            <a:schemeClr val="tx1"/>
          </a:solidFill>
          <a:latin typeface="+mn-lt"/>
          <a:ea typeface="+mn-ea"/>
          <a:cs typeface="+mn-cs"/>
        </a:defRPr>
      </a:lvl4pPr>
      <a:lvl5pPr marL="5406847" indent="-600761" algn="l" defTabSz="2403043" rtl="0" eaLnBrk="1" latinLnBrk="0" hangingPunct="1">
        <a:lnSpc>
          <a:spcPct val="90000"/>
        </a:lnSpc>
        <a:spcBef>
          <a:spcPts val="1314"/>
        </a:spcBef>
        <a:buFont typeface="Arial" panose="020B0604020202020204" pitchFamily="34" charset="0"/>
        <a:buChar char="•"/>
        <a:defRPr sz="4730" kern="1200">
          <a:solidFill>
            <a:schemeClr val="tx1"/>
          </a:solidFill>
          <a:latin typeface="+mn-lt"/>
          <a:ea typeface="+mn-ea"/>
          <a:cs typeface="+mn-cs"/>
        </a:defRPr>
      </a:lvl5pPr>
      <a:lvl6pPr marL="6608369" indent="-600761" algn="l" defTabSz="2403043" rtl="0" eaLnBrk="1" latinLnBrk="0" hangingPunct="1">
        <a:lnSpc>
          <a:spcPct val="90000"/>
        </a:lnSpc>
        <a:spcBef>
          <a:spcPts val="1314"/>
        </a:spcBef>
        <a:buFont typeface="Arial" panose="020B0604020202020204" pitchFamily="34" charset="0"/>
        <a:buChar char="•"/>
        <a:defRPr sz="4730" kern="1200">
          <a:solidFill>
            <a:schemeClr val="tx1"/>
          </a:solidFill>
          <a:latin typeface="+mn-lt"/>
          <a:ea typeface="+mn-ea"/>
          <a:cs typeface="+mn-cs"/>
        </a:defRPr>
      </a:lvl6pPr>
      <a:lvl7pPr marL="7809890" indent="-600761" algn="l" defTabSz="2403043" rtl="0" eaLnBrk="1" latinLnBrk="0" hangingPunct="1">
        <a:lnSpc>
          <a:spcPct val="90000"/>
        </a:lnSpc>
        <a:spcBef>
          <a:spcPts val="1314"/>
        </a:spcBef>
        <a:buFont typeface="Arial" panose="020B0604020202020204" pitchFamily="34" charset="0"/>
        <a:buChar char="•"/>
        <a:defRPr sz="4730" kern="1200">
          <a:solidFill>
            <a:schemeClr val="tx1"/>
          </a:solidFill>
          <a:latin typeface="+mn-lt"/>
          <a:ea typeface="+mn-ea"/>
          <a:cs typeface="+mn-cs"/>
        </a:defRPr>
      </a:lvl7pPr>
      <a:lvl8pPr marL="9011412" indent="-600761" algn="l" defTabSz="2403043" rtl="0" eaLnBrk="1" latinLnBrk="0" hangingPunct="1">
        <a:lnSpc>
          <a:spcPct val="90000"/>
        </a:lnSpc>
        <a:spcBef>
          <a:spcPts val="1314"/>
        </a:spcBef>
        <a:buFont typeface="Arial" panose="020B0604020202020204" pitchFamily="34" charset="0"/>
        <a:buChar char="•"/>
        <a:defRPr sz="4730" kern="1200">
          <a:solidFill>
            <a:schemeClr val="tx1"/>
          </a:solidFill>
          <a:latin typeface="+mn-lt"/>
          <a:ea typeface="+mn-ea"/>
          <a:cs typeface="+mn-cs"/>
        </a:defRPr>
      </a:lvl8pPr>
      <a:lvl9pPr marL="10212934" indent="-600761" algn="l" defTabSz="2403043" rtl="0" eaLnBrk="1" latinLnBrk="0" hangingPunct="1">
        <a:lnSpc>
          <a:spcPct val="90000"/>
        </a:lnSpc>
        <a:spcBef>
          <a:spcPts val="1314"/>
        </a:spcBef>
        <a:buFont typeface="Arial" panose="020B0604020202020204" pitchFamily="34" charset="0"/>
        <a:buChar char="•"/>
        <a:defRPr sz="47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3043" rtl="0" eaLnBrk="1" latinLnBrk="0" hangingPunct="1">
        <a:defRPr sz="4730" kern="1200">
          <a:solidFill>
            <a:schemeClr val="tx1"/>
          </a:solidFill>
          <a:latin typeface="+mn-lt"/>
          <a:ea typeface="+mn-ea"/>
          <a:cs typeface="+mn-cs"/>
        </a:defRPr>
      </a:lvl1pPr>
      <a:lvl2pPr marL="1201522" algn="l" defTabSz="2403043" rtl="0" eaLnBrk="1" latinLnBrk="0" hangingPunct="1">
        <a:defRPr sz="4730" kern="1200">
          <a:solidFill>
            <a:schemeClr val="tx1"/>
          </a:solidFill>
          <a:latin typeface="+mn-lt"/>
          <a:ea typeface="+mn-ea"/>
          <a:cs typeface="+mn-cs"/>
        </a:defRPr>
      </a:lvl2pPr>
      <a:lvl3pPr marL="2403043" algn="l" defTabSz="2403043" rtl="0" eaLnBrk="1" latinLnBrk="0" hangingPunct="1">
        <a:defRPr sz="4730" kern="1200">
          <a:solidFill>
            <a:schemeClr val="tx1"/>
          </a:solidFill>
          <a:latin typeface="+mn-lt"/>
          <a:ea typeface="+mn-ea"/>
          <a:cs typeface="+mn-cs"/>
        </a:defRPr>
      </a:lvl3pPr>
      <a:lvl4pPr marL="3604565" algn="l" defTabSz="2403043" rtl="0" eaLnBrk="1" latinLnBrk="0" hangingPunct="1">
        <a:defRPr sz="4730" kern="1200">
          <a:solidFill>
            <a:schemeClr val="tx1"/>
          </a:solidFill>
          <a:latin typeface="+mn-lt"/>
          <a:ea typeface="+mn-ea"/>
          <a:cs typeface="+mn-cs"/>
        </a:defRPr>
      </a:lvl4pPr>
      <a:lvl5pPr marL="4806086" algn="l" defTabSz="2403043" rtl="0" eaLnBrk="1" latinLnBrk="0" hangingPunct="1">
        <a:defRPr sz="4730" kern="1200">
          <a:solidFill>
            <a:schemeClr val="tx1"/>
          </a:solidFill>
          <a:latin typeface="+mn-lt"/>
          <a:ea typeface="+mn-ea"/>
          <a:cs typeface="+mn-cs"/>
        </a:defRPr>
      </a:lvl5pPr>
      <a:lvl6pPr marL="6007608" algn="l" defTabSz="2403043" rtl="0" eaLnBrk="1" latinLnBrk="0" hangingPunct="1">
        <a:defRPr sz="4730" kern="1200">
          <a:solidFill>
            <a:schemeClr val="tx1"/>
          </a:solidFill>
          <a:latin typeface="+mn-lt"/>
          <a:ea typeface="+mn-ea"/>
          <a:cs typeface="+mn-cs"/>
        </a:defRPr>
      </a:lvl6pPr>
      <a:lvl7pPr marL="7209130" algn="l" defTabSz="2403043" rtl="0" eaLnBrk="1" latinLnBrk="0" hangingPunct="1">
        <a:defRPr sz="4730" kern="1200">
          <a:solidFill>
            <a:schemeClr val="tx1"/>
          </a:solidFill>
          <a:latin typeface="+mn-lt"/>
          <a:ea typeface="+mn-ea"/>
          <a:cs typeface="+mn-cs"/>
        </a:defRPr>
      </a:lvl7pPr>
      <a:lvl8pPr marL="8410651" algn="l" defTabSz="2403043" rtl="0" eaLnBrk="1" latinLnBrk="0" hangingPunct="1">
        <a:defRPr sz="4730" kern="1200">
          <a:solidFill>
            <a:schemeClr val="tx1"/>
          </a:solidFill>
          <a:latin typeface="+mn-lt"/>
          <a:ea typeface="+mn-ea"/>
          <a:cs typeface="+mn-cs"/>
        </a:defRPr>
      </a:lvl8pPr>
      <a:lvl9pPr marL="9612173" algn="l" defTabSz="2403043" rtl="0" eaLnBrk="1" latinLnBrk="0" hangingPunct="1">
        <a:defRPr sz="47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9" Type="http://schemas.openxmlformats.org/officeDocument/2006/relationships/image" Target="../media/image24.png"/><Relationship Id="rId21" Type="http://schemas.openxmlformats.org/officeDocument/2006/relationships/image" Target="../media/image6.png"/><Relationship Id="rId34" Type="http://schemas.openxmlformats.org/officeDocument/2006/relationships/image" Target="../media/image19.png"/><Relationship Id="rId42" Type="http://schemas.openxmlformats.org/officeDocument/2006/relationships/image" Target="../media/image27.png"/><Relationship Id="rId47" Type="http://schemas.openxmlformats.org/officeDocument/2006/relationships/image" Target="../media/image32.png"/><Relationship Id="rId50" Type="http://schemas.openxmlformats.org/officeDocument/2006/relationships/image" Target="../media/image35.jpg"/><Relationship Id="rId55" Type="http://schemas.openxmlformats.org/officeDocument/2006/relationships/image" Target="../media/image40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image" Target="../media/image23.png"/><Relationship Id="rId46" Type="http://schemas.openxmlformats.org/officeDocument/2006/relationships/image" Target="../media/image31.png"/><Relationship Id="rId2" Type="http://schemas.openxmlformats.org/officeDocument/2006/relationships/tags" Target="../tags/tag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41" Type="http://schemas.openxmlformats.org/officeDocument/2006/relationships/image" Target="../media/image26.jpeg"/><Relationship Id="rId54" Type="http://schemas.openxmlformats.org/officeDocument/2006/relationships/image" Target="../media/image3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9.png"/><Relationship Id="rId32" Type="http://schemas.openxmlformats.org/officeDocument/2006/relationships/image" Target="../media/image17.png"/><Relationship Id="rId37" Type="http://schemas.openxmlformats.org/officeDocument/2006/relationships/image" Target="../media/image22.png"/><Relationship Id="rId40" Type="http://schemas.openxmlformats.org/officeDocument/2006/relationships/image" Target="../media/image25.png"/><Relationship Id="rId45" Type="http://schemas.openxmlformats.org/officeDocument/2006/relationships/image" Target="../media/image30.png"/><Relationship Id="rId53" Type="http://schemas.openxmlformats.org/officeDocument/2006/relationships/image" Target="../media/image38.jpg"/><Relationship Id="rId5" Type="http://schemas.openxmlformats.org/officeDocument/2006/relationships/tags" Target="../tags/tag5.xml"/><Relationship Id="rId15" Type="http://schemas.openxmlformats.org/officeDocument/2006/relationships/notesSlide" Target="../notesSlides/notesSlide1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36" Type="http://schemas.openxmlformats.org/officeDocument/2006/relationships/image" Target="../media/image21.png"/><Relationship Id="rId49" Type="http://schemas.openxmlformats.org/officeDocument/2006/relationships/image" Target="../media/image34.png"/><Relationship Id="rId57" Type="http://schemas.openxmlformats.org/officeDocument/2006/relationships/image" Target="../media/image42.png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31" Type="http://schemas.openxmlformats.org/officeDocument/2006/relationships/image" Target="../media/image16.png"/><Relationship Id="rId44" Type="http://schemas.openxmlformats.org/officeDocument/2006/relationships/image" Target="../media/image29.png"/><Relationship Id="rId52" Type="http://schemas.openxmlformats.org/officeDocument/2006/relationships/image" Target="../media/image37.jp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Relationship Id="rId30" Type="http://schemas.openxmlformats.org/officeDocument/2006/relationships/image" Target="../media/image15.png"/><Relationship Id="rId35" Type="http://schemas.openxmlformats.org/officeDocument/2006/relationships/image" Target="../media/image20.png"/><Relationship Id="rId43" Type="http://schemas.openxmlformats.org/officeDocument/2006/relationships/image" Target="../media/image28.png"/><Relationship Id="rId48" Type="http://schemas.openxmlformats.org/officeDocument/2006/relationships/image" Target="../media/image33.png"/><Relationship Id="rId56" Type="http://schemas.openxmlformats.org/officeDocument/2006/relationships/image" Target="../media/image41.png"/><Relationship Id="rId8" Type="http://schemas.openxmlformats.org/officeDocument/2006/relationships/tags" Target="../tags/tag8.xml"/><Relationship Id="rId51" Type="http://schemas.openxmlformats.org/officeDocument/2006/relationships/image" Target="../media/image36.jpg"/><Relationship Id="rId3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76D9509-D738-4E6A-8378-65E4F959D70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9" y="792578"/>
            <a:ext cx="6003206" cy="2407000"/>
          </a:xfrm>
          <a:prstGeom prst="rect">
            <a:avLst/>
          </a:prstGeom>
        </p:spPr>
      </p:pic>
      <p:sp>
        <p:nvSpPr>
          <p:cNvPr id="2" name="Rounded Rectangle 174">
            <a:extLst>
              <a:ext uri="{FF2B5EF4-FFF2-40B4-BE49-F238E27FC236}">
                <a16:creationId xmlns:a16="http://schemas.microsoft.com/office/drawing/2014/main" id="{00DCC41C-2FA3-4D78-8C64-D4E1A30C55F1}"/>
              </a:ext>
            </a:extLst>
          </p:cNvPr>
          <p:cNvSpPr/>
          <p:nvPr/>
        </p:nvSpPr>
        <p:spPr>
          <a:xfrm>
            <a:off x="1057562" y="571362"/>
            <a:ext cx="29925388" cy="2849434"/>
          </a:xfrm>
          <a:prstGeom prst="roundRect">
            <a:avLst>
              <a:gd name="adj" fmla="val 108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13" tIns="47454" rIns="94913" bIns="47454" rtlCol="0" anchor="ctr"/>
          <a:lstStyle/>
          <a:p>
            <a:pPr algn="ctr"/>
            <a:endParaRPr lang="en-CA" sz="1602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535E9-8969-4A57-855F-2315D8DBFA0A}"/>
              </a:ext>
            </a:extLst>
          </p:cNvPr>
          <p:cNvSpPr txBox="1"/>
          <p:nvPr/>
        </p:nvSpPr>
        <p:spPr>
          <a:xfrm>
            <a:off x="6881363" y="840815"/>
            <a:ext cx="18277787" cy="917598"/>
          </a:xfrm>
          <a:prstGeom prst="rect">
            <a:avLst/>
          </a:prstGeom>
          <a:noFill/>
        </p:spPr>
        <p:txBody>
          <a:bodyPr wrap="square" lIns="94913" tIns="47454" rIns="94913" bIns="47454" rtlCol="0">
            <a:spAutoFit/>
          </a:bodyPr>
          <a:lstStyle/>
          <a:p>
            <a:pPr algn="ctr"/>
            <a:r>
              <a:rPr lang="en-CA" sz="5340" b="1" dirty="0"/>
              <a:t>Normalized Cut Loss for Weakly-supervised CNN Segmentation</a:t>
            </a:r>
            <a:endParaRPr lang="en-US" sz="534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DED6A-F428-4C85-BFA2-25423C936929}"/>
              </a:ext>
            </a:extLst>
          </p:cNvPr>
          <p:cNvSpPr txBox="1"/>
          <p:nvPr/>
        </p:nvSpPr>
        <p:spPr>
          <a:xfrm>
            <a:off x="8501036" y="1886104"/>
            <a:ext cx="15038441" cy="588919"/>
          </a:xfrm>
          <a:prstGeom prst="rect">
            <a:avLst/>
          </a:prstGeom>
          <a:noFill/>
        </p:spPr>
        <p:txBody>
          <a:bodyPr wrap="square" lIns="94913" tIns="47454" rIns="94913" bIns="47454" rtlCol="0">
            <a:spAutoFit/>
          </a:bodyPr>
          <a:lstStyle/>
          <a:p>
            <a:pPr algn="ctr"/>
            <a:r>
              <a:rPr lang="en-US" sz="3204" dirty="0"/>
              <a:t>Meng Tang</a:t>
            </a:r>
            <a:r>
              <a:rPr lang="en-US" sz="3204" baseline="30000" dirty="0"/>
              <a:t>1,2</a:t>
            </a:r>
            <a:r>
              <a:rPr lang="en-US" sz="3204" dirty="0"/>
              <a:t>  </a:t>
            </a:r>
            <a:r>
              <a:rPr lang="en-CA" sz="3204" dirty="0"/>
              <a:t>Abdelaziz Djelouah</a:t>
            </a:r>
            <a:r>
              <a:rPr lang="en-CA" sz="3204" baseline="30000" dirty="0"/>
              <a:t>1   </a:t>
            </a:r>
            <a:r>
              <a:rPr lang="en-CA" sz="3204" dirty="0"/>
              <a:t>Federico Perazzi</a:t>
            </a:r>
            <a:r>
              <a:rPr lang="en-CA" sz="3204" baseline="30000" dirty="0"/>
              <a:t>1,3   </a:t>
            </a:r>
            <a:r>
              <a:rPr lang="en-US" sz="3204" dirty="0"/>
              <a:t>Yuri Boykov</a:t>
            </a:r>
            <a:r>
              <a:rPr lang="en-US" sz="3204" baseline="30000" dirty="0"/>
              <a:t>2   </a:t>
            </a:r>
            <a:r>
              <a:rPr lang="en-CA" sz="3204" dirty="0"/>
              <a:t>Christopher Schroers</a:t>
            </a:r>
            <a:r>
              <a:rPr lang="en-CA" sz="3204" baseline="30000" dirty="0"/>
              <a:t>1</a:t>
            </a:r>
            <a:endParaRPr lang="en-US" sz="3204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64843-DD01-43DB-9E1B-4E9A8A5964F1}"/>
              </a:ext>
            </a:extLst>
          </p:cNvPr>
          <p:cNvSpPr txBox="1"/>
          <p:nvPr/>
        </p:nvSpPr>
        <p:spPr>
          <a:xfrm>
            <a:off x="8634573" y="2602679"/>
            <a:ext cx="14771367" cy="534096"/>
          </a:xfrm>
          <a:prstGeom prst="rect">
            <a:avLst/>
          </a:prstGeom>
          <a:noFill/>
        </p:spPr>
        <p:txBody>
          <a:bodyPr wrap="square" lIns="94913" tIns="47454" rIns="94913" bIns="47454" rtlCol="0">
            <a:spAutoFit/>
          </a:bodyPr>
          <a:lstStyle/>
          <a:p>
            <a:pPr algn="ctr"/>
            <a:r>
              <a:rPr lang="en-US" sz="2848" baseline="30000" dirty="0"/>
              <a:t>1</a:t>
            </a:r>
            <a:r>
              <a:rPr lang="en-US" sz="2848" dirty="0"/>
              <a:t>Disney Research Zurich, Switzerland        </a:t>
            </a:r>
            <a:r>
              <a:rPr lang="en-US" sz="2848" baseline="30000" dirty="0"/>
              <a:t>2</a:t>
            </a:r>
            <a:r>
              <a:rPr lang="en-US" sz="2848" dirty="0"/>
              <a:t>University of Waterloo, Canada      </a:t>
            </a:r>
            <a:r>
              <a:rPr lang="en-US" sz="2848" baseline="30000" dirty="0"/>
              <a:t>3</a:t>
            </a:r>
            <a:r>
              <a:rPr lang="en-US" sz="2848" dirty="0"/>
              <a:t>Adobe Research</a:t>
            </a:r>
          </a:p>
        </p:txBody>
      </p:sp>
      <p:pic>
        <p:nvPicPr>
          <p:cNvPr id="15" name="Picture 4" descr="Image result">
            <a:extLst>
              <a:ext uri="{FF2B5EF4-FFF2-40B4-BE49-F238E27FC236}">
                <a16:creationId xmlns:a16="http://schemas.microsoft.com/office/drawing/2014/main" id="{7DDA8296-44EE-476D-863C-6B02FA2FF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479" y="818333"/>
            <a:ext cx="2823060" cy="23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75 1">
            <a:extLst>
              <a:ext uri="{FF2B5EF4-FFF2-40B4-BE49-F238E27FC236}">
                <a16:creationId xmlns:a16="http://schemas.microsoft.com/office/drawing/2014/main" id="{3D79A20A-C369-470D-AA20-163AD911E3D5}"/>
              </a:ext>
            </a:extLst>
          </p:cNvPr>
          <p:cNvSpPr/>
          <p:nvPr/>
        </p:nvSpPr>
        <p:spPr>
          <a:xfrm>
            <a:off x="1057564" y="3817826"/>
            <a:ext cx="7116665" cy="9052733"/>
          </a:xfrm>
          <a:prstGeom prst="roundRect">
            <a:avLst>
              <a:gd name="adj" fmla="val 3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59" tIns="40678" rIns="81359" bIns="40678" rtlCol="0" anchor="ctr"/>
          <a:lstStyle/>
          <a:p>
            <a:pPr algn="ctr"/>
            <a:endParaRPr lang="en-CA" sz="1602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266E48-2E98-4A00-9E62-816459C7BB07}"/>
              </a:ext>
            </a:extLst>
          </p:cNvPr>
          <p:cNvSpPr txBox="1"/>
          <p:nvPr/>
        </p:nvSpPr>
        <p:spPr>
          <a:xfrm>
            <a:off x="1198307" y="3903646"/>
            <a:ext cx="6671858" cy="605371"/>
          </a:xfrm>
          <a:prstGeom prst="rect">
            <a:avLst/>
          </a:prstGeom>
          <a:noFill/>
        </p:spPr>
        <p:txBody>
          <a:bodyPr wrap="none" lIns="81359" tIns="40678" rIns="81359" bIns="40678" rtlCol="0">
            <a:spAutoFit/>
          </a:bodyPr>
          <a:lstStyle/>
          <a:p>
            <a:r>
              <a:rPr lang="en-US" sz="3400" b="1" dirty="0"/>
              <a:t>Previous work: Proposal Generation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A865B8-D3E8-45A3-BC13-E254D40B8A9D}"/>
              </a:ext>
            </a:extLst>
          </p:cNvPr>
          <p:cNvCxnSpPr>
            <a:cxnSpLocks/>
          </p:cNvCxnSpPr>
          <p:nvPr/>
        </p:nvCxnSpPr>
        <p:spPr>
          <a:xfrm>
            <a:off x="1057562" y="4596903"/>
            <a:ext cx="709660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ounded Rectangle 175 2">
            <a:extLst>
              <a:ext uri="{FF2B5EF4-FFF2-40B4-BE49-F238E27FC236}">
                <a16:creationId xmlns:a16="http://schemas.microsoft.com/office/drawing/2014/main" id="{B375F1D8-6B16-4F10-AD68-7FC01E5F49F5}"/>
              </a:ext>
            </a:extLst>
          </p:cNvPr>
          <p:cNvSpPr/>
          <p:nvPr/>
        </p:nvSpPr>
        <p:spPr>
          <a:xfrm>
            <a:off x="1058643" y="13351490"/>
            <a:ext cx="14998175" cy="4921765"/>
          </a:xfrm>
          <a:prstGeom prst="roundRect">
            <a:avLst>
              <a:gd name="adj" fmla="val 3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59" tIns="40678" rIns="81359" bIns="40678" rtlCol="0" anchor="ctr"/>
          <a:lstStyle/>
          <a:p>
            <a:pPr algn="ctr"/>
            <a:endParaRPr lang="en-CA" sz="1602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E29E52-CEA6-4D5F-9932-39BEA8CCF022}"/>
              </a:ext>
            </a:extLst>
          </p:cNvPr>
          <p:cNvSpPr txBox="1"/>
          <p:nvPr/>
        </p:nvSpPr>
        <p:spPr>
          <a:xfrm>
            <a:off x="1198307" y="13448444"/>
            <a:ext cx="10718030" cy="605371"/>
          </a:xfrm>
          <a:prstGeom prst="rect">
            <a:avLst/>
          </a:prstGeom>
          <a:noFill/>
        </p:spPr>
        <p:txBody>
          <a:bodyPr wrap="none" lIns="81359" tIns="40678" rIns="81359" bIns="40678" rtlCol="0">
            <a:spAutoFit/>
          </a:bodyPr>
          <a:lstStyle/>
          <a:p>
            <a:r>
              <a:rPr lang="en-US" sz="3400" b="1" dirty="0"/>
              <a:t>Motivation: Regularized Loss for Semi-supervised Learning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5774EE-E8D7-41DE-96CA-93A10463B67F}"/>
              </a:ext>
            </a:extLst>
          </p:cNvPr>
          <p:cNvCxnSpPr>
            <a:cxnSpLocks/>
          </p:cNvCxnSpPr>
          <p:nvPr/>
        </p:nvCxnSpPr>
        <p:spPr>
          <a:xfrm>
            <a:off x="1057562" y="14132904"/>
            <a:ext cx="14955648" cy="1104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ounded Rectangle 175 3">
            <a:extLst>
              <a:ext uri="{FF2B5EF4-FFF2-40B4-BE49-F238E27FC236}">
                <a16:creationId xmlns:a16="http://schemas.microsoft.com/office/drawing/2014/main" id="{02924FBB-A5BF-427F-9BFE-77BDC201DBF4}"/>
              </a:ext>
            </a:extLst>
          </p:cNvPr>
          <p:cNvSpPr/>
          <p:nvPr/>
        </p:nvSpPr>
        <p:spPr>
          <a:xfrm>
            <a:off x="16542992" y="3817826"/>
            <a:ext cx="7103499" cy="9973612"/>
          </a:xfrm>
          <a:prstGeom prst="roundRect">
            <a:avLst>
              <a:gd name="adj" fmla="val 3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59" tIns="40678" rIns="81359" bIns="40678" rtlCol="0" anchor="ctr"/>
          <a:lstStyle/>
          <a:p>
            <a:pPr algn="ctr"/>
            <a:endParaRPr lang="en-CA" sz="1602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714200-1131-4C76-B709-74287027380C}"/>
              </a:ext>
            </a:extLst>
          </p:cNvPr>
          <p:cNvSpPr txBox="1"/>
          <p:nvPr/>
        </p:nvSpPr>
        <p:spPr>
          <a:xfrm>
            <a:off x="16696142" y="3903646"/>
            <a:ext cx="6780285" cy="605370"/>
          </a:xfrm>
          <a:prstGeom prst="rect">
            <a:avLst/>
          </a:prstGeom>
          <a:noFill/>
        </p:spPr>
        <p:txBody>
          <a:bodyPr wrap="none" lIns="81359" tIns="40678" rIns="81359" bIns="40678" rtlCol="0">
            <a:spAutoFit/>
          </a:bodyPr>
          <a:lstStyle/>
          <a:p>
            <a:r>
              <a:rPr lang="en-US" sz="3400" b="1" dirty="0"/>
              <a:t>E.g. Normalized Cut Regularized Loss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E6A75B-DB00-42B1-BE3C-B5A4FBBB139A}"/>
              </a:ext>
            </a:extLst>
          </p:cNvPr>
          <p:cNvCxnSpPr>
            <a:cxnSpLocks/>
          </p:cNvCxnSpPr>
          <p:nvPr/>
        </p:nvCxnSpPr>
        <p:spPr>
          <a:xfrm>
            <a:off x="16542991" y="4599438"/>
            <a:ext cx="71035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ounded Rectangle 175 4">
            <a:extLst>
              <a:ext uri="{FF2B5EF4-FFF2-40B4-BE49-F238E27FC236}">
                <a16:creationId xmlns:a16="http://schemas.microsoft.com/office/drawing/2014/main" id="{03BD4ED2-9915-4A6F-91CF-93F8B10B72D4}"/>
              </a:ext>
            </a:extLst>
          </p:cNvPr>
          <p:cNvSpPr/>
          <p:nvPr/>
        </p:nvSpPr>
        <p:spPr>
          <a:xfrm>
            <a:off x="24062139" y="3817826"/>
            <a:ext cx="6920811" cy="9975608"/>
          </a:xfrm>
          <a:prstGeom prst="roundRect">
            <a:avLst>
              <a:gd name="adj" fmla="val 3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59" tIns="40678" rIns="81359" bIns="40678" rtlCol="0" anchor="ctr"/>
          <a:lstStyle/>
          <a:p>
            <a:pPr algn="ctr"/>
            <a:endParaRPr lang="en-CA" sz="1602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9BD715-5844-49FF-930F-DB0EEF236EF3}"/>
              </a:ext>
            </a:extLst>
          </p:cNvPr>
          <p:cNvSpPr txBox="1"/>
          <p:nvPr/>
        </p:nvSpPr>
        <p:spPr>
          <a:xfrm>
            <a:off x="24308081" y="3903646"/>
            <a:ext cx="2423708" cy="605371"/>
          </a:xfrm>
          <a:prstGeom prst="rect">
            <a:avLst/>
          </a:prstGeom>
          <a:noFill/>
        </p:spPr>
        <p:txBody>
          <a:bodyPr wrap="none" lIns="81359" tIns="40678" rIns="81359" bIns="40678" rtlCol="0">
            <a:spAutoFit/>
          </a:bodyPr>
          <a:lstStyle/>
          <a:p>
            <a:r>
              <a:rPr lang="en-US" sz="3400" b="1" dirty="0"/>
              <a:t>Experiments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E00DCB-CA4D-47D2-96A2-D5ABDBC80706}"/>
              </a:ext>
            </a:extLst>
          </p:cNvPr>
          <p:cNvCxnSpPr>
            <a:cxnSpLocks/>
          </p:cNvCxnSpPr>
          <p:nvPr/>
        </p:nvCxnSpPr>
        <p:spPr>
          <a:xfrm>
            <a:off x="24086258" y="4596903"/>
            <a:ext cx="689669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ed Rectangle 175 5 1">
            <a:extLst>
              <a:ext uri="{FF2B5EF4-FFF2-40B4-BE49-F238E27FC236}">
                <a16:creationId xmlns:a16="http://schemas.microsoft.com/office/drawing/2014/main" id="{0637A4E1-FCE7-455D-9CC3-C4622AB6ED28}"/>
              </a:ext>
            </a:extLst>
          </p:cNvPr>
          <p:cNvSpPr/>
          <p:nvPr/>
        </p:nvSpPr>
        <p:spPr>
          <a:xfrm>
            <a:off x="24030193" y="14293059"/>
            <a:ext cx="6952757" cy="3966296"/>
          </a:xfrm>
          <a:prstGeom prst="roundRect">
            <a:avLst>
              <a:gd name="adj" fmla="val 3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59" tIns="40678" rIns="81359" bIns="40678" rtlCol="0" anchor="ctr"/>
          <a:lstStyle/>
          <a:p>
            <a:pPr algn="ctr"/>
            <a:endParaRPr lang="en-CA" sz="1602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9B2A8B-51F1-4083-89C4-32594BC9E8A0}"/>
              </a:ext>
            </a:extLst>
          </p:cNvPr>
          <p:cNvSpPr txBox="1"/>
          <p:nvPr/>
        </p:nvSpPr>
        <p:spPr>
          <a:xfrm>
            <a:off x="24308081" y="14401279"/>
            <a:ext cx="5570146" cy="605371"/>
          </a:xfrm>
          <a:prstGeom prst="rect">
            <a:avLst/>
          </a:prstGeom>
          <a:noFill/>
        </p:spPr>
        <p:txBody>
          <a:bodyPr wrap="none" lIns="81359" tIns="40678" rIns="81359" bIns="40678" rtlCol="0">
            <a:spAutoFit/>
          </a:bodyPr>
          <a:lstStyle/>
          <a:p>
            <a:r>
              <a:rPr lang="en-US" sz="3400" b="1" dirty="0"/>
              <a:t>Follow-up Work </a:t>
            </a:r>
            <a:r>
              <a:rPr lang="en-US" sz="2000" dirty="0"/>
              <a:t>[Tang </a:t>
            </a:r>
            <a:r>
              <a:rPr lang="en-US" sz="2000" i="1" dirty="0"/>
              <a:t>et al. </a:t>
            </a:r>
            <a:r>
              <a:rPr lang="en-US" sz="2000" dirty="0" err="1"/>
              <a:t>arXiv</a:t>
            </a:r>
            <a:r>
              <a:rPr lang="en-US" sz="2000" dirty="0"/>
              <a:t> 2018]</a:t>
            </a:r>
            <a:endParaRPr lang="en-US" sz="3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59BA39-D1C3-4F5C-899F-A66AFD974F4C}"/>
              </a:ext>
            </a:extLst>
          </p:cNvPr>
          <p:cNvCxnSpPr/>
          <p:nvPr/>
        </p:nvCxnSpPr>
        <p:spPr>
          <a:xfrm>
            <a:off x="24062138" y="15090156"/>
            <a:ext cx="6920812" cy="100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ounded Rectangle 175 6">
            <a:extLst>
              <a:ext uri="{FF2B5EF4-FFF2-40B4-BE49-F238E27FC236}">
                <a16:creationId xmlns:a16="http://schemas.microsoft.com/office/drawing/2014/main" id="{372DB3E1-4C67-4822-9D21-D303DE1B2DCA}"/>
              </a:ext>
            </a:extLst>
          </p:cNvPr>
          <p:cNvSpPr/>
          <p:nvPr/>
        </p:nvSpPr>
        <p:spPr>
          <a:xfrm>
            <a:off x="8648947" y="3817827"/>
            <a:ext cx="7407873" cy="9050891"/>
          </a:xfrm>
          <a:prstGeom prst="roundRect">
            <a:avLst>
              <a:gd name="adj" fmla="val 3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59" tIns="40678" rIns="81359" bIns="40678" rtlCol="0" anchor="ctr"/>
          <a:lstStyle/>
          <a:p>
            <a:pPr algn="ctr"/>
            <a:endParaRPr lang="en-CA" sz="1602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DBBADA-8CEB-4990-BCE3-8067A6679140}"/>
              </a:ext>
            </a:extLst>
          </p:cNvPr>
          <p:cNvSpPr txBox="1"/>
          <p:nvPr/>
        </p:nvSpPr>
        <p:spPr>
          <a:xfrm>
            <a:off x="8835509" y="3903646"/>
            <a:ext cx="6546054" cy="605370"/>
          </a:xfrm>
          <a:prstGeom prst="rect">
            <a:avLst/>
          </a:prstGeom>
          <a:noFill/>
        </p:spPr>
        <p:txBody>
          <a:bodyPr wrap="none" lIns="81359" tIns="40678" rIns="81359" bIns="40678" rtlCol="0">
            <a:spAutoFit/>
          </a:bodyPr>
          <a:lstStyle/>
          <a:p>
            <a:r>
              <a:rPr lang="en-US" sz="3400" b="1" dirty="0"/>
              <a:t>Our methodology: Regularized Loss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6137492-5862-4935-B286-56010AE486D6}"/>
              </a:ext>
            </a:extLst>
          </p:cNvPr>
          <p:cNvCxnSpPr/>
          <p:nvPr/>
        </p:nvCxnSpPr>
        <p:spPr>
          <a:xfrm>
            <a:off x="8648945" y="4596903"/>
            <a:ext cx="7407874" cy="230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Cylinder 52">
            <a:extLst>
              <a:ext uri="{FF2B5EF4-FFF2-40B4-BE49-F238E27FC236}">
                <a16:creationId xmlns:a16="http://schemas.microsoft.com/office/drawing/2014/main" id="{E92AB19E-4CEF-4D87-B096-F179EC55052F}"/>
              </a:ext>
            </a:extLst>
          </p:cNvPr>
          <p:cNvSpPr/>
          <p:nvPr/>
        </p:nvSpPr>
        <p:spPr>
          <a:xfrm>
            <a:off x="1495352" y="5441411"/>
            <a:ext cx="2526842" cy="2559781"/>
          </a:xfrm>
          <a:prstGeom prst="can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4" name="Cylinder 53">
            <a:extLst>
              <a:ext uri="{FF2B5EF4-FFF2-40B4-BE49-F238E27FC236}">
                <a16:creationId xmlns:a16="http://schemas.microsoft.com/office/drawing/2014/main" id="{C51A0412-938A-448D-BE9B-717BD571590D}"/>
              </a:ext>
            </a:extLst>
          </p:cNvPr>
          <p:cNvSpPr/>
          <p:nvPr/>
        </p:nvSpPr>
        <p:spPr>
          <a:xfrm>
            <a:off x="5406271" y="5438677"/>
            <a:ext cx="2526842" cy="2559781"/>
          </a:xfrm>
          <a:prstGeom prst="can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394EE74-11BF-4954-B0CE-F12537F1B82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27" y="6116310"/>
            <a:ext cx="1908000" cy="14310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E70A6CC-C278-4BEF-AB75-6F3DB147D6D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97" y="6563124"/>
            <a:ext cx="1908000" cy="1266912"/>
          </a:xfrm>
          <a:prstGeom prst="rect">
            <a:avLst/>
          </a:prstGeom>
        </p:spPr>
      </p:pic>
      <p:sp>
        <p:nvSpPr>
          <p:cNvPr id="57" name="Arrow: Right 56">
            <a:extLst>
              <a:ext uri="{FF2B5EF4-FFF2-40B4-BE49-F238E27FC236}">
                <a16:creationId xmlns:a16="http://schemas.microsoft.com/office/drawing/2014/main" id="{45B98382-728C-492B-A56A-3DE2E6634F29}"/>
              </a:ext>
            </a:extLst>
          </p:cNvPr>
          <p:cNvSpPr/>
          <p:nvPr/>
        </p:nvSpPr>
        <p:spPr>
          <a:xfrm>
            <a:off x="4211088" y="6537061"/>
            <a:ext cx="1035331" cy="64506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67E16C3-1F48-460E-ADA3-C66C19D0A85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89" y="6112724"/>
            <a:ext cx="1908000" cy="1431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E6C7343-835B-45A1-94A6-8276FE90C73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75" y="6537061"/>
            <a:ext cx="1908000" cy="126691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93CFBFD1-A818-4A96-A2FE-32C007F64647}"/>
              </a:ext>
            </a:extLst>
          </p:cNvPr>
          <p:cNvSpPr txBox="1"/>
          <p:nvPr/>
        </p:nvSpPr>
        <p:spPr>
          <a:xfrm>
            <a:off x="1240252" y="8079599"/>
            <a:ext cx="333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Scribbles (partial masks)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1666FF3-63F0-48D9-A9B3-097621CA6E9D}"/>
              </a:ext>
            </a:extLst>
          </p:cNvPr>
          <p:cNvSpPr txBox="1"/>
          <p:nvPr/>
        </p:nvSpPr>
        <p:spPr>
          <a:xfrm>
            <a:off x="5138678" y="8079599"/>
            <a:ext cx="302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Proposals (full masks)</a:t>
            </a:r>
          </a:p>
        </p:txBody>
      </p:sp>
      <p:sp>
        <p:nvSpPr>
          <p:cNvPr id="62" name="矩形 184 1 1">
            <a:extLst>
              <a:ext uri="{FF2B5EF4-FFF2-40B4-BE49-F238E27FC236}">
                <a16:creationId xmlns:a16="http://schemas.microsoft.com/office/drawing/2014/main" id="{DF5CEEC3-9B58-4B89-8F74-63E8BA47ACA3}"/>
              </a:ext>
            </a:extLst>
          </p:cNvPr>
          <p:cNvSpPr/>
          <p:nvPr/>
        </p:nvSpPr>
        <p:spPr>
          <a:xfrm>
            <a:off x="1198307" y="8673220"/>
            <a:ext cx="11305228" cy="1831264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Via “shallow” segmentation </a:t>
            </a:r>
            <a:r>
              <a:rPr lang="en-US" sz="2800" i="1" dirty="0"/>
              <a:t>e.g.</a:t>
            </a:r>
            <a:r>
              <a:rPr lang="en-US" sz="2800" dirty="0"/>
              <a:t> graph cut:</a:t>
            </a:r>
          </a:p>
          <a:p>
            <a:pPr>
              <a:buFont typeface="Wingdings" pitchFamily="2" charset="2"/>
              <a:buChar char="q"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    </a:t>
            </a:r>
          </a:p>
        </p:txBody>
      </p:sp>
      <p:sp>
        <p:nvSpPr>
          <p:cNvPr id="63" name="矩形 184 2 1">
            <a:extLst>
              <a:ext uri="{FF2B5EF4-FFF2-40B4-BE49-F238E27FC236}">
                <a16:creationId xmlns:a16="http://schemas.microsoft.com/office/drawing/2014/main" id="{B3D3A9C3-0B5A-4DD8-835F-1AFAC0367100}"/>
              </a:ext>
            </a:extLst>
          </p:cNvPr>
          <p:cNvSpPr/>
          <p:nvPr/>
        </p:nvSpPr>
        <p:spPr>
          <a:xfrm>
            <a:off x="1198307" y="4819366"/>
            <a:ext cx="11305228" cy="538603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Train CNN from full but “fake” proposals:     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AB2F4B05-F95A-48BF-9A8F-7145C1B8CE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55" y="9906711"/>
            <a:ext cx="4946882" cy="56573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DF520F6-F3EE-46D5-BF86-FE0F437F35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58" y="9926040"/>
            <a:ext cx="651015" cy="534415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BF5B4E80-ED7A-4ED0-9656-7AE9AD36FA00}"/>
              </a:ext>
            </a:extLst>
          </p:cNvPr>
          <p:cNvSpPr/>
          <p:nvPr/>
        </p:nvSpPr>
        <p:spPr>
          <a:xfrm>
            <a:off x="1198307" y="10937616"/>
            <a:ext cx="623337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What’s wrong with proposals?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a heuristic to mimic full supervision 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mislead training to fit errors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require expensive inference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A47C486-0AD5-4A90-BD55-199C264DB68C}"/>
              </a:ext>
            </a:extLst>
          </p:cNvPr>
          <p:cNvSpPr/>
          <p:nvPr/>
        </p:nvSpPr>
        <p:spPr>
          <a:xfrm>
            <a:off x="2296031" y="9696776"/>
            <a:ext cx="2766933" cy="920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27F0A38-E44F-4205-B47E-787C9F0A8F44}"/>
              </a:ext>
            </a:extLst>
          </p:cNvPr>
          <p:cNvSpPr txBox="1"/>
          <p:nvPr/>
        </p:nvSpPr>
        <p:spPr>
          <a:xfrm>
            <a:off x="2845455" y="9144867"/>
            <a:ext cx="1668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i="1" dirty="0">
                <a:solidFill>
                  <a:srgbClr val="FF0000"/>
                </a:solidFill>
              </a:rPr>
              <a:t>data </a:t>
            </a:r>
            <a:r>
              <a:rPr lang="en-CA" sz="2800" b="1" dirty="0">
                <a:solidFill>
                  <a:srgbClr val="FF0000"/>
                </a:solidFill>
              </a:rPr>
              <a:t>term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E4C9764-0567-457B-8DAC-AAE09DD8CF3F}"/>
              </a:ext>
            </a:extLst>
          </p:cNvPr>
          <p:cNvSpPr/>
          <p:nvPr/>
        </p:nvSpPr>
        <p:spPr>
          <a:xfrm>
            <a:off x="5423050" y="9696775"/>
            <a:ext cx="2029498" cy="92024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F88658C-FDC2-48DA-A387-53F64D9ADA10}"/>
              </a:ext>
            </a:extLst>
          </p:cNvPr>
          <p:cNvSpPr txBox="1"/>
          <p:nvPr/>
        </p:nvSpPr>
        <p:spPr>
          <a:xfrm>
            <a:off x="4944794" y="9144867"/>
            <a:ext cx="2986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i="1" dirty="0">
                <a:solidFill>
                  <a:srgbClr val="0000FF"/>
                </a:solidFill>
              </a:rPr>
              <a:t>regularization </a:t>
            </a:r>
            <a:r>
              <a:rPr lang="en-CA" sz="2800" dirty="0">
                <a:solidFill>
                  <a:srgbClr val="0000FF"/>
                </a:solidFill>
              </a:rPr>
              <a:t>term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FBB7D5-624F-42A9-B102-927E9F207585}"/>
              </a:ext>
            </a:extLst>
          </p:cNvPr>
          <p:cNvSpPr/>
          <p:nvPr/>
        </p:nvSpPr>
        <p:spPr>
          <a:xfrm>
            <a:off x="10120747" y="9582474"/>
            <a:ext cx="2013402" cy="10252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ACEAAE-CBF7-458C-A2A3-B5C3D731FB09}"/>
              </a:ext>
            </a:extLst>
          </p:cNvPr>
          <p:cNvSpPr txBox="1"/>
          <p:nvPr/>
        </p:nvSpPr>
        <p:spPr>
          <a:xfrm>
            <a:off x="9935615" y="8767954"/>
            <a:ext cx="2383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i="1" dirty="0">
                <a:solidFill>
                  <a:srgbClr val="FF0000"/>
                </a:solidFill>
              </a:rPr>
              <a:t>empirical risk </a:t>
            </a:r>
            <a:r>
              <a:rPr lang="en-CA" sz="2400" dirty="0">
                <a:solidFill>
                  <a:srgbClr val="FF0000"/>
                </a:solidFill>
              </a:rPr>
              <a:t>loss</a:t>
            </a:r>
          </a:p>
          <a:p>
            <a:pPr algn="ctr"/>
            <a:r>
              <a:rPr lang="en-CA" sz="2400" dirty="0">
                <a:solidFill>
                  <a:srgbClr val="FF0000"/>
                </a:solidFill>
              </a:rPr>
              <a:t>for </a:t>
            </a:r>
            <a:r>
              <a:rPr lang="en-CA" sz="2400" i="1" dirty="0">
                <a:solidFill>
                  <a:srgbClr val="FF0000"/>
                </a:solidFill>
              </a:rPr>
              <a:t>labeled</a:t>
            </a:r>
            <a:r>
              <a:rPr lang="en-CA" sz="2400" dirty="0">
                <a:solidFill>
                  <a:srgbClr val="FF0000"/>
                </a:solidFill>
              </a:rPr>
              <a:t> pixels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AEB30AE-724E-4087-A748-55530CFEDF7E}"/>
              </a:ext>
            </a:extLst>
          </p:cNvPr>
          <p:cNvSpPr/>
          <p:nvPr/>
        </p:nvSpPr>
        <p:spPr>
          <a:xfrm>
            <a:off x="12476343" y="9579277"/>
            <a:ext cx="2299201" cy="102525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345D07A-45DB-4656-B235-68D08029BCD6}"/>
              </a:ext>
            </a:extLst>
          </p:cNvPr>
          <p:cNvSpPr txBox="1"/>
          <p:nvPr/>
        </p:nvSpPr>
        <p:spPr>
          <a:xfrm>
            <a:off x="12320233" y="8767954"/>
            <a:ext cx="2611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i="1" dirty="0">
                <a:solidFill>
                  <a:srgbClr val="0000FF"/>
                </a:solidFill>
              </a:rPr>
              <a:t>regularization </a:t>
            </a:r>
            <a:r>
              <a:rPr lang="en-CA" sz="2400" dirty="0">
                <a:solidFill>
                  <a:srgbClr val="0000FF"/>
                </a:solidFill>
              </a:rPr>
              <a:t>loss</a:t>
            </a:r>
          </a:p>
          <a:p>
            <a:pPr algn="ctr"/>
            <a:r>
              <a:rPr lang="en-CA" sz="2400" dirty="0">
                <a:solidFill>
                  <a:srgbClr val="0000FF"/>
                </a:solidFill>
              </a:rPr>
              <a:t>for </a:t>
            </a:r>
            <a:r>
              <a:rPr lang="en-CA" sz="2400" i="1" dirty="0">
                <a:solidFill>
                  <a:srgbClr val="0000FF"/>
                </a:solidFill>
              </a:rPr>
              <a:t>unlabeled</a:t>
            </a:r>
            <a:r>
              <a:rPr lang="en-CA" sz="2400" dirty="0">
                <a:solidFill>
                  <a:srgbClr val="0000FF"/>
                </a:solidFill>
              </a:rPr>
              <a:t> pixels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BD538CF6-BA68-4827-B0EA-04BBCAC1F36F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66106" b="11078"/>
          <a:stretch/>
        </p:blipFill>
        <p:spPr>
          <a:xfrm>
            <a:off x="10658855" y="6184099"/>
            <a:ext cx="3338626" cy="2487124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FA3F812C-0168-4CDB-98A6-FBA1CB45548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170" y="9883205"/>
            <a:ext cx="4209695" cy="589245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B70901D-4444-4C5A-95EE-E272C1E4D9C6}"/>
              </a:ext>
            </a:extLst>
          </p:cNvPr>
          <p:cNvCxnSpPr>
            <a:cxnSpLocks/>
          </p:cNvCxnSpPr>
          <p:nvPr/>
        </p:nvCxnSpPr>
        <p:spPr>
          <a:xfrm flipV="1">
            <a:off x="10766197" y="7513854"/>
            <a:ext cx="823314" cy="135426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A966ADD-5076-44A1-A433-A5BD43B15754}"/>
              </a:ext>
            </a:extLst>
          </p:cNvPr>
          <p:cNvCxnSpPr>
            <a:cxnSpLocks/>
          </p:cNvCxnSpPr>
          <p:nvPr/>
        </p:nvCxnSpPr>
        <p:spPr>
          <a:xfrm flipH="1" flipV="1">
            <a:off x="13261861" y="7606288"/>
            <a:ext cx="457456" cy="1239004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BCDAD32F-A5F2-4C77-8FC5-7D5200743F4B}"/>
              </a:ext>
            </a:extLst>
          </p:cNvPr>
          <p:cNvSpPr txBox="1"/>
          <p:nvPr/>
        </p:nvSpPr>
        <p:spPr>
          <a:xfrm>
            <a:off x="9385868" y="7766789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</a:rPr>
              <a:t>scribbles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54BD7B3-1A67-48C5-8152-F4E992D63BB7}"/>
              </a:ext>
            </a:extLst>
          </p:cNvPr>
          <p:cNvSpPr txBox="1"/>
          <p:nvPr/>
        </p:nvSpPr>
        <p:spPr>
          <a:xfrm>
            <a:off x="13672965" y="7833357"/>
            <a:ext cx="244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0000FF"/>
                </a:solidFill>
              </a:rPr>
              <a:t>unknown pixels</a:t>
            </a:r>
          </a:p>
        </p:txBody>
      </p:sp>
      <p:sp>
        <p:nvSpPr>
          <p:cNvPr id="98" name="矩形 184 2 2">
            <a:extLst>
              <a:ext uri="{FF2B5EF4-FFF2-40B4-BE49-F238E27FC236}">
                <a16:creationId xmlns:a16="http://schemas.microsoft.com/office/drawing/2014/main" id="{7848BD3A-0DF3-4A36-AA20-2B0687543E6D}"/>
              </a:ext>
            </a:extLst>
          </p:cNvPr>
          <p:cNvSpPr/>
          <p:nvPr/>
        </p:nvSpPr>
        <p:spPr>
          <a:xfrm>
            <a:off x="8835509" y="4819366"/>
            <a:ext cx="11305228" cy="1400377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Joint loss for </a:t>
            </a:r>
            <a:r>
              <a:rPr lang="en-US" sz="2800" i="1" dirty="0"/>
              <a:t>labeled</a:t>
            </a:r>
            <a:r>
              <a:rPr lang="en-US" sz="2800" dirty="0"/>
              <a:t> &amp; </a:t>
            </a:r>
            <a:r>
              <a:rPr lang="en-US" sz="2800" i="1" dirty="0"/>
              <a:t>unlabeled</a:t>
            </a:r>
            <a:r>
              <a:rPr lang="en-US" sz="2800" dirty="0"/>
              <a:t> pixels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(pointwise) Empirical risk loss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(pairwise or high-order) regularization loss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34561E2B-1707-4137-B3CC-A70FBD3768B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203" y="9926040"/>
            <a:ext cx="694233" cy="569893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BE3DD7D0-F2CB-4C6A-AF6F-C0437EC18E6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011" y="6765800"/>
            <a:ext cx="1818353" cy="315005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9AABF7B8-0BEF-4B28-A865-E1E7B80A74D0}"/>
              </a:ext>
            </a:extLst>
          </p:cNvPr>
          <p:cNvSpPr/>
          <p:nvPr/>
        </p:nvSpPr>
        <p:spPr>
          <a:xfrm>
            <a:off x="8835509" y="10961431"/>
            <a:ext cx="719947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Examples of regularization: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clustering criteria, e.g. normalized cut (NC)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pairwise CRF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Gradient computation only, no inference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28767CE-39DA-4B87-B19F-7E78E1EDCB31}"/>
              </a:ext>
            </a:extLst>
          </p:cNvPr>
          <p:cNvSpPr/>
          <p:nvPr/>
        </p:nvSpPr>
        <p:spPr>
          <a:xfrm>
            <a:off x="9648037" y="10633952"/>
            <a:ext cx="2958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partial Cross Entropy (</a:t>
            </a:r>
            <a:r>
              <a:rPr lang="en-US" sz="2000" dirty="0" err="1"/>
              <a:t>pCE</a:t>
            </a:r>
            <a:r>
              <a:rPr lang="en-US" sz="2000" dirty="0"/>
              <a:t>)</a:t>
            </a:r>
            <a:endParaRPr lang="en-CA" sz="2000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3851FB9-812A-4B5C-B13D-B8EBE3DF99AB}"/>
              </a:ext>
            </a:extLst>
          </p:cNvPr>
          <p:cNvGrpSpPr/>
          <p:nvPr/>
        </p:nvGrpSpPr>
        <p:grpSpPr>
          <a:xfrm>
            <a:off x="1303831" y="15360987"/>
            <a:ext cx="3235016" cy="2310055"/>
            <a:chOff x="3431263" y="1484768"/>
            <a:chExt cx="5820311" cy="4156158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AF3F03F-502F-44EF-8369-5F1409C6CE5B}"/>
                </a:ext>
              </a:extLst>
            </p:cNvPr>
            <p:cNvSpPr/>
            <p:nvPr/>
          </p:nvSpPr>
          <p:spPr>
            <a:xfrm>
              <a:off x="5600700" y="201073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049CE76-3463-4547-945F-C8EB781E3312}"/>
                </a:ext>
              </a:extLst>
            </p:cNvPr>
            <p:cNvSpPr/>
            <p:nvPr/>
          </p:nvSpPr>
          <p:spPr>
            <a:xfrm>
              <a:off x="6239510" y="336554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2256657-DB23-45A4-AB08-5A6853DBA4F9}"/>
                </a:ext>
              </a:extLst>
            </p:cNvPr>
            <p:cNvSpPr/>
            <p:nvPr/>
          </p:nvSpPr>
          <p:spPr>
            <a:xfrm>
              <a:off x="5053663" y="2983132"/>
              <a:ext cx="170179" cy="1701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8F84094E-0617-4D17-9263-38CFFDA32119}"/>
                </a:ext>
              </a:extLst>
            </p:cNvPr>
            <p:cNvSpPr/>
            <p:nvPr/>
          </p:nvSpPr>
          <p:spPr>
            <a:xfrm>
              <a:off x="7552845" y="279683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A901DF99-BF4F-4AC2-8879-6D6FE3F70675}"/>
                </a:ext>
              </a:extLst>
            </p:cNvPr>
            <p:cNvSpPr/>
            <p:nvPr/>
          </p:nvSpPr>
          <p:spPr>
            <a:xfrm>
              <a:off x="6703058" y="5255029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CCA85D6-4C01-46FA-9608-11BC8BAEA27D}"/>
                </a:ext>
              </a:extLst>
            </p:cNvPr>
            <p:cNvSpPr/>
            <p:nvPr/>
          </p:nvSpPr>
          <p:spPr>
            <a:xfrm>
              <a:off x="4965700" y="5317861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C6ADB63-F6D3-46C6-B9AD-E75F403262D4}"/>
                </a:ext>
              </a:extLst>
            </p:cNvPr>
            <p:cNvSpPr/>
            <p:nvPr/>
          </p:nvSpPr>
          <p:spPr>
            <a:xfrm>
              <a:off x="4702376" y="523329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7569C22-4420-4E1B-B344-767898A33737}"/>
                </a:ext>
              </a:extLst>
            </p:cNvPr>
            <p:cNvSpPr/>
            <p:nvPr/>
          </p:nvSpPr>
          <p:spPr>
            <a:xfrm>
              <a:off x="5784850" y="1987891"/>
              <a:ext cx="373379" cy="71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ABA8921-6EE1-417F-8C2A-55475C88AE43}"/>
                </a:ext>
              </a:extLst>
            </p:cNvPr>
            <p:cNvSpPr/>
            <p:nvPr/>
          </p:nvSpPr>
          <p:spPr>
            <a:xfrm>
              <a:off x="6116321" y="3206694"/>
              <a:ext cx="373379" cy="71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832B668-1370-41A9-8191-DC4137527DE7}"/>
                </a:ext>
              </a:extLst>
            </p:cNvPr>
            <p:cNvSpPr/>
            <p:nvPr/>
          </p:nvSpPr>
          <p:spPr>
            <a:xfrm>
              <a:off x="7637621" y="2977561"/>
              <a:ext cx="373379" cy="71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406930C-6F0E-442E-81A5-A41A65ABBE14}"/>
                </a:ext>
              </a:extLst>
            </p:cNvPr>
            <p:cNvSpPr/>
            <p:nvPr/>
          </p:nvSpPr>
          <p:spPr>
            <a:xfrm rot="5400000">
              <a:off x="7638032" y="2977709"/>
              <a:ext cx="373379" cy="71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2903D38-7354-4905-8229-EC4686E4FD55}"/>
                </a:ext>
              </a:extLst>
            </p:cNvPr>
            <p:cNvSpPr/>
            <p:nvPr/>
          </p:nvSpPr>
          <p:spPr>
            <a:xfrm>
              <a:off x="7000462" y="5101828"/>
              <a:ext cx="373379" cy="71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11FCFEC-205D-4C75-BC42-8967F11D2425}"/>
                </a:ext>
              </a:extLst>
            </p:cNvPr>
            <p:cNvSpPr/>
            <p:nvPr/>
          </p:nvSpPr>
          <p:spPr>
            <a:xfrm rot="5400000">
              <a:off x="7000873" y="5101976"/>
              <a:ext cx="373379" cy="71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07B1068C-CB58-4DE7-95F8-E11EC421C102}"/>
                </a:ext>
              </a:extLst>
            </p:cNvPr>
            <p:cNvSpPr/>
            <p:nvPr/>
          </p:nvSpPr>
          <p:spPr>
            <a:xfrm>
              <a:off x="4543200" y="5215436"/>
              <a:ext cx="373379" cy="71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ECD8D85-1177-4460-8E01-88815BB85140}"/>
                </a:ext>
              </a:extLst>
            </p:cNvPr>
            <p:cNvSpPr/>
            <p:nvPr/>
          </p:nvSpPr>
          <p:spPr>
            <a:xfrm rot="5400000">
              <a:off x="4543611" y="5215584"/>
              <a:ext cx="373379" cy="71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61D9A6D-3380-4260-965D-F95153414730}"/>
                </a:ext>
              </a:extLst>
            </p:cNvPr>
            <p:cNvSpPr/>
            <p:nvPr/>
          </p:nvSpPr>
          <p:spPr>
            <a:xfrm>
              <a:off x="3431263" y="1484768"/>
              <a:ext cx="5820311" cy="41561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D23EED8-5976-479A-8C9E-77B9D1EFBAC1}"/>
              </a:ext>
            </a:extLst>
          </p:cNvPr>
          <p:cNvGrpSpPr/>
          <p:nvPr/>
        </p:nvGrpSpPr>
        <p:grpSpPr>
          <a:xfrm>
            <a:off x="4877513" y="15360988"/>
            <a:ext cx="3198341" cy="2283866"/>
            <a:chOff x="3431263" y="1484768"/>
            <a:chExt cx="5820311" cy="4156158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69FBFCC3-193D-4215-A034-D9D0181CFDCE}"/>
                </a:ext>
              </a:extLst>
            </p:cNvPr>
            <p:cNvSpPr/>
            <p:nvPr/>
          </p:nvSpPr>
          <p:spPr>
            <a:xfrm>
              <a:off x="4699000" y="208866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3485A48-2FB8-4CAC-8FA9-A3AD2D5C1F18}"/>
                </a:ext>
              </a:extLst>
            </p:cNvPr>
            <p:cNvSpPr/>
            <p:nvPr/>
          </p:nvSpPr>
          <p:spPr>
            <a:xfrm>
              <a:off x="4927600" y="191801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8EA7A35-B2E6-4A76-92A7-D97BAC76F4F7}"/>
                </a:ext>
              </a:extLst>
            </p:cNvPr>
            <p:cNvSpPr/>
            <p:nvPr/>
          </p:nvSpPr>
          <p:spPr>
            <a:xfrm>
              <a:off x="4432300" y="202516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208B05F-DEA1-4B21-8BED-9A3DA94F65C2}"/>
                </a:ext>
              </a:extLst>
            </p:cNvPr>
            <p:cNvSpPr/>
            <p:nvPr/>
          </p:nvSpPr>
          <p:spPr>
            <a:xfrm>
              <a:off x="4368800" y="230298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963D81DC-5566-4E13-91E0-EBE68BF4F844}"/>
                </a:ext>
              </a:extLst>
            </p:cNvPr>
            <p:cNvSpPr/>
            <p:nvPr/>
          </p:nvSpPr>
          <p:spPr>
            <a:xfrm>
              <a:off x="4908550" y="227123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BD3F7EFF-4BB2-4311-B50A-190D666BE3FE}"/>
                </a:ext>
              </a:extLst>
            </p:cNvPr>
            <p:cNvSpPr/>
            <p:nvPr/>
          </p:nvSpPr>
          <p:spPr>
            <a:xfrm>
              <a:off x="5264150" y="1977543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114D0EC-3107-445B-8FF5-1D9008F6A105}"/>
                </a:ext>
              </a:extLst>
            </p:cNvPr>
            <p:cNvSpPr/>
            <p:nvPr/>
          </p:nvSpPr>
          <p:spPr>
            <a:xfrm>
              <a:off x="4997450" y="220773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6E3D717-3DFE-415D-969D-61B565CCDA50}"/>
                </a:ext>
              </a:extLst>
            </p:cNvPr>
            <p:cNvSpPr/>
            <p:nvPr/>
          </p:nvSpPr>
          <p:spPr>
            <a:xfrm>
              <a:off x="4635500" y="237427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50C0098-11CC-471B-89AE-C6BD9481E1EA}"/>
                </a:ext>
              </a:extLst>
            </p:cNvPr>
            <p:cNvSpPr/>
            <p:nvPr/>
          </p:nvSpPr>
          <p:spPr>
            <a:xfrm>
              <a:off x="5295900" y="215216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DB7014BD-B951-46DA-9D22-D2B70A05C1C1}"/>
                </a:ext>
              </a:extLst>
            </p:cNvPr>
            <p:cNvSpPr/>
            <p:nvPr/>
          </p:nvSpPr>
          <p:spPr>
            <a:xfrm>
              <a:off x="5600700" y="201073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27C829AC-2893-411F-B325-36CB34780382}"/>
                </a:ext>
              </a:extLst>
            </p:cNvPr>
            <p:cNvSpPr/>
            <p:nvPr/>
          </p:nvSpPr>
          <p:spPr>
            <a:xfrm>
              <a:off x="5816600" y="215216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071F9AD-CA7E-4CE2-BE9A-1EA566E7F31D}"/>
                </a:ext>
              </a:extLst>
            </p:cNvPr>
            <p:cNvSpPr/>
            <p:nvPr/>
          </p:nvSpPr>
          <p:spPr>
            <a:xfrm>
              <a:off x="5753100" y="240602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23912BB2-BB78-47E0-967A-2A33523C2F91}"/>
                </a:ext>
              </a:extLst>
            </p:cNvPr>
            <p:cNvSpPr/>
            <p:nvPr/>
          </p:nvSpPr>
          <p:spPr>
            <a:xfrm>
              <a:off x="5670550" y="221559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E08A0EF-5FDA-4A42-8BAF-C85E7870B6CF}"/>
                </a:ext>
              </a:extLst>
            </p:cNvPr>
            <p:cNvSpPr/>
            <p:nvPr/>
          </p:nvSpPr>
          <p:spPr>
            <a:xfrm>
              <a:off x="5880100" y="249348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0C79B9A-EAC6-4740-8A6D-AC13CB9CCA3E}"/>
                </a:ext>
              </a:extLst>
            </p:cNvPr>
            <p:cNvSpPr/>
            <p:nvPr/>
          </p:nvSpPr>
          <p:spPr>
            <a:xfrm>
              <a:off x="5956300" y="268990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2AF2B7E-CC06-4E8C-87F1-BA2F6B6F27FE}"/>
                </a:ext>
              </a:extLst>
            </p:cNvPr>
            <p:cNvSpPr/>
            <p:nvPr/>
          </p:nvSpPr>
          <p:spPr>
            <a:xfrm>
              <a:off x="6032500" y="236648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12028A42-4A4C-4976-A600-AAD045EFC358}"/>
                </a:ext>
              </a:extLst>
            </p:cNvPr>
            <p:cNvSpPr/>
            <p:nvPr/>
          </p:nvSpPr>
          <p:spPr>
            <a:xfrm>
              <a:off x="6102350" y="262640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ABE93AAD-5EC4-4990-ADF3-BEF4A4B51142}"/>
                </a:ext>
              </a:extLst>
            </p:cNvPr>
            <p:cNvSpPr/>
            <p:nvPr/>
          </p:nvSpPr>
          <p:spPr>
            <a:xfrm>
              <a:off x="6356350" y="268990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1F3BAFB-B30B-4658-B542-17890386E728}"/>
                </a:ext>
              </a:extLst>
            </p:cNvPr>
            <p:cNvSpPr/>
            <p:nvPr/>
          </p:nvSpPr>
          <p:spPr>
            <a:xfrm>
              <a:off x="6108700" y="275340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4B383DC-9727-4404-9625-75FC9A36CEAD}"/>
                </a:ext>
              </a:extLst>
            </p:cNvPr>
            <p:cNvSpPr/>
            <p:nvPr/>
          </p:nvSpPr>
          <p:spPr>
            <a:xfrm>
              <a:off x="6221729" y="303770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F58811AC-BFFF-44FE-92CD-B6DADB43FD74}"/>
                </a:ext>
              </a:extLst>
            </p:cNvPr>
            <p:cNvSpPr/>
            <p:nvPr/>
          </p:nvSpPr>
          <p:spPr>
            <a:xfrm>
              <a:off x="6362700" y="303770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1778EB6-C6D5-4B1B-B1E1-9CAB6F3CE9AA}"/>
                </a:ext>
              </a:extLst>
            </p:cNvPr>
            <p:cNvSpPr/>
            <p:nvPr/>
          </p:nvSpPr>
          <p:spPr>
            <a:xfrm>
              <a:off x="6196329" y="3166009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7BAE765C-E986-40E9-A521-05E6D2A5F90D}"/>
                </a:ext>
              </a:extLst>
            </p:cNvPr>
            <p:cNvSpPr/>
            <p:nvPr/>
          </p:nvSpPr>
          <p:spPr>
            <a:xfrm>
              <a:off x="6000750" y="332302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0BC1339-622B-4DF0-AF28-457980922BA0}"/>
                </a:ext>
              </a:extLst>
            </p:cNvPr>
            <p:cNvSpPr/>
            <p:nvPr/>
          </p:nvSpPr>
          <p:spPr>
            <a:xfrm>
              <a:off x="6253479" y="329127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19EE657-7E0A-466F-A28F-5BC38C087577}"/>
                </a:ext>
              </a:extLst>
            </p:cNvPr>
            <p:cNvSpPr/>
            <p:nvPr/>
          </p:nvSpPr>
          <p:spPr>
            <a:xfrm>
              <a:off x="6426200" y="3168169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59B4BD0-2DBB-4A29-9A95-B455159D375B}"/>
                </a:ext>
              </a:extLst>
            </p:cNvPr>
            <p:cNvSpPr/>
            <p:nvPr/>
          </p:nvSpPr>
          <p:spPr>
            <a:xfrm>
              <a:off x="6134100" y="347369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D37A7B35-6FCB-47EE-BF43-9B948D666A34}"/>
                </a:ext>
              </a:extLst>
            </p:cNvPr>
            <p:cNvSpPr/>
            <p:nvPr/>
          </p:nvSpPr>
          <p:spPr>
            <a:xfrm>
              <a:off x="6324600" y="338479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E4611173-8D0C-4DCE-9530-61BC4E7E7F3A}"/>
                </a:ext>
              </a:extLst>
            </p:cNvPr>
            <p:cNvSpPr/>
            <p:nvPr/>
          </p:nvSpPr>
          <p:spPr>
            <a:xfrm>
              <a:off x="6070600" y="298560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3229E790-D673-4E91-8699-B66A32B18ECB}"/>
                </a:ext>
              </a:extLst>
            </p:cNvPr>
            <p:cNvSpPr/>
            <p:nvPr/>
          </p:nvSpPr>
          <p:spPr>
            <a:xfrm>
              <a:off x="6285229" y="2943831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ABA8D17A-9EBC-4A6B-BA9A-61B1526BF478}"/>
                </a:ext>
              </a:extLst>
            </p:cNvPr>
            <p:cNvSpPr/>
            <p:nvPr/>
          </p:nvSpPr>
          <p:spPr>
            <a:xfrm>
              <a:off x="5816600" y="3649939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DE9344A9-56D4-46C2-A05D-3E92E51E340C}"/>
                </a:ext>
              </a:extLst>
            </p:cNvPr>
            <p:cNvSpPr/>
            <p:nvPr/>
          </p:nvSpPr>
          <p:spPr>
            <a:xfrm>
              <a:off x="6045200" y="373462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C4079382-40B7-4A93-B047-8B9BBB502A16}"/>
                </a:ext>
              </a:extLst>
            </p:cNvPr>
            <p:cNvSpPr/>
            <p:nvPr/>
          </p:nvSpPr>
          <p:spPr>
            <a:xfrm>
              <a:off x="6045200" y="351945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A4CD81BC-18A3-4541-8349-EEB6364458F7}"/>
                </a:ext>
              </a:extLst>
            </p:cNvPr>
            <p:cNvSpPr/>
            <p:nvPr/>
          </p:nvSpPr>
          <p:spPr>
            <a:xfrm>
              <a:off x="6388100" y="361025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A1338392-FAE5-414C-83C5-0EA2F036E88F}"/>
                </a:ext>
              </a:extLst>
            </p:cNvPr>
            <p:cNvSpPr/>
            <p:nvPr/>
          </p:nvSpPr>
          <p:spPr>
            <a:xfrm>
              <a:off x="6247129" y="3711809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8053137-8FBF-49C0-B174-A70FBE5CDF63}"/>
                </a:ext>
              </a:extLst>
            </p:cNvPr>
            <p:cNvSpPr/>
            <p:nvPr/>
          </p:nvSpPr>
          <p:spPr>
            <a:xfrm>
              <a:off x="6082029" y="4003603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B086604B-B6FA-4006-BDB8-1CF8BCF759DF}"/>
                </a:ext>
              </a:extLst>
            </p:cNvPr>
            <p:cNvSpPr/>
            <p:nvPr/>
          </p:nvSpPr>
          <p:spPr>
            <a:xfrm>
              <a:off x="5848350" y="3886953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E66B1F0-B47B-4C99-88DA-B169BDEBA0D1}"/>
                </a:ext>
              </a:extLst>
            </p:cNvPr>
            <p:cNvSpPr/>
            <p:nvPr/>
          </p:nvSpPr>
          <p:spPr>
            <a:xfrm>
              <a:off x="4870450" y="2945446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FCFC041-9318-466E-8913-C05276915F1C}"/>
                </a:ext>
              </a:extLst>
            </p:cNvPr>
            <p:cNvSpPr/>
            <p:nvPr/>
          </p:nvSpPr>
          <p:spPr>
            <a:xfrm>
              <a:off x="5116829" y="297420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0AB89E4-4E25-4BFC-B04D-A18DDBEB621E}"/>
                </a:ext>
              </a:extLst>
            </p:cNvPr>
            <p:cNvSpPr/>
            <p:nvPr/>
          </p:nvSpPr>
          <p:spPr>
            <a:xfrm>
              <a:off x="5204412" y="3072082"/>
              <a:ext cx="113029" cy="11302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E12D41FA-3673-4A8E-93E7-D0F3A599CB7E}"/>
                </a:ext>
              </a:extLst>
            </p:cNvPr>
            <p:cNvSpPr/>
            <p:nvPr/>
          </p:nvSpPr>
          <p:spPr>
            <a:xfrm>
              <a:off x="5003800" y="306945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3E1FAFDC-1E9E-4907-B1B0-94D740561CE8}"/>
                </a:ext>
              </a:extLst>
            </p:cNvPr>
            <p:cNvSpPr/>
            <p:nvPr/>
          </p:nvSpPr>
          <p:spPr>
            <a:xfrm>
              <a:off x="4972050" y="322777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F347ECD-6654-4F36-820F-32E4DF712C73}"/>
                </a:ext>
              </a:extLst>
            </p:cNvPr>
            <p:cNvSpPr/>
            <p:nvPr/>
          </p:nvSpPr>
          <p:spPr>
            <a:xfrm>
              <a:off x="4699000" y="310120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83BC8AE1-BFA2-4C3C-A7E9-95235BAAAC22}"/>
                </a:ext>
              </a:extLst>
            </p:cNvPr>
            <p:cNvSpPr/>
            <p:nvPr/>
          </p:nvSpPr>
          <p:spPr>
            <a:xfrm>
              <a:off x="4572000" y="338479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BA55971-098C-4908-8DE3-4690BAA14FEA}"/>
                </a:ext>
              </a:extLst>
            </p:cNvPr>
            <p:cNvSpPr/>
            <p:nvPr/>
          </p:nvSpPr>
          <p:spPr>
            <a:xfrm>
              <a:off x="4368800" y="365987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B490C5DE-0736-4399-BF8C-DB865BE62755}"/>
                </a:ext>
              </a:extLst>
            </p:cNvPr>
            <p:cNvSpPr/>
            <p:nvPr/>
          </p:nvSpPr>
          <p:spPr>
            <a:xfrm>
              <a:off x="4191000" y="3971853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E6647219-EFD9-4FAE-B9BC-2886A490F28E}"/>
                </a:ext>
              </a:extLst>
            </p:cNvPr>
            <p:cNvSpPr/>
            <p:nvPr/>
          </p:nvSpPr>
          <p:spPr>
            <a:xfrm>
              <a:off x="4254500" y="4260933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D4AE0A1-C950-4C10-83F6-AC828FF8E992}"/>
                </a:ext>
              </a:extLst>
            </p:cNvPr>
            <p:cNvSpPr/>
            <p:nvPr/>
          </p:nvSpPr>
          <p:spPr>
            <a:xfrm>
              <a:off x="4432300" y="447535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A3217FD3-33BA-437D-80FA-C0418F53EE40}"/>
                </a:ext>
              </a:extLst>
            </p:cNvPr>
            <p:cNvSpPr/>
            <p:nvPr/>
          </p:nvSpPr>
          <p:spPr>
            <a:xfrm>
              <a:off x="4730750" y="497435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F379D44E-7FAC-4F74-B057-4FB6172392CF}"/>
                </a:ext>
              </a:extLst>
            </p:cNvPr>
            <p:cNvSpPr/>
            <p:nvPr/>
          </p:nvSpPr>
          <p:spPr>
            <a:xfrm>
              <a:off x="5264150" y="5202526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2AB97753-F04C-4B24-951D-255112A33520}"/>
                </a:ext>
              </a:extLst>
            </p:cNvPr>
            <p:cNvSpPr/>
            <p:nvPr/>
          </p:nvSpPr>
          <p:spPr>
            <a:xfrm>
              <a:off x="6158229" y="516657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DA7E4EC-7A95-44CC-945E-4665F714E556}"/>
                </a:ext>
              </a:extLst>
            </p:cNvPr>
            <p:cNvSpPr/>
            <p:nvPr/>
          </p:nvSpPr>
          <p:spPr>
            <a:xfrm>
              <a:off x="6494779" y="502357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D7E9AA94-9136-485D-8719-2E1E54D0808B}"/>
                </a:ext>
              </a:extLst>
            </p:cNvPr>
            <p:cNvSpPr/>
            <p:nvPr/>
          </p:nvSpPr>
          <p:spPr>
            <a:xfrm>
              <a:off x="7015479" y="484734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14938B94-FBCD-4F3E-92AD-A0292D8E216A}"/>
                </a:ext>
              </a:extLst>
            </p:cNvPr>
            <p:cNvSpPr/>
            <p:nvPr/>
          </p:nvSpPr>
          <p:spPr>
            <a:xfrm>
              <a:off x="7015479" y="4623201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B61EEF03-4C37-45C6-861E-2C0113F09107}"/>
                </a:ext>
              </a:extLst>
            </p:cNvPr>
            <p:cNvSpPr/>
            <p:nvPr/>
          </p:nvSpPr>
          <p:spPr>
            <a:xfrm>
              <a:off x="7294879" y="4148889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A262F60D-4552-4718-B9BE-3026E8F46C4A}"/>
                </a:ext>
              </a:extLst>
            </p:cNvPr>
            <p:cNvSpPr/>
            <p:nvPr/>
          </p:nvSpPr>
          <p:spPr>
            <a:xfrm>
              <a:off x="7358379" y="366710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028A9DD9-257B-43D4-B6AC-F710AC602E57}"/>
                </a:ext>
              </a:extLst>
            </p:cNvPr>
            <p:cNvSpPr/>
            <p:nvPr/>
          </p:nvSpPr>
          <p:spPr>
            <a:xfrm>
              <a:off x="7231379" y="320988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1CD4F2FD-045C-4845-9163-490EF5043F39}"/>
                </a:ext>
              </a:extLst>
            </p:cNvPr>
            <p:cNvSpPr/>
            <p:nvPr/>
          </p:nvSpPr>
          <p:spPr>
            <a:xfrm>
              <a:off x="7354012" y="2907996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910D5754-F80D-410D-9D3D-B593DECBEAED}"/>
                </a:ext>
              </a:extLst>
            </p:cNvPr>
            <p:cNvSpPr/>
            <p:nvPr/>
          </p:nvSpPr>
          <p:spPr>
            <a:xfrm>
              <a:off x="7552845" y="279683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6435E02B-4187-41E4-8B22-935B8CF5AEA9}"/>
                </a:ext>
              </a:extLst>
            </p:cNvPr>
            <p:cNvSpPr/>
            <p:nvPr/>
          </p:nvSpPr>
          <p:spPr>
            <a:xfrm>
              <a:off x="7439658" y="311174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06D6273-0F73-47FC-86C0-38131CDEFA7E}"/>
                </a:ext>
              </a:extLst>
            </p:cNvPr>
            <p:cNvSpPr/>
            <p:nvPr/>
          </p:nvSpPr>
          <p:spPr>
            <a:xfrm>
              <a:off x="7606029" y="307999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56AC41A9-100F-4B2B-85F0-1F54A672B3B7}"/>
                </a:ext>
              </a:extLst>
            </p:cNvPr>
            <p:cNvSpPr/>
            <p:nvPr/>
          </p:nvSpPr>
          <p:spPr>
            <a:xfrm>
              <a:off x="7533953" y="338479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84E81A62-5E38-467B-BAEA-0DE3B179019E}"/>
                </a:ext>
              </a:extLst>
            </p:cNvPr>
            <p:cNvSpPr/>
            <p:nvPr/>
          </p:nvSpPr>
          <p:spPr>
            <a:xfrm>
              <a:off x="7674766" y="341019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7A94BC13-7C8E-46F9-A378-4EBCFC48930C}"/>
                </a:ext>
              </a:extLst>
            </p:cNvPr>
            <p:cNvSpPr/>
            <p:nvPr/>
          </p:nvSpPr>
          <p:spPr>
            <a:xfrm>
              <a:off x="7550941" y="374003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1F3A9EFC-62FE-48E7-BA67-8E2191DE4874}"/>
                </a:ext>
              </a:extLst>
            </p:cNvPr>
            <p:cNvSpPr/>
            <p:nvPr/>
          </p:nvSpPr>
          <p:spPr>
            <a:xfrm>
              <a:off x="7216137" y="380608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80CC1CC9-1DBC-4989-BE77-314C9ABBD774}"/>
                </a:ext>
              </a:extLst>
            </p:cNvPr>
            <p:cNvSpPr/>
            <p:nvPr/>
          </p:nvSpPr>
          <p:spPr>
            <a:xfrm>
              <a:off x="7047229" y="407317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12CA346E-10EF-409D-8FE0-D3B34868E1F8}"/>
                </a:ext>
              </a:extLst>
            </p:cNvPr>
            <p:cNvSpPr/>
            <p:nvPr/>
          </p:nvSpPr>
          <p:spPr>
            <a:xfrm>
              <a:off x="6844029" y="4389706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A1F9A15C-9828-4216-BA3B-784098D9D56A}"/>
                </a:ext>
              </a:extLst>
            </p:cNvPr>
            <p:cNvSpPr/>
            <p:nvPr/>
          </p:nvSpPr>
          <p:spPr>
            <a:xfrm>
              <a:off x="7199629" y="437815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5ED7C398-DE82-4240-BAE4-92C598A97279}"/>
                </a:ext>
              </a:extLst>
            </p:cNvPr>
            <p:cNvSpPr/>
            <p:nvPr/>
          </p:nvSpPr>
          <p:spPr>
            <a:xfrm>
              <a:off x="7582691" y="4060371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0080EA59-EC2D-4EF6-A3FA-D81C69335DDA}"/>
                </a:ext>
              </a:extLst>
            </p:cNvPr>
            <p:cNvSpPr/>
            <p:nvPr/>
          </p:nvSpPr>
          <p:spPr>
            <a:xfrm>
              <a:off x="7381237" y="4338183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CACD4E6F-6C08-4199-96AF-4FBE9EDCCA46}"/>
                </a:ext>
              </a:extLst>
            </p:cNvPr>
            <p:cNvSpPr/>
            <p:nvPr/>
          </p:nvSpPr>
          <p:spPr>
            <a:xfrm>
              <a:off x="7368537" y="392559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2479E702-0FC8-4AAF-83A3-AC2F03B8B856}"/>
                </a:ext>
              </a:extLst>
            </p:cNvPr>
            <p:cNvSpPr/>
            <p:nvPr/>
          </p:nvSpPr>
          <p:spPr>
            <a:xfrm>
              <a:off x="7354724" y="3380063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D57EF073-7AFA-45A5-B898-308397F06A5D}"/>
                </a:ext>
              </a:extLst>
            </p:cNvPr>
            <p:cNvSpPr/>
            <p:nvPr/>
          </p:nvSpPr>
          <p:spPr>
            <a:xfrm>
              <a:off x="6780529" y="472142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6FA17CCC-8847-412E-AA91-70EE93E86B8F}"/>
                </a:ext>
              </a:extLst>
            </p:cNvPr>
            <p:cNvSpPr/>
            <p:nvPr/>
          </p:nvSpPr>
          <p:spPr>
            <a:xfrm>
              <a:off x="6830058" y="505128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41B9B835-BDBB-4890-AA01-2A59327272AB}"/>
                </a:ext>
              </a:extLst>
            </p:cNvPr>
            <p:cNvSpPr/>
            <p:nvPr/>
          </p:nvSpPr>
          <p:spPr>
            <a:xfrm>
              <a:off x="6703058" y="5255029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B5FFD029-E0EC-41D6-84B7-546765532856}"/>
                </a:ext>
              </a:extLst>
            </p:cNvPr>
            <p:cNvSpPr/>
            <p:nvPr/>
          </p:nvSpPr>
          <p:spPr>
            <a:xfrm>
              <a:off x="6336029" y="535634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AFE3D59A-1A8C-4FED-BDD9-0F2CD35C5EF8}"/>
                </a:ext>
              </a:extLst>
            </p:cNvPr>
            <p:cNvSpPr/>
            <p:nvPr/>
          </p:nvSpPr>
          <p:spPr>
            <a:xfrm>
              <a:off x="6418579" y="505162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78540D7D-E67D-42C5-B9B7-AB87703388EA}"/>
                </a:ext>
              </a:extLst>
            </p:cNvPr>
            <p:cNvSpPr/>
            <p:nvPr/>
          </p:nvSpPr>
          <p:spPr>
            <a:xfrm>
              <a:off x="6032500" y="535634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319AD273-F6A0-45FD-81BB-A7B5CD1417E3}"/>
                </a:ext>
              </a:extLst>
            </p:cNvPr>
            <p:cNvSpPr/>
            <p:nvPr/>
          </p:nvSpPr>
          <p:spPr>
            <a:xfrm>
              <a:off x="5816600" y="530503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45151C86-79CA-4A28-9A56-6B92114D013A}"/>
                </a:ext>
              </a:extLst>
            </p:cNvPr>
            <p:cNvSpPr/>
            <p:nvPr/>
          </p:nvSpPr>
          <p:spPr>
            <a:xfrm>
              <a:off x="5359400" y="535578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AECBE4A2-3AA9-464B-811B-729FBE46B71E}"/>
                </a:ext>
              </a:extLst>
            </p:cNvPr>
            <p:cNvSpPr/>
            <p:nvPr/>
          </p:nvSpPr>
          <p:spPr>
            <a:xfrm>
              <a:off x="4965700" y="5317861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3E44EDDC-79AB-4026-83AA-625BC2DDBA23}"/>
                </a:ext>
              </a:extLst>
            </p:cNvPr>
            <p:cNvSpPr/>
            <p:nvPr/>
          </p:nvSpPr>
          <p:spPr>
            <a:xfrm>
              <a:off x="4525011" y="5024136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CF649F68-84A2-4759-963C-242649E40BF0}"/>
                </a:ext>
              </a:extLst>
            </p:cNvPr>
            <p:cNvSpPr/>
            <p:nvPr/>
          </p:nvSpPr>
          <p:spPr>
            <a:xfrm>
              <a:off x="4296411" y="4782519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C722627E-CE9B-4702-AE24-781663A8CC22}"/>
                </a:ext>
              </a:extLst>
            </p:cNvPr>
            <p:cNvSpPr/>
            <p:nvPr/>
          </p:nvSpPr>
          <p:spPr>
            <a:xfrm>
              <a:off x="4072892" y="431152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19AC0358-CE12-41DE-91EC-A4238E5E810C}"/>
                </a:ext>
              </a:extLst>
            </p:cNvPr>
            <p:cNvSpPr/>
            <p:nvPr/>
          </p:nvSpPr>
          <p:spPr>
            <a:xfrm>
              <a:off x="4101388" y="375201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25189490-B31D-40C9-AF57-1944BEC82B5E}"/>
                </a:ext>
              </a:extLst>
            </p:cNvPr>
            <p:cNvSpPr/>
            <p:nvPr/>
          </p:nvSpPr>
          <p:spPr>
            <a:xfrm>
              <a:off x="4253788" y="3498106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E75196A5-8DCB-4140-A399-7D1ED923A113}"/>
                </a:ext>
              </a:extLst>
            </p:cNvPr>
            <p:cNvSpPr/>
            <p:nvPr/>
          </p:nvSpPr>
          <p:spPr>
            <a:xfrm>
              <a:off x="4410911" y="329127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2372F838-B4AE-46A2-A546-9CD0873A9799}"/>
                </a:ext>
              </a:extLst>
            </p:cNvPr>
            <p:cNvSpPr/>
            <p:nvPr/>
          </p:nvSpPr>
          <p:spPr>
            <a:xfrm>
              <a:off x="4565015" y="3020271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2A11FB0C-E9D3-45B9-9B08-A653360EEDFD}"/>
                </a:ext>
              </a:extLst>
            </p:cNvPr>
            <p:cNvSpPr/>
            <p:nvPr/>
          </p:nvSpPr>
          <p:spPr>
            <a:xfrm>
              <a:off x="4296411" y="390965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3AEC4E56-E122-4816-9AE0-8466C9931454}"/>
                </a:ext>
              </a:extLst>
            </p:cNvPr>
            <p:cNvSpPr/>
            <p:nvPr/>
          </p:nvSpPr>
          <p:spPr>
            <a:xfrm>
              <a:off x="4043526" y="3950453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B3B45EDF-ED50-45DF-A3F7-940FAB9BCFAE}"/>
                </a:ext>
              </a:extLst>
            </p:cNvPr>
            <p:cNvSpPr/>
            <p:nvPr/>
          </p:nvSpPr>
          <p:spPr>
            <a:xfrm>
              <a:off x="4133696" y="4180639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F0A1259A-A14F-46BF-B95A-09CCDFE00D28}"/>
                </a:ext>
              </a:extLst>
            </p:cNvPr>
            <p:cNvSpPr/>
            <p:nvPr/>
          </p:nvSpPr>
          <p:spPr>
            <a:xfrm>
              <a:off x="4158538" y="456247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FEF9AF73-2083-418A-B2B1-6D94B9290ABE}"/>
                </a:ext>
              </a:extLst>
            </p:cNvPr>
            <p:cNvSpPr/>
            <p:nvPr/>
          </p:nvSpPr>
          <p:spPr>
            <a:xfrm>
              <a:off x="4432300" y="461303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24F5266E-2C31-491C-A41B-139922992E82}"/>
                </a:ext>
              </a:extLst>
            </p:cNvPr>
            <p:cNvSpPr/>
            <p:nvPr/>
          </p:nvSpPr>
          <p:spPr>
            <a:xfrm>
              <a:off x="4140046" y="475312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7C37FCF-E497-4F8F-9FB7-7B76707814AD}"/>
                </a:ext>
              </a:extLst>
            </p:cNvPr>
            <p:cNvSpPr/>
            <p:nvPr/>
          </p:nvSpPr>
          <p:spPr>
            <a:xfrm>
              <a:off x="4404407" y="4232576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9232FCF6-64A6-4D4A-A85B-DED6B7E1FB3F}"/>
                </a:ext>
              </a:extLst>
            </p:cNvPr>
            <p:cNvSpPr/>
            <p:nvPr/>
          </p:nvSpPr>
          <p:spPr>
            <a:xfrm>
              <a:off x="4264661" y="4486513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0DB0D557-C432-4363-A33C-97719DCC089A}"/>
                </a:ext>
              </a:extLst>
            </p:cNvPr>
            <p:cNvSpPr/>
            <p:nvPr/>
          </p:nvSpPr>
          <p:spPr>
            <a:xfrm>
              <a:off x="4442661" y="4914371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9CFDD36C-9283-4E62-B2BE-CCDA576DE3B9}"/>
                </a:ext>
              </a:extLst>
            </p:cNvPr>
            <p:cNvSpPr/>
            <p:nvPr/>
          </p:nvSpPr>
          <p:spPr>
            <a:xfrm>
              <a:off x="4626176" y="482738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E10C303E-0EDA-4C06-A01D-D4BDE2647092}"/>
                </a:ext>
              </a:extLst>
            </p:cNvPr>
            <p:cNvSpPr/>
            <p:nvPr/>
          </p:nvSpPr>
          <p:spPr>
            <a:xfrm>
              <a:off x="4702376" y="523329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EAF3B6A1-068D-490F-ACC1-754574A8CC93}"/>
                </a:ext>
              </a:extLst>
            </p:cNvPr>
            <p:cNvSpPr/>
            <p:nvPr/>
          </p:nvSpPr>
          <p:spPr>
            <a:xfrm>
              <a:off x="5104129" y="503017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B39BFA21-A005-4EE7-9154-CDA970A26B92}"/>
                </a:ext>
              </a:extLst>
            </p:cNvPr>
            <p:cNvSpPr/>
            <p:nvPr/>
          </p:nvSpPr>
          <p:spPr>
            <a:xfrm>
              <a:off x="5408295" y="505532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E558957D-22F0-4790-87E9-53E2AF5E7388}"/>
                </a:ext>
              </a:extLst>
            </p:cNvPr>
            <p:cNvSpPr/>
            <p:nvPr/>
          </p:nvSpPr>
          <p:spPr>
            <a:xfrm>
              <a:off x="5801995" y="503017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15BEB547-FC30-461C-96C0-F81BA024CED2}"/>
                </a:ext>
              </a:extLst>
            </p:cNvPr>
            <p:cNvSpPr/>
            <p:nvPr/>
          </p:nvSpPr>
          <p:spPr>
            <a:xfrm>
              <a:off x="6120129" y="490422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D895C458-568B-456D-A7C6-2657E19DA85C}"/>
                </a:ext>
              </a:extLst>
            </p:cNvPr>
            <p:cNvSpPr/>
            <p:nvPr/>
          </p:nvSpPr>
          <p:spPr>
            <a:xfrm>
              <a:off x="6504304" y="484072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56697A98-918E-407A-BA2F-773607E822DD}"/>
                </a:ext>
              </a:extLst>
            </p:cNvPr>
            <p:cNvSpPr/>
            <p:nvPr/>
          </p:nvSpPr>
          <p:spPr>
            <a:xfrm>
              <a:off x="6504304" y="232760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DE6A57E2-2ABD-443B-A2E0-E822B0A0DBE2}"/>
                </a:ext>
              </a:extLst>
            </p:cNvPr>
            <p:cNvSpPr/>
            <p:nvPr/>
          </p:nvSpPr>
          <p:spPr>
            <a:xfrm>
              <a:off x="6917133" y="207423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011D0A22-9984-4D8B-8078-E7B761B911BD}"/>
                </a:ext>
              </a:extLst>
            </p:cNvPr>
            <p:cNvSpPr/>
            <p:nvPr/>
          </p:nvSpPr>
          <p:spPr>
            <a:xfrm>
              <a:off x="6715758" y="221559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1D4FC22F-7143-4ED4-91E2-8F86EAB64D49}"/>
                </a:ext>
              </a:extLst>
            </p:cNvPr>
            <p:cNvSpPr/>
            <p:nvPr/>
          </p:nvSpPr>
          <p:spPr>
            <a:xfrm>
              <a:off x="7326629" y="201073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56240081-3E81-4DF1-ABCB-9F50D16C9B73}"/>
                </a:ext>
              </a:extLst>
            </p:cNvPr>
            <p:cNvSpPr/>
            <p:nvPr/>
          </p:nvSpPr>
          <p:spPr>
            <a:xfrm>
              <a:off x="7566415" y="173157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D55A10C2-F811-42D4-BA0F-E0A1281A88F3}"/>
                </a:ext>
              </a:extLst>
            </p:cNvPr>
            <p:cNvSpPr/>
            <p:nvPr/>
          </p:nvSpPr>
          <p:spPr>
            <a:xfrm>
              <a:off x="7110729" y="179507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40476700-DA44-4743-9CCA-0503FFFCB0AA}"/>
                </a:ext>
              </a:extLst>
            </p:cNvPr>
            <p:cNvSpPr/>
            <p:nvPr/>
          </p:nvSpPr>
          <p:spPr>
            <a:xfrm>
              <a:off x="6804658" y="194550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5E4644F7-13DA-4DE3-8BD1-C28D0F1E6168}"/>
                </a:ext>
              </a:extLst>
            </p:cNvPr>
            <p:cNvSpPr/>
            <p:nvPr/>
          </p:nvSpPr>
          <p:spPr>
            <a:xfrm>
              <a:off x="6463029" y="214697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D77CB65C-8CAB-4400-BC19-E45A47715554}"/>
                </a:ext>
              </a:extLst>
            </p:cNvPr>
            <p:cNvSpPr/>
            <p:nvPr/>
          </p:nvSpPr>
          <p:spPr>
            <a:xfrm>
              <a:off x="7542529" y="176518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D6C23A9A-3B56-4BA0-9505-1AB6A6584B64}"/>
                </a:ext>
              </a:extLst>
            </p:cNvPr>
            <p:cNvSpPr/>
            <p:nvPr/>
          </p:nvSpPr>
          <p:spPr>
            <a:xfrm>
              <a:off x="7910829" y="176332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235D05AA-A6DB-4E1D-9CD6-8B2EDE82A94B}"/>
                </a:ext>
              </a:extLst>
            </p:cNvPr>
            <p:cNvSpPr/>
            <p:nvPr/>
          </p:nvSpPr>
          <p:spPr>
            <a:xfrm>
              <a:off x="8239837" y="193901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BB8234B0-0032-48E2-94B2-A08C0E2C8A62}"/>
                </a:ext>
              </a:extLst>
            </p:cNvPr>
            <p:cNvSpPr/>
            <p:nvPr/>
          </p:nvSpPr>
          <p:spPr>
            <a:xfrm>
              <a:off x="8801255" y="207539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565EB9E4-8889-4E10-B039-7D505DEF607F}"/>
                </a:ext>
              </a:extLst>
            </p:cNvPr>
            <p:cNvSpPr/>
            <p:nvPr/>
          </p:nvSpPr>
          <p:spPr>
            <a:xfrm>
              <a:off x="8939764" y="248266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578F4FBA-5B14-4295-AE9E-D1F937669664}"/>
                </a:ext>
              </a:extLst>
            </p:cNvPr>
            <p:cNvSpPr/>
            <p:nvPr/>
          </p:nvSpPr>
          <p:spPr>
            <a:xfrm>
              <a:off x="9066687" y="268618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077114AF-D7FB-4D39-982F-DD9509B8FC8B}"/>
                </a:ext>
              </a:extLst>
            </p:cNvPr>
            <p:cNvSpPr/>
            <p:nvPr/>
          </p:nvSpPr>
          <p:spPr>
            <a:xfrm>
              <a:off x="8661200" y="230544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09BF789C-5137-4A64-B0D0-BAEC0BA38BAE}"/>
                </a:ext>
              </a:extLst>
            </p:cNvPr>
            <p:cNvSpPr/>
            <p:nvPr/>
          </p:nvSpPr>
          <p:spPr>
            <a:xfrm>
              <a:off x="8408313" y="2051509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E5E08112-EFCB-427B-A8AA-B91011226471}"/>
                </a:ext>
              </a:extLst>
            </p:cNvPr>
            <p:cNvSpPr/>
            <p:nvPr/>
          </p:nvSpPr>
          <p:spPr>
            <a:xfrm>
              <a:off x="8229199" y="1694086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12485FC5-C5E4-4E13-B738-B4F24F2B5D84}"/>
                </a:ext>
              </a:extLst>
            </p:cNvPr>
            <p:cNvSpPr/>
            <p:nvPr/>
          </p:nvSpPr>
          <p:spPr>
            <a:xfrm>
              <a:off x="7887372" y="198777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BFFA731-2AC7-4224-803B-45088BE1CD56}"/>
                </a:ext>
              </a:extLst>
            </p:cNvPr>
            <p:cNvSpPr/>
            <p:nvPr/>
          </p:nvSpPr>
          <p:spPr>
            <a:xfrm>
              <a:off x="7748271" y="189943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7EB256E0-256A-43EA-AB3F-DC6D7BBF6C5A}"/>
                </a:ext>
              </a:extLst>
            </p:cNvPr>
            <p:cNvSpPr/>
            <p:nvPr/>
          </p:nvSpPr>
          <p:spPr>
            <a:xfrm>
              <a:off x="7354012" y="1861156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ED49BD2D-10E9-4064-A306-41572181F524}"/>
                </a:ext>
              </a:extLst>
            </p:cNvPr>
            <p:cNvSpPr/>
            <p:nvPr/>
          </p:nvSpPr>
          <p:spPr>
            <a:xfrm>
              <a:off x="7167167" y="193901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FBC82BB2-3B7A-469C-8A11-DE21BA417FDF}"/>
                </a:ext>
              </a:extLst>
            </p:cNvPr>
            <p:cNvSpPr/>
            <p:nvPr/>
          </p:nvSpPr>
          <p:spPr>
            <a:xfrm>
              <a:off x="7748271" y="169068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14759AAC-14D8-4808-BB96-989F3A5459BC}"/>
                </a:ext>
              </a:extLst>
            </p:cNvPr>
            <p:cNvSpPr/>
            <p:nvPr/>
          </p:nvSpPr>
          <p:spPr>
            <a:xfrm>
              <a:off x="8586271" y="184318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DC07B9E0-2F3A-4DA4-A5D1-62DDB867AF4D}"/>
                </a:ext>
              </a:extLst>
            </p:cNvPr>
            <p:cNvSpPr/>
            <p:nvPr/>
          </p:nvSpPr>
          <p:spPr>
            <a:xfrm>
              <a:off x="9055058" y="232760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9BE3B6B5-A16B-410C-8752-94E3E7FCAFF0}"/>
                </a:ext>
              </a:extLst>
            </p:cNvPr>
            <p:cNvSpPr/>
            <p:nvPr/>
          </p:nvSpPr>
          <p:spPr>
            <a:xfrm>
              <a:off x="8585158" y="208582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D958845E-799E-48E8-84DE-9507CB30AC45}"/>
                </a:ext>
              </a:extLst>
            </p:cNvPr>
            <p:cNvSpPr/>
            <p:nvPr/>
          </p:nvSpPr>
          <p:spPr>
            <a:xfrm>
              <a:off x="8079030" y="1843801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F3C5D2FE-EAF5-41AB-99A4-6E6355CD2374}"/>
                </a:ext>
              </a:extLst>
            </p:cNvPr>
            <p:cNvSpPr/>
            <p:nvPr/>
          </p:nvSpPr>
          <p:spPr>
            <a:xfrm>
              <a:off x="7558636" y="1932521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92150901-5D88-4A98-85F5-FA6961CE10BB}"/>
                </a:ext>
              </a:extLst>
            </p:cNvPr>
            <p:cNvSpPr/>
            <p:nvPr/>
          </p:nvSpPr>
          <p:spPr>
            <a:xfrm>
              <a:off x="3848053" y="217598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801B3EAF-5007-4823-BB27-2DF43C7634A2}"/>
                </a:ext>
              </a:extLst>
            </p:cNvPr>
            <p:cNvSpPr/>
            <p:nvPr/>
          </p:nvSpPr>
          <p:spPr>
            <a:xfrm>
              <a:off x="4086703" y="213773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A94927BD-D171-4EAC-AB30-C58EDC1BB3E2}"/>
                </a:ext>
              </a:extLst>
            </p:cNvPr>
            <p:cNvSpPr/>
            <p:nvPr/>
          </p:nvSpPr>
          <p:spPr>
            <a:xfrm>
              <a:off x="3896896" y="236648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B9C7097C-DE10-46E5-A1D4-572F9CAD5FCA}"/>
                </a:ext>
              </a:extLst>
            </p:cNvPr>
            <p:cNvSpPr/>
            <p:nvPr/>
          </p:nvSpPr>
          <p:spPr>
            <a:xfrm>
              <a:off x="4187746" y="2250039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B63CD735-0BD9-4BD0-A2C0-34A6041AE5C2}"/>
                </a:ext>
              </a:extLst>
            </p:cNvPr>
            <p:cNvSpPr/>
            <p:nvPr/>
          </p:nvSpPr>
          <p:spPr>
            <a:xfrm>
              <a:off x="4240453" y="1984229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C697D51C-0C6C-4DD4-8408-838F3933F9B5}"/>
                </a:ext>
              </a:extLst>
            </p:cNvPr>
            <p:cNvSpPr/>
            <p:nvPr/>
          </p:nvSpPr>
          <p:spPr>
            <a:xfrm>
              <a:off x="4571976" y="2149191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BDBBDD8-8D99-4C46-B386-84195397FBC8}"/>
                </a:ext>
              </a:extLst>
            </p:cNvPr>
            <p:cNvSpPr/>
            <p:nvPr/>
          </p:nvSpPr>
          <p:spPr>
            <a:xfrm>
              <a:off x="4951095" y="2099801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7A3FCEDB-AD38-4CB9-BD85-AEE6337D8BC8}"/>
                </a:ext>
              </a:extLst>
            </p:cNvPr>
            <p:cNvSpPr/>
            <p:nvPr/>
          </p:nvSpPr>
          <p:spPr>
            <a:xfrm>
              <a:off x="6285229" y="263051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122201A1-C1FF-480B-AADA-6E74A46C5229}"/>
                </a:ext>
              </a:extLst>
            </p:cNvPr>
            <p:cNvSpPr/>
            <p:nvPr/>
          </p:nvSpPr>
          <p:spPr>
            <a:xfrm>
              <a:off x="5662929" y="529770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8DF3D7A5-6D9E-4E86-BA21-FCAC07A78505}"/>
                </a:ext>
              </a:extLst>
            </p:cNvPr>
            <p:cNvSpPr/>
            <p:nvPr/>
          </p:nvSpPr>
          <p:spPr>
            <a:xfrm>
              <a:off x="7230667" y="456153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9D6B19C6-3631-4F2F-8CDA-83014E3C5DFB}"/>
                </a:ext>
              </a:extLst>
            </p:cNvPr>
            <p:cNvSpPr/>
            <p:nvPr/>
          </p:nvSpPr>
          <p:spPr>
            <a:xfrm>
              <a:off x="7663179" y="363351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EABC0242-3D06-4874-875F-1D8C66ADF4A8}"/>
                </a:ext>
              </a:extLst>
            </p:cNvPr>
            <p:cNvSpPr/>
            <p:nvPr/>
          </p:nvSpPr>
          <p:spPr>
            <a:xfrm>
              <a:off x="7102396" y="425556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6658AFF6-820C-4FC0-8D10-8C39B612A341}"/>
                </a:ext>
              </a:extLst>
            </p:cNvPr>
            <p:cNvSpPr/>
            <p:nvPr/>
          </p:nvSpPr>
          <p:spPr>
            <a:xfrm>
              <a:off x="6948883" y="459579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BBA4471B-3737-4015-9319-24C33CC6E877}"/>
                </a:ext>
              </a:extLst>
            </p:cNvPr>
            <p:cNvSpPr/>
            <p:nvPr/>
          </p:nvSpPr>
          <p:spPr>
            <a:xfrm>
              <a:off x="6780529" y="490422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AD00DA91-9C69-48AA-862E-E6C431182DAF}"/>
                </a:ext>
              </a:extLst>
            </p:cNvPr>
            <p:cNvSpPr/>
            <p:nvPr/>
          </p:nvSpPr>
          <p:spPr>
            <a:xfrm>
              <a:off x="5852158" y="5158436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E1105552-7FE2-47BD-A970-8E91A1FAD993}"/>
                </a:ext>
              </a:extLst>
            </p:cNvPr>
            <p:cNvSpPr/>
            <p:nvPr/>
          </p:nvSpPr>
          <p:spPr>
            <a:xfrm>
              <a:off x="4851400" y="5172881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D364A979-4A49-48ED-8567-DBC379FDD3EC}"/>
                </a:ext>
              </a:extLst>
            </p:cNvPr>
            <p:cNvSpPr/>
            <p:nvPr/>
          </p:nvSpPr>
          <p:spPr>
            <a:xfrm>
              <a:off x="5588834" y="519832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97F647C7-6419-4C0D-89CD-6466A185938F}"/>
                </a:ext>
              </a:extLst>
            </p:cNvPr>
            <p:cNvSpPr/>
            <p:nvPr/>
          </p:nvSpPr>
          <p:spPr>
            <a:xfrm>
              <a:off x="7035083" y="4435506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6B589A1B-A42F-48E9-96D1-1B0FA5A96FDE}"/>
                </a:ext>
              </a:extLst>
            </p:cNvPr>
            <p:cNvSpPr/>
            <p:nvPr/>
          </p:nvSpPr>
          <p:spPr>
            <a:xfrm>
              <a:off x="7503158" y="3520652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8DCE5C2F-0D76-465B-9664-24131EB59405}"/>
                </a:ext>
              </a:extLst>
            </p:cNvPr>
            <p:cNvSpPr/>
            <p:nvPr/>
          </p:nvSpPr>
          <p:spPr>
            <a:xfrm>
              <a:off x="7513632" y="3255949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5FBE120E-0D13-4B45-BEE1-6099130FDB84}"/>
                </a:ext>
              </a:extLst>
            </p:cNvPr>
            <p:cNvSpPr/>
            <p:nvPr/>
          </p:nvSpPr>
          <p:spPr>
            <a:xfrm>
              <a:off x="7311387" y="306509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176DE96A-6E89-4E75-B8D3-9FFED0C8672B}"/>
                </a:ext>
              </a:extLst>
            </p:cNvPr>
            <p:cNvSpPr/>
            <p:nvPr/>
          </p:nvSpPr>
          <p:spPr>
            <a:xfrm>
              <a:off x="6283481" y="236648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BDCBE4DC-B823-42F0-A1C6-59595ACFA55F}"/>
                </a:ext>
              </a:extLst>
            </p:cNvPr>
            <p:cNvSpPr/>
            <p:nvPr/>
          </p:nvSpPr>
          <p:spPr>
            <a:xfrm>
              <a:off x="5396229" y="208347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DAE9269B-5EA3-4520-B61A-7034619D19D3}"/>
                </a:ext>
              </a:extLst>
            </p:cNvPr>
            <p:cNvSpPr/>
            <p:nvPr/>
          </p:nvSpPr>
          <p:spPr>
            <a:xfrm>
              <a:off x="7034452" y="1958823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AD468971-C37A-4A93-8DDA-A00C8248DB87}"/>
                </a:ext>
              </a:extLst>
            </p:cNvPr>
            <p:cNvSpPr/>
            <p:nvPr/>
          </p:nvSpPr>
          <p:spPr>
            <a:xfrm>
              <a:off x="8494931" y="1907844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2C8F9D9D-427A-44CC-BC6E-54F6B6ED46AA}"/>
                </a:ext>
              </a:extLst>
            </p:cNvPr>
            <p:cNvSpPr/>
            <p:nvPr/>
          </p:nvSpPr>
          <p:spPr>
            <a:xfrm>
              <a:off x="7353379" y="173011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415F072E-9926-4E58-BF9D-A36769E85553}"/>
                </a:ext>
              </a:extLst>
            </p:cNvPr>
            <p:cNvSpPr/>
            <p:nvPr/>
          </p:nvSpPr>
          <p:spPr>
            <a:xfrm>
              <a:off x="4712887" y="222757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7FE0DBE4-25D3-4E49-9D29-B8D7559EF5BC}"/>
                </a:ext>
              </a:extLst>
            </p:cNvPr>
            <p:cNvSpPr/>
            <p:nvPr/>
          </p:nvSpPr>
          <p:spPr>
            <a:xfrm>
              <a:off x="4014387" y="2239480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E8EF979E-FF71-4AB9-99CE-C7E2245EEF71}"/>
                </a:ext>
              </a:extLst>
            </p:cNvPr>
            <p:cNvSpPr/>
            <p:nvPr/>
          </p:nvSpPr>
          <p:spPr>
            <a:xfrm>
              <a:off x="5784850" y="1987891"/>
              <a:ext cx="373379" cy="71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2E852B2A-E2E5-4AEE-8C44-5D48DCDD2E4D}"/>
                </a:ext>
              </a:extLst>
            </p:cNvPr>
            <p:cNvSpPr/>
            <p:nvPr/>
          </p:nvSpPr>
          <p:spPr>
            <a:xfrm>
              <a:off x="6116321" y="3206694"/>
              <a:ext cx="373379" cy="71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F56D6BCB-06CE-4DC4-8A39-76DD6109E647}"/>
                </a:ext>
              </a:extLst>
            </p:cNvPr>
            <p:cNvSpPr/>
            <p:nvPr/>
          </p:nvSpPr>
          <p:spPr>
            <a:xfrm>
              <a:off x="7637621" y="2977561"/>
              <a:ext cx="373379" cy="71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2B74745F-B8BF-4879-9CF2-658660A16420}"/>
                </a:ext>
              </a:extLst>
            </p:cNvPr>
            <p:cNvSpPr/>
            <p:nvPr/>
          </p:nvSpPr>
          <p:spPr>
            <a:xfrm rot="5400000">
              <a:off x="7638032" y="2977709"/>
              <a:ext cx="373379" cy="71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710800C2-8A4D-4F9F-830E-EA324162AF61}"/>
                </a:ext>
              </a:extLst>
            </p:cNvPr>
            <p:cNvSpPr/>
            <p:nvPr/>
          </p:nvSpPr>
          <p:spPr>
            <a:xfrm>
              <a:off x="7000462" y="5101828"/>
              <a:ext cx="373379" cy="71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A04BB43D-4D1D-40C8-B6CB-2FBAA1A19F8F}"/>
                </a:ext>
              </a:extLst>
            </p:cNvPr>
            <p:cNvSpPr/>
            <p:nvPr/>
          </p:nvSpPr>
          <p:spPr>
            <a:xfrm rot="5400000">
              <a:off x="7000873" y="5101976"/>
              <a:ext cx="373379" cy="71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8FB8821A-B0FF-4D0C-8D9C-E022ACE74067}"/>
                </a:ext>
              </a:extLst>
            </p:cNvPr>
            <p:cNvSpPr/>
            <p:nvPr/>
          </p:nvSpPr>
          <p:spPr>
            <a:xfrm>
              <a:off x="4372796" y="5164893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1A2F0767-147C-4904-9AC5-682F54EB8E44}"/>
                </a:ext>
              </a:extLst>
            </p:cNvPr>
            <p:cNvSpPr/>
            <p:nvPr/>
          </p:nvSpPr>
          <p:spPr>
            <a:xfrm>
              <a:off x="4543200" y="5215436"/>
              <a:ext cx="373379" cy="71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AD8FE2A4-E82F-4397-9872-47D0D2C109AD}"/>
                </a:ext>
              </a:extLst>
            </p:cNvPr>
            <p:cNvSpPr/>
            <p:nvPr/>
          </p:nvSpPr>
          <p:spPr>
            <a:xfrm rot="5400000">
              <a:off x="4543611" y="5215584"/>
              <a:ext cx="373379" cy="71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FDD1AF83-0AB6-4F9D-83CE-9C6BC0CEFCA0}"/>
                </a:ext>
              </a:extLst>
            </p:cNvPr>
            <p:cNvSpPr/>
            <p:nvPr/>
          </p:nvSpPr>
          <p:spPr>
            <a:xfrm>
              <a:off x="3431263" y="1484768"/>
              <a:ext cx="5820311" cy="41561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09" name="TextBox 308">
            <a:extLst>
              <a:ext uri="{FF2B5EF4-FFF2-40B4-BE49-F238E27FC236}">
                <a16:creationId xmlns:a16="http://schemas.microsoft.com/office/drawing/2014/main" id="{A45EC8E0-F97F-47EC-A67D-0EB741234E7B}"/>
              </a:ext>
            </a:extLst>
          </p:cNvPr>
          <p:cNvSpPr txBox="1"/>
          <p:nvPr/>
        </p:nvSpPr>
        <p:spPr>
          <a:xfrm>
            <a:off x="1670229" y="17678891"/>
            <a:ext cx="288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labeled data only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3FF58316-0880-459E-9BFF-02CA727094F1}"/>
              </a:ext>
            </a:extLst>
          </p:cNvPr>
          <p:cNvSpPr txBox="1"/>
          <p:nvPr/>
        </p:nvSpPr>
        <p:spPr>
          <a:xfrm>
            <a:off x="4707985" y="17689623"/>
            <a:ext cx="343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labeled </a:t>
            </a:r>
            <a:r>
              <a:rPr lang="en-US" altLang="zh-CN" sz="2400" dirty="0"/>
              <a:t>&amp; unlabeled</a:t>
            </a:r>
            <a:r>
              <a:rPr lang="en-CA" sz="2400" dirty="0"/>
              <a:t> data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E53DEFA0-9A6B-460C-BDCA-BE18C0F5B7E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890" y="16251972"/>
            <a:ext cx="5477904" cy="653505"/>
          </a:xfrm>
          <a:prstGeom prst="rect">
            <a:avLst/>
          </a:prstGeom>
        </p:spPr>
      </p:pic>
      <p:pic>
        <p:nvPicPr>
          <p:cNvPr id="316" name="Picture 315">
            <a:extLst>
              <a:ext uri="{FF2B5EF4-FFF2-40B4-BE49-F238E27FC236}">
                <a16:creationId xmlns:a16="http://schemas.microsoft.com/office/drawing/2014/main" id="{F065FAD2-C9E0-4063-83F9-43E6FA6CB6C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099" y="16419699"/>
            <a:ext cx="544382" cy="446881"/>
          </a:xfrm>
          <a:prstGeom prst="rect">
            <a:avLst/>
          </a:prstGeom>
        </p:spPr>
      </p:pic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EDB513A2-0E53-4081-B61E-99B55A14D4BF}"/>
              </a:ext>
            </a:extLst>
          </p:cNvPr>
          <p:cNvCxnSpPr>
            <a:cxnSpLocks/>
          </p:cNvCxnSpPr>
          <p:nvPr/>
        </p:nvCxnSpPr>
        <p:spPr>
          <a:xfrm flipH="1">
            <a:off x="8273132" y="14178532"/>
            <a:ext cx="13006" cy="410173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3" name="TextBox 322">
            <a:extLst>
              <a:ext uri="{FF2B5EF4-FFF2-40B4-BE49-F238E27FC236}">
                <a16:creationId xmlns:a16="http://schemas.microsoft.com/office/drawing/2014/main" id="{3B573100-B68D-4DBF-AEDF-97A89053C68A}"/>
              </a:ext>
            </a:extLst>
          </p:cNvPr>
          <p:cNvSpPr txBox="1"/>
          <p:nvPr/>
        </p:nvSpPr>
        <p:spPr>
          <a:xfrm>
            <a:off x="8496751" y="14418912"/>
            <a:ext cx="6856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Semi-supervised deep learning </a:t>
            </a:r>
            <a:r>
              <a:rPr lang="en-CA" sz="2000" dirty="0"/>
              <a:t>[Weston </a:t>
            </a:r>
            <a:r>
              <a:rPr lang="en-CA" sz="2000" i="1" dirty="0"/>
              <a:t>et al. </a:t>
            </a:r>
            <a:r>
              <a:rPr lang="en-CA" sz="2000" dirty="0"/>
              <a:t>2012]</a:t>
            </a:r>
            <a:endParaRPr lang="en-CA" sz="2800" dirty="0"/>
          </a:p>
        </p:txBody>
      </p:sp>
      <p:pic>
        <p:nvPicPr>
          <p:cNvPr id="326" name="Picture 325">
            <a:extLst>
              <a:ext uri="{FF2B5EF4-FFF2-40B4-BE49-F238E27FC236}">
                <a16:creationId xmlns:a16="http://schemas.microsoft.com/office/drawing/2014/main" id="{1D8A5333-413C-48B8-AE41-592819F25D7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795" y="15021981"/>
            <a:ext cx="288449" cy="216336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4CB2033F-986F-41D4-A673-A758AD7D943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367" y="17633033"/>
            <a:ext cx="797984" cy="320358"/>
          </a:xfrm>
          <a:prstGeom prst="rect">
            <a:avLst/>
          </a:prstGeom>
        </p:spPr>
      </p:pic>
      <p:sp>
        <p:nvSpPr>
          <p:cNvPr id="330" name="Rectangle 329">
            <a:extLst>
              <a:ext uri="{FF2B5EF4-FFF2-40B4-BE49-F238E27FC236}">
                <a16:creationId xmlns:a16="http://schemas.microsoft.com/office/drawing/2014/main" id="{B3E0F3AC-0E91-4A78-89DB-4BE66027644A}"/>
              </a:ext>
            </a:extLst>
          </p:cNvPr>
          <p:cNvSpPr/>
          <p:nvPr/>
        </p:nvSpPr>
        <p:spPr>
          <a:xfrm>
            <a:off x="10303443" y="16164120"/>
            <a:ext cx="1883528" cy="10252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495FA036-4D01-4C94-86F6-93B966725D4A}"/>
              </a:ext>
            </a:extLst>
          </p:cNvPr>
          <p:cNvSpPr txBox="1"/>
          <p:nvPr/>
        </p:nvSpPr>
        <p:spPr>
          <a:xfrm>
            <a:off x="10023719" y="15322806"/>
            <a:ext cx="2442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i="1" dirty="0">
                <a:solidFill>
                  <a:srgbClr val="FF0000"/>
                </a:solidFill>
              </a:rPr>
              <a:t>empirical risk </a:t>
            </a:r>
            <a:r>
              <a:rPr lang="en-CA" sz="2400" dirty="0">
                <a:solidFill>
                  <a:srgbClr val="FF0000"/>
                </a:solidFill>
              </a:rPr>
              <a:t>loss</a:t>
            </a:r>
          </a:p>
          <a:p>
            <a:pPr algn="ctr"/>
            <a:r>
              <a:rPr lang="en-CA" sz="2400" dirty="0">
                <a:solidFill>
                  <a:srgbClr val="FF0000"/>
                </a:solidFill>
              </a:rPr>
              <a:t>for </a:t>
            </a:r>
            <a:r>
              <a:rPr lang="en-CA" sz="2400" i="1" dirty="0">
                <a:solidFill>
                  <a:srgbClr val="FF0000"/>
                </a:solidFill>
              </a:rPr>
              <a:t>labeled</a:t>
            </a:r>
            <a:r>
              <a:rPr lang="en-CA" sz="2400" dirty="0">
                <a:solidFill>
                  <a:srgbClr val="FF0000"/>
                </a:solidFill>
              </a:rPr>
              <a:t> data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4B8A7321-147F-443E-8C90-16D98E9245E6}"/>
              </a:ext>
            </a:extLst>
          </p:cNvPr>
          <p:cNvSpPr/>
          <p:nvPr/>
        </p:nvSpPr>
        <p:spPr>
          <a:xfrm>
            <a:off x="12435151" y="16160751"/>
            <a:ext cx="3496896" cy="102525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27DA5F29-F49D-429E-B026-A09237EB0371}"/>
              </a:ext>
            </a:extLst>
          </p:cNvPr>
          <p:cNvSpPr txBox="1"/>
          <p:nvPr/>
        </p:nvSpPr>
        <p:spPr>
          <a:xfrm>
            <a:off x="12919856" y="15322806"/>
            <a:ext cx="2527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i="1" dirty="0">
                <a:solidFill>
                  <a:srgbClr val="0000FF"/>
                </a:solidFill>
              </a:rPr>
              <a:t>regularization </a:t>
            </a:r>
            <a:r>
              <a:rPr lang="en-CA" sz="2400" dirty="0">
                <a:solidFill>
                  <a:srgbClr val="0000FF"/>
                </a:solidFill>
              </a:rPr>
              <a:t>loss</a:t>
            </a:r>
          </a:p>
          <a:p>
            <a:pPr algn="ctr"/>
            <a:r>
              <a:rPr lang="en-CA" sz="2400" dirty="0">
                <a:solidFill>
                  <a:srgbClr val="0000FF"/>
                </a:solidFill>
              </a:rPr>
              <a:t>for </a:t>
            </a:r>
            <a:r>
              <a:rPr lang="en-CA" sz="2400" i="1" dirty="0">
                <a:solidFill>
                  <a:srgbClr val="0000FF"/>
                </a:solidFill>
              </a:rPr>
              <a:t>unlabeled</a:t>
            </a:r>
            <a:r>
              <a:rPr lang="en-CA" sz="2400" dirty="0">
                <a:solidFill>
                  <a:srgbClr val="0000FF"/>
                </a:solidFill>
              </a:rPr>
              <a:t> data</a:t>
            </a:r>
          </a:p>
        </p:txBody>
      </p:sp>
      <p:sp>
        <p:nvSpPr>
          <p:cNvPr id="336" name="矩形 184 1 2 1">
            <a:extLst>
              <a:ext uri="{FF2B5EF4-FFF2-40B4-BE49-F238E27FC236}">
                <a16:creationId xmlns:a16="http://schemas.microsoft.com/office/drawing/2014/main" id="{364F779E-7D27-4834-AC01-E859FEDCDABB}"/>
              </a:ext>
            </a:extLst>
          </p:cNvPr>
          <p:cNvSpPr/>
          <p:nvPr/>
        </p:nvSpPr>
        <p:spPr>
          <a:xfrm>
            <a:off x="16696142" y="4819366"/>
            <a:ext cx="11305228" cy="2693039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“Shallow” normalized cut segmentation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Pairwise affinity 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800" dirty="0"/>
              <a:t> on RGBXY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Balanced color clustering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“Deep” normalized cut loss</a:t>
            </a:r>
          </a:p>
          <a:p>
            <a:endParaRPr lang="en-US" sz="2800" dirty="0"/>
          </a:p>
          <a:p>
            <a:r>
              <a:rPr lang="en-US" sz="2800" dirty="0"/>
              <a:t>     </a:t>
            </a:r>
          </a:p>
        </p:txBody>
      </p:sp>
      <p:pic>
        <p:nvPicPr>
          <p:cNvPr id="338" name="Picture 337">
            <a:extLst>
              <a:ext uri="{FF2B5EF4-FFF2-40B4-BE49-F238E27FC236}">
                <a16:creationId xmlns:a16="http://schemas.microsoft.com/office/drawing/2014/main" id="{C5B747A8-4938-4F33-9E78-8B93934DEFE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040" y="6796291"/>
            <a:ext cx="1980000" cy="1485000"/>
          </a:xfrm>
          <a:prstGeom prst="rect">
            <a:avLst/>
          </a:prstGeom>
        </p:spPr>
      </p:pic>
      <p:pic>
        <p:nvPicPr>
          <p:cNvPr id="340" name="Picture 339">
            <a:extLst>
              <a:ext uri="{FF2B5EF4-FFF2-40B4-BE49-F238E27FC236}">
                <a16:creationId xmlns:a16="http://schemas.microsoft.com/office/drawing/2014/main" id="{31CE0A6F-02B4-4925-9C7C-59026FF39C5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736" y="6796291"/>
            <a:ext cx="1980000" cy="1485000"/>
          </a:xfrm>
          <a:prstGeom prst="rect">
            <a:avLst/>
          </a:prstGeom>
        </p:spPr>
      </p:pic>
      <p:pic>
        <p:nvPicPr>
          <p:cNvPr id="342" name="Picture 341">
            <a:extLst>
              <a:ext uri="{FF2B5EF4-FFF2-40B4-BE49-F238E27FC236}">
                <a16:creationId xmlns:a16="http://schemas.microsoft.com/office/drawing/2014/main" id="{BE2F98B2-38EB-4FAA-B7E5-A2E9BE1EAA8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525" y="6796291"/>
            <a:ext cx="1980000" cy="1485000"/>
          </a:xfrm>
          <a:prstGeom prst="rect">
            <a:avLst/>
          </a:prstGeom>
        </p:spPr>
      </p:pic>
      <p:pic>
        <p:nvPicPr>
          <p:cNvPr id="344" name="Picture 343">
            <a:extLst>
              <a:ext uri="{FF2B5EF4-FFF2-40B4-BE49-F238E27FC236}">
                <a16:creationId xmlns:a16="http://schemas.microsoft.com/office/drawing/2014/main" id="{340B397C-B66E-4FBC-8769-30989DBFC9E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736" y="8744553"/>
            <a:ext cx="1980000" cy="1485000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2D27CB56-A0F4-4DB0-81C9-6C234A285BD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525" y="8744553"/>
            <a:ext cx="1980000" cy="1485000"/>
          </a:xfrm>
          <a:prstGeom prst="rect">
            <a:avLst/>
          </a:prstGeom>
        </p:spPr>
      </p:pic>
      <p:pic>
        <p:nvPicPr>
          <p:cNvPr id="348" name="Picture 347">
            <a:extLst>
              <a:ext uri="{FF2B5EF4-FFF2-40B4-BE49-F238E27FC236}">
                <a16:creationId xmlns:a16="http://schemas.microsoft.com/office/drawing/2014/main" id="{C633A910-6E8B-4344-8769-DB699D4161F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040" y="8744553"/>
            <a:ext cx="1980000" cy="1564839"/>
          </a:xfrm>
          <a:prstGeom prst="rect">
            <a:avLst/>
          </a:prstGeom>
        </p:spPr>
      </p:pic>
      <p:sp>
        <p:nvSpPr>
          <p:cNvPr id="349" name="TextBox 348">
            <a:extLst>
              <a:ext uri="{FF2B5EF4-FFF2-40B4-BE49-F238E27FC236}">
                <a16:creationId xmlns:a16="http://schemas.microsoft.com/office/drawing/2014/main" id="{64EFC869-8691-4EB3-996D-DBFE66C91FE1}"/>
              </a:ext>
            </a:extLst>
          </p:cNvPr>
          <p:cNvSpPr txBox="1"/>
          <p:nvPr/>
        </p:nvSpPr>
        <p:spPr>
          <a:xfrm>
            <a:off x="17166359" y="8316184"/>
            <a:ext cx="1273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test image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58A716E4-F803-4200-8E4E-670018C65A78}"/>
              </a:ext>
            </a:extLst>
          </p:cNvPr>
          <p:cNvSpPr txBox="1"/>
          <p:nvPr/>
        </p:nvSpPr>
        <p:spPr>
          <a:xfrm>
            <a:off x="19278990" y="8316184"/>
            <a:ext cx="1519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ground truth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6F74A464-7138-4F8A-AB70-5E32582BA9A0}"/>
              </a:ext>
            </a:extLst>
          </p:cNvPr>
          <p:cNvSpPr txBox="1"/>
          <p:nvPr/>
        </p:nvSpPr>
        <p:spPr>
          <a:xfrm>
            <a:off x="21561100" y="8316184"/>
            <a:ext cx="1559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w/ full masks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CB9348CB-DAB3-442D-990F-0E908864158C}"/>
              </a:ext>
            </a:extLst>
          </p:cNvPr>
          <p:cNvSpPr txBox="1"/>
          <p:nvPr/>
        </p:nvSpPr>
        <p:spPr>
          <a:xfrm>
            <a:off x="17134139" y="10362365"/>
            <a:ext cx="133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shallow NC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B065A186-5B3F-4FCE-B4AD-8C28462CB193}"/>
              </a:ext>
            </a:extLst>
          </p:cNvPr>
          <p:cNvSpPr txBox="1"/>
          <p:nvPr/>
        </p:nvSpPr>
        <p:spPr>
          <a:xfrm>
            <a:off x="19100608" y="10362365"/>
            <a:ext cx="187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w/ </a:t>
            </a:r>
            <a:r>
              <a:rPr lang="en-CA" sz="2000" dirty="0" err="1"/>
              <a:t>pCE</a:t>
            </a:r>
            <a:r>
              <a:rPr lang="en-CA" sz="2000" dirty="0"/>
              <a:t> loss only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7959DB6D-3D8F-4B38-9A9E-C53CDCAD7212}"/>
              </a:ext>
            </a:extLst>
          </p:cNvPr>
          <p:cNvSpPr txBox="1"/>
          <p:nvPr/>
        </p:nvSpPr>
        <p:spPr>
          <a:xfrm>
            <a:off x="21378165" y="10362365"/>
            <a:ext cx="1925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w/  extra NC loss</a:t>
            </a:r>
          </a:p>
        </p:txBody>
      </p:sp>
      <p:sp>
        <p:nvSpPr>
          <p:cNvPr id="356" name="矩形 184 1 3">
            <a:extLst>
              <a:ext uri="{FF2B5EF4-FFF2-40B4-BE49-F238E27FC236}">
                <a16:creationId xmlns:a16="http://schemas.microsoft.com/office/drawing/2014/main" id="{3170BBF9-4923-4AAA-BA66-12649257C1F1}"/>
              </a:ext>
            </a:extLst>
          </p:cNvPr>
          <p:cNvSpPr/>
          <p:nvPr/>
        </p:nvSpPr>
        <p:spPr>
          <a:xfrm>
            <a:off x="16696142" y="10754417"/>
            <a:ext cx="11305228" cy="1400377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Gradient of normalized cut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Towards better color clustering</a:t>
            </a:r>
          </a:p>
          <a:p>
            <a:r>
              <a:rPr lang="en-US" sz="2800" dirty="0"/>
              <a:t>     </a:t>
            </a:r>
          </a:p>
        </p:txBody>
      </p:sp>
      <p:pic>
        <p:nvPicPr>
          <p:cNvPr id="358" name="Picture 357">
            <a:extLst>
              <a:ext uri="{FF2B5EF4-FFF2-40B4-BE49-F238E27FC236}">
                <a16:creationId xmlns:a16="http://schemas.microsoft.com/office/drawing/2014/main" id="{E3E0E6CC-FE46-479A-B8DC-E51F8641D4C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039" y="11790293"/>
            <a:ext cx="2313678" cy="1656000"/>
          </a:xfrm>
          <a:prstGeom prst="rect">
            <a:avLst/>
          </a:prstGeom>
        </p:spPr>
      </p:pic>
      <p:pic>
        <p:nvPicPr>
          <p:cNvPr id="360" name="Picture 359">
            <a:extLst>
              <a:ext uri="{FF2B5EF4-FFF2-40B4-BE49-F238E27FC236}">
                <a16:creationId xmlns:a16="http://schemas.microsoft.com/office/drawing/2014/main" id="{11B4BC88-3E3D-4F30-A791-42DBC21C4E9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294" y="11790293"/>
            <a:ext cx="1983493" cy="1656000"/>
          </a:xfrm>
          <a:prstGeom prst="rect">
            <a:avLst/>
          </a:prstGeom>
        </p:spPr>
      </p:pic>
      <p:pic>
        <p:nvPicPr>
          <p:cNvPr id="362" name="Picture 361">
            <a:extLst>
              <a:ext uri="{FF2B5EF4-FFF2-40B4-BE49-F238E27FC236}">
                <a16:creationId xmlns:a16="http://schemas.microsoft.com/office/drawing/2014/main" id="{7F043298-6619-4A64-9EA6-DDF709F7EE89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779" y="11792082"/>
            <a:ext cx="1983493" cy="1656000"/>
          </a:xfrm>
          <a:prstGeom prst="rect">
            <a:avLst/>
          </a:prstGeom>
        </p:spPr>
      </p:pic>
      <p:sp>
        <p:nvSpPr>
          <p:cNvPr id="364" name="Rounded Rectangle 175 5 2">
            <a:extLst>
              <a:ext uri="{FF2B5EF4-FFF2-40B4-BE49-F238E27FC236}">
                <a16:creationId xmlns:a16="http://schemas.microsoft.com/office/drawing/2014/main" id="{D6FD9EB7-841B-4D3F-A593-DFE235C1D82C}"/>
              </a:ext>
            </a:extLst>
          </p:cNvPr>
          <p:cNvSpPr/>
          <p:nvPr/>
        </p:nvSpPr>
        <p:spPr>
          <a:xfrm>
            <a:off x="16516023" y="14293059"/>
            <a:ext cx="7130468" cy="3985692"/>
          </a:xfrm>
          <a:prstGeom prst="roundRect">
            <a:avLst>
              <a:gd name="adj" fmla="val 3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59" tIns="40678" rIns="81359" bIns="40678" rtlCol="0" anchor="ctr"/>
          <a:lstStyle/>
          <a:p>
            <a:pPr algn="ctr"/>
            <a:endParaRPr lang="en-CA" sz="1602"/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2FC19433-5ED8-4295-8335-DE1CED544C46}"/>
              </a:ext>
            </a:extLst>
          </p:cNvPr>
          <p:cNvSpPr txBox="1"/>
          <p:nvPr/>
        </p:nvSpPr>
        <p:spPr>
          <a:xfrm>
            <a:off x="16696142" y="14401279"/>
            <a:ext cx="4996848" cy="605371"/>
          </a:xfrm>
          <a:prstGeom prst="rect">
            <a:avLst/>
          </a:prstGeom>
          <a:noFill/>
        </p:spPr>
        <p:txBody>
          <a:bodyPr wrap="none" lIns="81359" tIns="40678" rIns="81359" bIns="40678" rtlCol="0">
            <a:spAutoFit/>
          </a:bodyPr>
          <a:lstStyle/>
          <a:p>
            <a:r>
              <a:rPr lang="en-US" sz="3400" b="1" dirty="0"/>
              <a:t>Partial CE as Loss Sampling</a:t>
            </a:r>
          </a:p>
        </p:txBody>
      </p: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5428C61F-E5E3-41E0-8787-27F7434FCF35}"/>
              </a:ext>
            </a:extLst>
          </p:cNvPr>
          <p:cNvCxnSpPr>
            <a:cxnSpLocks/>
          </p:cNvCxnSpPr>
          <p:nvPr/>
        </p:nvCxnSpPr>
        <p:spPr>
          <a:xfrm>
            <a:off x="16529199" y="15068135"/>
            <a:ext cx="7117292" cy="2932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7" name="TextBox 366">
            <a:extLst>
              <a:ext uri="{FF2B5EF4-FFF2-40B4-BE49-F238E27FC236}">
                <a16:creationId xmlns:a16="http://schemas.microsoft.com/office/drawing/2014/main" id="{906EE2AD-3997-409E-A177-3CD60D362C30}"/>
              </a:ext>
            </a:extLst>
          </p:cNvPr>
          <p:cNvSpPr txBox="1"/>
          <p:nvPr/>
        </p:nvSpPr>
        <p:spPr>
          <a:xfrm>
            <a:off x="17044073" y="12855854"/>
            <a:ext cx="1679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training image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86B7FEF0-9150-48F5-BA51-D7D8303F70B5}"/>
              </a:ext>
            </a:extLst>
          </p:cNvPr>
          <p:cNvSpPr txBox="1"/>
          <p:nvPr/>
        </p:nvSpPr>
        <p:spPr>
          <a:xfrm>
            <a:off x="19115362" y="12845499"/>
            <a:ext cx="1824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network output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1093905E-724E-48B7-B1C8-1C98ABA52434}"/>
              </a:ext>
            </a:extLst>
          </p:cNvPr>
          <p:cNvSpPr txBox="1"/>
          <p:nvPr/>
        </p:nvSpPr>
        <p:spPr>
          <a:xfrm>
            <a:off x="21723485" y="12884374"/>
            <a:ext cx="1053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gradient</a:t>
            </a:r>
          </a:p>
        </p:txBody>
      </p:sp>
      <p:sp>
        <p:nvSpPr>
          <p:cNvPr id="370" name="矩形 184 1 4">
            <a:extLst>
              <a:ext uri="{FF2B5EF4-FFF2-40B4-BE49-F238E27FC236}">
                <a16:creationId xmlns:a16="http://schemas.microsoft.com/office/drawing/2014/main" id="{A312C890-AB91-4039-A1F9-F75ADDD7597D}"/>
              </a:ext>
            </a:extLst>
          </p:cNvPr>
          <p:cNvSpPr/>
          <p:nvPr/>
        </p:nvSpPr>
        <p:spPr>
          <a:xfrm>
            <a:off x="16696142" y="15393900"/>
            <a:ext cx="11305228" cy="2262152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Simple but overlooked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Sampling in Stochastic Gradient Descent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 </a:t>
            </a:r>
            <a:r>
              <a:rPr lang="en-US" sz="2800" dirty="0"/>
              <a:t>scribble as sampling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u</a:t>
            </a:r>
            <a:r>
              <a:rPr lang="en-US" sz="2800" baseline="-25000" dirty="0"/>
              <a:t>p</a:t>
            </a:r>
            <a:r>
              <a:rPr lang="en-US" sz="2800" dirty="0"/>
              <a:t>=1 for scribbles, 0 otherwise</a:t>
            </a:r>
          </a:p>
          <a:p>
            <a:r>
              <a:rPr lang="en-US" sz="2800" dirty="0"/>
              <a:t>     </a:t>
            </a:r>
          </a:p>
        </p:txBody>
      </p:sp>
      <p:pic>
        <p:nvPicPr>
          <p:cNvPr id="398" name="Picture 397">
            <a:extLst>
              <a:ext uri="{FF2B5EF4-FFF2-40B4-BE49-F238E27FC236}">
                <a16:creationId xmlns:a16="http://schemas.microsoft.com/office/drawing/2014/main" id="{270B3A6C-C4A7-4693-9F74-B6CCB00B083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275" y="17416052"/>
            <a:ext cx="4576085" cy="589245"/>
          </a:xfrm>
          <a:prstGeom prst="rect">
            <a:avLst/>
          </a:prstGeom>
        </p:spPr>
      </p:pic>
      <p:grpSp>
        <p:nvGrpSpPr>
          <p:cNvPr id="399" name="Group 398">
            <a:extLst>
              <a:ext uri="{FF2B5EF4-FFF2-40B4-BE49-F238E27FC236}">
                <a16:creationId xmlns:a16="http://schemas.microsoft.com/office/drawing/2014/main" id="{BDFBF874-051C-4F2A-B317-B3827CD39FA4}"/>
              </a:ext>
            </a:extLst>
          </p:cNvPr>
          <p:cNvGrpSpPr/>
          <p:nvPr/>
        </p:nvGrpSpPr>
        <p:grpSpPr>
          <a:xfrm>
            <a:off x="22150725" y="16280942"/>
            <a:ext cx="1070916" cy="1607982"/>
            <a:chOff x="5882429" y="2548472"/>
            <a:chExt cx="1253644" cy="1882348"/>
          </a:xfrm>
        </p:grpSpPr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80C9A106-CA32-4716-A531-34FB5F039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429" y="2548472"/>
              <a:ext cx="1253644" cy="1882348"/>
            </a:xfrm>
            <a:prstGeom prst="rect">
              <a:avLst/>
            </a:prstGeom>
          </p:spPr>
        </p:pic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64DC165F-8569-4B09-B5AD-F5EDFF2AB279}"/>
                </a:ext>
              </a:extLst>
            </p:cNvPr>
            <p:cNvSpPr/>
            <p:nvPr/>
          </p:nvSpPr>
          <p:spPr>
            <a:xfrm>
              <a:off x="6234545" y="2826327"/>
              <a:ext cx="130629" cy="855024"/>
            </a:xfrm>
            <a:custGeom>
              <a:avLst/>
              <a:gdLst>
                <a:gd name="connsiteX0" fmla="*/ 35626 w 130629"/>
                <a:gd name="connsiteY0" fmla="*/ 0 h 855024"/>
                <a:gd name="connsiteX1" fmla="*/ 11876 w 130629"/>
                <a:gd name="connsiteY1" fmla="*/ 106878 h 855024"/>
                <a:gd name="connsiteX2" fmla="*/ 0 w 130629"/>
                <a:gd name="connsiteY2" fmla="*/ 154379 h 855024"/>
                <a:gd name="connsiteX3" fmla="*/ 11876 w 130629"/>
                <a:gd name="connsiteY3" fmla="*/ 332509 h 855024"/>
                <a:gd name="connsiteX4" fmla="*/ 23751 w 130629"/>
                <a:gd name="connsiteY4" fmla="*/ 368135 h 855024"/>
                <a:gd name="connsiteX5" fmla="*/ 71252 w 130629"/>
                <a:gd name="connsiteY5" fmla="*/ 439387 h 855024"/>
                <a:gd name="connsiteX6" fmla="*/ 83128 w 130629"/>
                <a:gd name="connsiteY6" fmla="*/ 641268 h 855024"/>
                <a:gd name="connsiteX7" fmla="*/ 95003 w 130629"/>
                <a:gd name="connsiteY7" fmla="*/ 688769 h 855024"/>
                <a:gd name="connsiteX8" fmla="*/ 130629 w 130629"/>
                <a:gd name="connsiteY8" fmla="*/ 736270 h 855024"/>
                <a:gd name="connsiteX9" fmla="*/ 118754 w 130629"/>
                <a:gd name="connsiteY9" fmla="*/ 855024 h 85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29" h="855024">
                  <a:moveTo>
                    <a:pt x="35626" y="0"/>
                  </a:moveTo>
                  <a:cubicBezTo>
                    <a:pt x="27709" y="35626"/>
                    <a:pt x="20082" y="71318"/>
                    <a:pt x="11876" y="106878"/>
                  </a:cubicBezTo>
                  <a:cubicBezTo>
                    <a:pt x="8206" y="122781"/>
                    <a:pt x="0" y="138058"/>
                    <a:pt x="0" y="154379"/>
                  </a:cubicBezTo>
                  <a:cubicBezTo>
                    <a:pt x="0" y="213887"/>
                    <a:pt x="5304" y="273364"/>
                    <a:pt x="11876" y="332509"/>
                  </a:cubicBezTo>
                  <a:cubicBezTo>
                    <a:pt x="13258" y="344950"/>
                    <a:pt x="17672" y="357193"/>
                    <a:pt x="23751" y="368135"/>
                  </a:cubicBezTo>
                  <a:cubicBezTo>
                    <a:pt x="37613" y="393088"/>
                    <a:pt x="71252" y="439387"/>
                    <a:pt x="71252" y="439387"/>
                  </a:cubicBezTo>
                  <a:cubicBezTo>
                    <a:pt x="75211" y="506681"/>
                    <a:pt x="76737" y="574162"/>
                    <a:pt x="83128" y="641268"/>
                  </a:cubicBezTo>
                  <a:cubicBezTo>
                    <a:pt x="84675" y="657515"/>
                    <a:pt x="87704" y="674171"/>
                    <a:pt x="95003" y="688769"/>
                  </a:cubicBezTo>
                  <a:cubicBezTo>
                    <a:pt x="103854" y="706472"/>
                    <a:pt x="118754" y="720436"/>
                    <a:pt x="130629" y="736270"/>
                  </a:cubicBezTo>
                  <a:cubicBezTo>
                    <a:pt x="114873" y="815055"/>
                    <a:pt x="118754" y="775463"/>
                    <a:pt x="118754" y="85502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C6A64D6E-B7B6-49DA-9176-4088DEBE6E38}"/>
                </a:ext>
              </a:extLst>
            </p:cNvPr>
            <p:cNvSpPr/>
            <p:nvPr/>
          </p:nvSpPr>
          <p:spPr>
            <a:xfrm>
              <a:off x="6056413" y="3408218"/>
              <a:ext cx="827265" cy="914400"/>
            </a:xfrm>
            <a:custGeom>
              <a:avLst/>
              <a:gdLst>
                <a:gd name="connsiteX0" fmla="*/ 807525 w 827265"/>
                <a:gd name="connsiteY0" fmla="*/ 0 h 914400"/>
                <a:gd name="connsiteX1" fmla="*/ 807525 w 827265"/>
                <a:gd name="connsiteY1" fmla="*/ 344385 h 914400"/>
                <a:gd name="connsiteX2" fmla="*/ 783774 w 827265"/>
                <a:gd name="connsiteY2" fmla="*/ 415637 h 914400"/>
                <a:gd name="connsiteX3" fmla="*/ 771899 w 827265"/>
                <a:gd name="connsiteY3" fmla="*/ 451263 h 914400"/>
                <a:gd name="connsiteX4" fmla="*/ 760023 w 827265"/>
                <a:gd name="connsiteY4" fmla="*/ 486888 h 914400"/>
                <a:gd name="connsiteX5" fmla="*/ 748148 w 827265"/>
                <a:gd name="connsiteY5" fmla="*/ 534390 h 914400"/>
                <a:gd name="connsiteX6" fmla="*/ 700647 w 827265"/>
                <a:gd name="connsiteY6" fmla="*/ 665018 h 914400"/>
                <a:gd name="connsiteX7" fmla="*/ 688771 w 827265"/>
                <a:gd name="connsiteY7" fmla="*/ 700644 h 914400"/>
                <a:gd name="connsiteX8" fmla="*/ 641270 w 827265"/>
                <a:gd name="connsiteY8" fmla="*/ 771896 h 914400"/>
                <a:gd name="connsiteX9" fmla="*/ 558143 w 827265"/>
                <a:gd name="connsiteY9" fmla="*/ 878774 h 914400"/>
                <a:gd name="connsiteX10" fmla="*/ 522517 w 827265"/>
                <a:gd name="connsiteY10" fmla="*/ 902525 h 914400"/>
                <a:gd name="connsiteX11" fmla="*/ 427514 w 827265"/>
                <a:gd name="connsiteY11" fmla="*/ 914400 h 914400"/>
                <a:gd name="connsiteX12" fmla="*/ 190008 w 827265"/>
                <a:gd name="connsiteY12" fmla="*/ 902525 h 914400"/>
                <a:gd name="connsiteX13" fmla="*/ 95005 w 827265"/>
                <a:gd name="connsiteY13" fmla="*/ 890650 h 914400"/>
                <a:gd name="connsiteX14" fmla="*/ 23753 w 827265"/>
                <a:gd name="connsiteY14" fmla="*/ 866899 h 914400"/>
                <a:gd name="connsiteX15" fmla="*/ 11878 w 827265"/>
                <a:gd name="connsiteY15" fmla="*/ 795647 h 914400"/>
                <a:gd name="connsiteX16" fmla="*/ 3 w 827265"/>
                <a:gd name="connsiteY16" fmla="*/ 605642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7265" h="914400">
                  <a:moveTo>
                    <a:pt x="807525" y="0"/>
                  </a:moveTo>
                  <a:cubicBezTo>
                    <a:pt x="835528" y="140019"/>
                    <a:pt x="832108" y="98552"/>
                    <a:pt x="807525" y="344385"/>
                  </a:cubicBezTo>
                  <a:cubicBezTo>
                    <a:pt x="805034" y="369296"/>
                    <a:pt x="791691" y="391886"/>
                    <a:pt x="783774" y="415637"/>
                  </a:cubicBezTo>
                  <a:lnTo>
                    <a:pt x="771899" y="451263"/>
                  </a:lnTo>
                  <a:cubicBezTo>
                    <a:pt x="767941" y="463138"/>
                    <a:pt x="763059" y="474744"/>
                    <a:pt x="760023" y="486888"/>
                  </a:cubicBezTo>
                  <a:cubicBezTo>
                    <a:pt x="756065" y="502722"/>
                    <a:pt x="752838" y="518757"/>
                    <a:pt x="748148" y="534390"/>
                  </a:cubicBezTo>
                  <a:cubicBezTo>
                    <a:pt x="723205" y="617535"/>
                    <a:pt x="728970" y="589490"/>
                    <a:pt x="700647" y="665018"/>
                  </a:cubicBezTo>
                  <a:cubicBezTo>
                    <a:pt x="696252" y="676739"/>
                    <a:pt x="694850" y="689702"/>
                    <a:pt x="688771" y="700644"/>
                  </a:cubicBezTo>
                  <a:cubicBezTo>
                    <a:pt x="674908" y="725597"/>
                    <a:pt x="641270" y="771896"/>
                    <a:pt x="641270" y="771896"/>
                  </a:cubicBezTo>
                  <a:cubicBezTo>
                    <a:pt x="623038" y="826593"/>
                    <a:pt x="626804" y="833000"/>
                    <a:pt x="558143" y="878774"/>
                  </a:cubicBezTo>
                  <a:cubicBezTo>
                    <a:pt x="546268" y="886691"/>
                    <a:pt x="536287" y="898770"/>
                    <a:pt x="522517" y="902525"/>
                  </a:cubicBezTo>
                  <a:cubicBezTo>
                    <a:pt x="491727" y="910922"/>
                    <a:pt x="459182" y="910442"/>
                    <a:pt x="427514" y="914400"/>
                  </a:cubicBezTo>
                  <a:cubicBezTo>
                    <a:pt x="348345" y="910442"/>
                    <a:pt x="269074" y="908172"/>
                    <a:pt x="190008" y="902525"/>
                  </a:cubicBezTo>
                  <a:cubicBezTo>
                    <a:pt x="158175" y="900251"/>
                    <a:pt x="126211" y="897337"/>
                    <a:pt x="95005" y="890650"/>
                  </a:cubicBezTo>
                  <a:cubicBezTo>
                    <a:pt x="70525" y="885404"/>
                    <a:pt x="23753" y="866899"/>
                    <a:pt x="23753" y="866899"/>
                  </a:cubicBezTo>
                  <a:cubicBezTo>
                    <a:pt x="19795" y="843148"/>
                    <a:pt x="14274" y="819606"/>
                    <a:pt x="11878" y="795647"/>
                  </a:cubicBezTo>
                  <a:cubicBezTo>
                    <a:pt x="-561" y="671253"/>
                    <a:pt x="3" y="677862"/>
                    <a:pt x="3" y="605642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04" name="矩形 184 1 2 2">
            <a:extLst>
              <a:ext uri="{FF2B5EF4-FFF2-40B4-BE49-F238E27FC236}">
                <a16:creationId xmlns:a16="http://schemas.microsoft.com/office/drawing/2014/main" id="{842AA5AE-4DB9-4D05-ABDD-C54CFDEFB1C4}"/>
              </a:ext>
            </a:extLst>
          </p:cNvPr>
          <p:cNvSpPr/>
          <p:nvPr/>
        </p:nvSpPr>
        <p:spPr>
          <a:xfrm>
            <a:off x="24261312" y="8205896"/>
            <a:ext cx="6639716" cy="969490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 err="1"/>
              <a:t>mIOU</a:t>
            </a:r>
            <a:r>
              <a:rPr lang="en-US" sz="2800" dirty="0"/>
              <a:t> on </a:t>
            </a:r>
            <a:r>
              <a:rPr lang="en-US" sz="2800" i="1" dirty="0" err="1"/>
              <a:t>val</a:t>
            </a:r>
            <a:r>
              <a:rPr lang="en-US" sz="2800" dirty="0"/>
              <a:t> set with different networks</a:t>
            </a:r>
          </a:p>
          <a:p>
            <a:r>
              <a:rPr lang="en-US" sz="2800" dirty="0"/>
              <a:t>     </a:t>
            </a:r>
          </a:p>
        </p:txBody>
      </p:sp>
      <p:sp>
        <p:nvSpPr>
          <p:cNvPr id="405" name="矩形 184 1 2 3">
            <a:extLst>
              <a:ext uri="{FF2B5EF4-FFF2-40B4-BE49-F238E27FC236}">
                <a16:creationId xmlns:a16="http://schemas.microsoft.com/office/drawing/2014/main" id="{5FE922F5-7315-4FEF-B599-FC95B0814D74}"/>
              </a:ext>
            </a:extLst>
          </p:cNvPr>
          <p:cNvSpPr/>
          <p:nvPr/>
        </p:nvSpPr>
        <p:spPr>
          <a:xfrm>
            <a:off x="24261312" y="10525218"/>
            <a:ext cx="6040117" cy="541989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Train with shorter scribbles     </a:t>
            </a:r>
          </a:p>
        </p:txBody>
      </p:sp>
      <p:pic>
        <p:nvPicPr>
          <p:cNvPr id="409" name="Picture 408">
            <a:extLst>
              <a:ext uri="{FF2B5EF4-FFF2-40B4-BE49-F238E27FC236}">
                <a16:creationId xmlns:a16="http://schemas.microsoft.com/office/drawing/2014/main" id="{0D1B5477-3825-4406-B7EB-FC057498509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950" y="4811541"/>
            <a:ext cx="1296000" cy="1956227"/>
          </a:xfrm>
          <a:prstGeom prst="rect">
            <a:avLst/>
          </a:prstGeom>
        </p:spPr>
      </p:pic>
      <p:pic>
        <p:nvPicPr>
          <p:cNvPr id="413" name="Picture 412">
            <a:extLst>
              <a:ext uri="{FF2B5EF4-FFF2-40B4-BE49-F238E27FC236}">
                <a16:creationId xmlns:a16="http://schemas.microsoft.com/office/drawing/2014/main" id="{515D0627-A1E4-4651-B108-C74B921F0DFF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669" y="4811541"/>
            <a:ext cx="1296000" cy="1956227"/>
          </a:xfrm>
          <a:prstGeom prst="rect">
            <a:avLst/>
          </a:prstGeom>
        </p:spPr>
      </p:pic>
      <p:pic>
        <p:nvPicPr>
          <p:cNvPr id="415" name="Picture 414">
            <a:extLst>
              <a:ext uri="{FF2B5EF4-FFF2-40B4-BE49-F238E27FC236}">
                <a16:creationId xmlns:a16="http://schemas.microsoft.com/office/drawing/2014/main" id="{410C5CB1-3CB5-43D8-938E-7D6F5B80BB5A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833" y="4811541"/>
            <a:ext cx="1296000" cy="1956227"/>
          </a:xfrm>
          <a:prstGeom prst="rect">
            <a:avLst/>
          </a:prstGeom>
        </p:spPr>
      </p:pic>
      <p:pic>
        <p:nvPicPr>
          <p:cNvPr id="423" name="Picture 422">
            <a:extLst>
              <a:ext uri="{FF2B5EF4-FFF2-40B4-BE49-F238E27FC236}">
                <a16:creationId xmlns:a16="http://schemas.microsoft.com/office/drawing/2014/main" id="{A44D3DDD-43BC-4BD9-AC02-04472A3364F1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669" y="6850050"/>
            <a:ext cx="1296000" cy="972000"/>
          </a:xfrm>
          <a:prstGeom prst="rect">
            <a:avLst/>
          </a:prstGeom>
        </p:spPr>
      </p:pic>
      <p:pic>
        <p:nvPicPr>
          <p:cNvPr id="425" name="Picture 424">
            <a:extLst>
              <a:ext uri="{FF2B5EF4-FFF2-40B4-BE49-F238E27FC236}">
                <a16:creationId xmlns:a16="http://schemas.microsoft.com/office/drawing/2014/main" id="{DFB3BBB2-C185-4FBF-96B1-25DB0A1EB75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5833" y="6850050"/>
            <a:ext cx="1296000" cy="972000"/>
          </a:xfrm>
          <a:prstGeom prst="rect">
            <a:avLst/>
          </a:prstGeom>
        </p:spPr>
      </p:pic>
      <p:pic>
        <p:nvPicPr>
          <p:cNvPr id="427" name="Picture 426">
            <a:extLst>
              <a:ext uri="{FF2B5EF4-FFF2-40B4-BE49-F238E27FC236}">
                <a16:creationId xmlns:a16="http://schemas.microsoft.com/office/drawing/2014/main" id="{B73ACA8B-9B3D-40D4-ADA9-65A78E6F8252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253" y="6850050"/>
            <a:ext cx="1296000" cy="972000"/>
          </a:xfrm>
          <a:prstGeom prst="rect">
            <a:avLst/>
          </a:prstGeom>
        </p:spPr>
      </p:pic>
      <p:pic>
        <p:nvPicPr>
          <p:cNvPr id="431" name="Picture 430">
            <a:extLst>
              <a:ext uri="{FF2B5EF4-FFF2-40B4-BE49-F238E27FC236}">
                <a16:creationId xmlns:a16="http://schemas.microsoft.com/office/drawing/2014/main" id="{6C2AD834-F514-4A87-99F4-A50C863EC156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036" y="4811541"/>
            <a:ext cx="1296000" cy="1956227"/>
          </a:xfrm>
          <a:prstGeom prst="rect">
            <a:avLst/>
          </a:prstGeom>
        </p:spPr>
      </p:pic>
      <p:pic>
        <p:nvPicPr>
          <p:cNvPr id="433" name="Picture 432">
            <a:extLst>
              <a:ext uri="{FF2B5EF4-FFF2-40B4-BE49-F238E27FC236}">
                <a16:creationId xmlns:a16="http://schemas.microsoft.com/office/drawing/2014/main" id="{E69ED4FF-6C48-44B5-9779-57ADD2221436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036" y="6850050"/>
            <a:ext cx="1296000" cy="972000"/>
          </a:xfrm>
          <a:prstGeom prst="rect">
            <a:avLst/>
          </a:prstGeom>
        </p:spPr>
      </p:pic>
      <p:sp>
        <p:nvSpPr>
          <p:cNvPr id="434" name="TextBox 433">
            <a:extLst>
              <a:ext uri="{FF2B5EF4-FFF2-40B4-BE49-F238E27FC236}">
                <a16:creationId xmlns:a16="http://schemas.microsoft.com/office/drawing/2014/main" id="{A0962E44-A641-43AE-9404-A6B44F25D231}"/>
              </a:ext>
            </a:extLst>
          </p:cNvPr>
          <p:cNvSpPr txBox="1"/>
          <p:nvPr/>
        </p:nvSpPr>
        <p:spPr>
          <a:xfrm>
            <a:off x="24412269" y="7840106"/>
            <a:ext cx="1273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test image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A2CE0F0D-F646-47A0-BEFC-C1255FF1F0FD}"/>
              </a:ext>
            </a:extLst>
          </p:cNvPr>
          <p:cNvSpPr txBox="1"/>
          <p:nvPr/>
        </p:nvSpPr>
        <p:spPr>
          <a:xfrm>
            <a:off x="25841921" y="7840106"/>
            <a:ext cx="1533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w/</a:t>
            </a:r>
            <a:r>
              <a:rPr lang="zh-CN" altLang="en-US" sz="2000" dirty="0"/>
              <a:t> </a:t>
            </a:r>
            <a:r>
              <a:rPr lang="en-CA" altLang="zh-CN" sz="2000" dirty="0"/>
              <a:t>proposals</a:t>
            </a:r>
            <a:endParaRPr lang="en-CA" sz="2000" dirty="0"/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AA3CCC59-266F-42BC-8123-46D0E082BCFD}"/>
              </a:ext>
            </a:extLst>
          </p:cNvPr>
          <p:cNvSpPr txBox="1"/>
          <p:nvPr/>
        </p:nvSpPr>
        <p:spPr>
          <a:xfrm>
            <a:off x="27554075" y="7840106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w/</a:t>
            </a:r>
            <a:r>
              <a:rPr lang="zh-CN" altLang="en-US" sz="2000" dirty="0"/>
              <a:t> </a:t>
            </a:r>
            <a:r>
              <a:rPr lang="en-US" altLang="zh-CN" sz="2000" dirty="0"/>
              <a:t>NC loss</a:t>
            </a:r>
            <a:endParaRPr lang="en-CA" sz="2000" dirty="0"/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2D638B2D-F6D8-4544-BF8A-B503223861D7}"/>
              </a:ext>
            </a:extLst>
          </p:cNvPr>
          <p:cNvSpPr txBox="1"/>
          <p:nvPr/>
        </p:nvSpPr>
        <p:spPr>
          <a:xfrm>
            <a:off x="29013501" y="7840106"/>
            <a:ext cx="1519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ground truth</a:t>
            </a:r>
          </a:p>
        </p:txBody>
      </p:sp>
      <p:graphicFrame>
        <p:nvGraphicFramePr>
          <p:cNvPr id="438" name="Table 437">
            <a:extLst>
              <a:ext uri="{FF2B5EF4-FFF2-40B4-BE49-F238E27FC236}">
                <a16:creationId xmlns:a16="http://schemas.microsoft.com/office/drawing/2014/main" id="{40C46793-82A6-4370-BA95-37958D451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411854"/>
              </p:ext>
            </p:extLst>
          </p:nvPr>
        </p:nvGraphicFramePr>
        <p:xfrm>
          <a:off x="24564280" y="8772120"/>
          <a:ext cx="5759207" cy="175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198">
                  <a:extLst>
                    <a:ext uri="{9D8B030D-6E8A-4147-A177-3AD203B41FA5}">
                      <a16:colId xmlns:a16="http://schemas.microsoft.com/office/drawing/2014/main" val="692415650"/>
                    </a:ext>
                  </a:extLst>
                </a:gridCol>
              </a:tblGrid>
              <a:tr h="284297">
                <a:tc rowSpan="2">
                  <a:txBody>
                    <a:bodyPr/>
                    <a:lstStyle/>
                    <a:p>
                      <a:pPr algn="ctr"/>
                      <a:r>
                        <a:rPr lang="de-CH" sz="1800" dirty="0">
                          <a:solidFill>
                            <a:schemeClr val="tx1"/>
                          </a:solidFill>
                        </a:rPr>
                        <a:t>Network</a:t>
                      </a:r>
                    </a:p>
                  </a:txBody>
                  <a:tcPr marL="38350" marR="38350" marT="19175" marB="1917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sz="1800" dirty="0">
                          <a:solidFill>
                            <a:schemeClr val="tx1"/>
                          </a:solidFill>
                        </a:rPr>
                        <a:t>Weak Supervison</a:t>
                      </a:r>
                    </a:p>
                  </a:txBody>
                  <a:tcPr marL="38350" marR="38350" marT="19175" marB="191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Full Sup.</a:t>
                      </a:r>
                      <a:endParaRPr lang="de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38350" marR="38350" marT="19175" marB="191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114316"/>
                  </a:ext>
                </a:extLst>
              </a:tr>
              <a:tr h="284297">
                <a:tc v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pCE</a:t>
                      </a:r>
                      <a:endParaRPr lang="de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38350" marR="38350" marT="19175" marB="191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pCE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+ NC</a:t>
                      </a:r>
                      <a:endParaRPr lang="de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38350" marR="38350" marT="19175" marB="191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DeepLab-MSc-largeFOV+CRF</a:t>
                      </a:r>
                      <a:endParaRPr lang="de-CH" sz="1600" dirty="0"/>
                    </a:p>
                  </a:txBody>
                  <a:tcPr marL="38350" marR="38350" marT="19175" marB="1917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62.0</a:t>
                      </a:r>
                      <a:endParaRPr lang="de-CH" sz="1600" dirty="0"/>
                    </a:p>
                  </a:txBody>
                  <a:tcPr marL="38350" marR="38350" marT="19175" marB="191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65.1</a:t>
                      </a:r>
                      <a:endParaRPr lang="de-CH" sz="1600" b="1" dirty="0"/>
                    </a:p>
                  </a:txBody>
                  <a:tcPr marL="38350" marR="38350" marT="19175" marB="191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68.7</a:t>
                      </a:r>
                      <a:endParaRPr lang="de-CH" sz="1600" dirty="0"/>
                    </a:p>
                  </a:txBody>
                  <a:tcPr marL="38350" marR="38350" marT="19175" marB="191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792">
                <a:tc>
                  <a:txBody>
                    <a:bodyPr/>
                    <a:lstStyle/>
                    <a:p>
                      <a:r>
                        <a:rPr lang="en-US" sz="1600" dirty="0"/>
                        <a:t>DeepLab-VGG16</a:t>
                      </a:r>
                      <a:endParaRPr lang="de-CH" sz="1600" dirty="0"/>
                    </a:p>
                  </a:txBody>
                  <a:tcPr marL="38350" marR="38350" marT="19175" marB="1917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60.4</a:t>
                      </a:r>
                      <a:endParaRPr lang="de-CH" sz="1600" dirty="0"/>
                    </a:p>
                  </a:txBody>
                  <a:tcPr marL="38350" marR="38350" marT="19175" marB="191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62.4</a:t>
                      </a:r>
                      <a:endParaRPr lang="de-CH" sz="1600" b="1" dirty="0"/>
                    </a:p>
                  </a:txBody>
                  <a:tcPr marL="38350" marR="38350" marT="19175" marB="191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68.8</a:t>
                      </a:r>
                      <a:endParaRPr lang="de-CH" sz="1600" dirty="0"/>
                    </a:p>
                  </a:txBody>
                  <a:tcPr marL="38350" marR="38350" marT="19175" marB="191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792">
                <a:tc>
                  <a:txBody>
                    <a:bodyPr/>
                    <a:lstStyle/>
                    <a:p>
                      <a:r>
                        <a:rPr lang="en-US" sz="1600" dirty="0"/>
                        <a:t>ResNet101</a:t>
                      </a:r>
                      <a:endParaRPr lang="de-CH" sz="1600" dirty="0"/>
                    </a:p>
                  </a:txBody>
                  <a:tcPr marL="38350" marR="38350" marT="19175" marB="1917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69.5</a:t>
                      </a:r>
                      <a:endParaRPr lang="de-CH" sz="1600" dirty="0"/>
                    </a:p>
                  </a:txBody>
                  <a:tcPr marL="38350" marR="38350" marT="19175" marB="191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72.8</a:t>
                      </a:r>
                      <a:endParaRPr lang="de-CH" sz="1600" b="1" dirty="0"/>
                    </a:p>
                  </a:txBody>
                  <a:tcPr marL="38350" marR="38350" marT="19175" marB="191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75.6</a:t>
                      </a:r>
                      <a:endParaRPr lang="de-CH" sz="1600" dirty="0"/>
                    </a:p>
                  </a:txBody>
                  <a:tcPr marL="38350" marR="38350" marT="19175" marB="191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ResNet101+CRF</a:t>
                      </a:r>
                      <a:endParaRPr lang="de-CH" sz="1600" dirty="0"/>
                    </a:p>
                  </a:txBody>
                  <a:tcPr marL="38350" marR="38350" marT="19175" marB="1917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72.8</a:t>
                      </a:r>
                      <a:endParaRPr lang="de-CH" sz="1600" dirty="0"/>
                    </a:p>
                  </a:txBody>
                  <a:tcPr marL="38350" marR="38350" marT="19175" marB="191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74.5</a:t>
                      </a:r>
                      <a:endParaRPr lang="de-CH" sz="1600" b="1" dirty="0"/>
                    </a:p>
                  </a:txBody>
                  <a:tcPr marL="38350" marR="38350" marT="19175" marB="191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76.8</a:t>
                      </a:r>
                      <a:endParaRPr lang="de-CH" sz="1600" dirty="0"/>
                    </a:p>
                  </a:txBody>
                  <a:tcPr marL="38350" marR="38350" marT="19175" marB="191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39" name="Picture 438">
            <a:extLst>
              <a:ext uri="{FF2B5EF4-FFF2-40B4-BE49-F238E27FC236}">
                <a16:creationId xmlns:a16="http://schemas.microsoft.com/office/drawing/2014/main" id="{9BFA9E87-C64D-458B-935B-A66153D8821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152" y="12471460"/>
            <a:ext cx="1424219" cy="1123696"/>
          </a:xfrm>
          <a:prstGeom prst="rect">
            <a:avLst/>
          </a:prstGeom>
        </p:spPr>
      </p:pic>
      <p:pic>
        <p:nvPicPr>
          <p:cNvPr id="440" name="Picture 439">
            <a:extLst>
              <a:ext uri="{FF2B5EF4-FFF2-40B4-BE49-F238E27FC236}">
                <a16:creationId xmlns:a16="http://schemas.microsoft.com/office/drawing/2014/main" id="{3F815263-A52B-4929-9D4A-EE9C1D01E846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147" y="12482426"/>
            <a:ext cx="1424219" cy="1123696"/>
          </a:xfrm>
          <a:prstGeom prst="rect">
            <a:avLst/>
          </a:prstGeom>
        </p:spPr>
      </p:pic>
      <p:pic>
        <p:nvPicPr>
          <p:cNvPr id="441" name="Picture 440">
            <a:extLst>
              <a:ext uri="{FF2B5EF4-FFF2-40B4-BE49-F238E27FC236}">
                <a16:creationId xmlns:a16="http://schemas.microsoft.com/office/drawing/2014/main" id="{E7D0C12F-51F9-4578-B19F-37EB1C5771E4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977" y="11191540"/>
            <a:ext cx="1424219" cy="1106657"/>
          </a:xfrm>
          <a:prstGeom prst="rect">
            <a:avLst/>
          </a:prstGeom>
        </p:spPr>
      </p:pic>
      <p:pic>
        <p:nvPicPr>
          <p:cNvPr id="442" name="Picture 441">
            <a:extLst>
              <a:ext uri="{FF2B5EF4-FFF2-40B4-BE49-F238E27FC236}">
                <a16:creationId xmlns:a16="http://schemas.microsoft.com/office/drawing/2014/main" id="{8C78B1E7-949F-4E77-922C-50E838C0649F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855" y="11212177"/>
            <a:ext cx="1424219" cy="1123696"/>
          </a:xfrm>
          <a:prstGeom prst="rect">
            <a:avLst/>
          </a:prstGeom>
        </p:spPr>
      </p:pic>
      <p:sp>
        <p:nvSpPr>
          <p:cNvPr id="443" name="TextBox 442">
            <a:extLst>
              <a:ext uri="{FF2B5EF4-FFF2-40B4-BE49-F238E27FC236}">
                <a16:creationId xmlns:a16="http://schemas.microsoft.com/office/drawing/2014/main" id="{BF564FB0-50C0-4AB4-8B55-93083F49A0EC}"/>
              </a:ext>
            </a:extLst>
          </p:cNvPr>
          <p:cNvSpPr txBox="1"/>
          <p:nvPr/>
        </p:nvSpPr>
        <p:spPr>
          <a:xfrm>
            <a:off x="24548770" y="10925634"/>
            <a:ext cx="94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length 1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05D17D94-593A-42FA-AE38-6E403436D833}"/>
              </a:ext>
            </a:extLst>
          </p:cNvPr>
          <p:cNvSpPr txBox="1"/>
          <p:nvPr/>
        </p:nvSpPr>
        <p:spPr>
          <a:xfrm>
            <a:off x="26107939" y="10908984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length 0.5</a:t>
            </a:r>
          </a:p>
        </p:txBody>
      </p:sp>
      <p:sp>
        <p:nvSpPr>
          <p:cNvPr id="445" name="TextBox 444">
            <a:extLst>
              <a:ext uri="{FF2B5EF4-FFF2-40B4-BE49-F238E27FC236}">
                <a16:creationId xmlns:a16="http://schemas.microsoft.com/office/drawing/2014/main" id="{48F8D71D-5527-4447-BA9C-EC5C9F502F8F}"/>
              </a:ext>
            </a:extLst>
          </p:cNvPr>
          <p:cNvSpPr txBox="1"/>
          <p:nvPr/>
        </p:nvSpPr>
        <p:spPr>
          <a:xfrm>
            <a:off x="24599376" y="12225387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length 0.3</a:t>
            </a:r>
          </a:p>
        </p:txBody>
      </p:sp>
      <p:sp>
        <p:nvSpPr>
          <p:cNvPr id="446" name="TextBox 445">
            <a:extLst>
              <a:ext uri="{FF2B5EF4-FFF2-40B4-BE49-F238E27FC236}">
                <a16:creationId xmlns:a16="http://schemas.microsoft.com/office/drawing/2014/main" id="{3FC5551F-F88B-49BA-8F48-DD5A92A18528}"/>
              </a:ext>
            </a:extLst>
          </p:cNvPr>
          <p:cNvSpPr txBox="1"/>
          <p:nvPr/>
        </p:nvSpPr>
        <p:spPr>
          <a:xfrm>
            <a:off x="26157594" y="12212771"/>
            <a:ext cx="94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length 0</a:t>
            </a:r>
          </a:p>
        </p:txBody>
      </p:sp>
      <p:sp>
        <p:nvSpPr>
          <p:cNvPr id="447" name="TextBox 446">
            <a:extLst>
              <a:ext uri="{FF2B5EF4-FFF2-40B4-BE49-F238E27FC236}">
                <a16:creationId xmlns:a16="http://schemas.microsoft.com/office/drawing/2014/main" id="{86FAE7A6-E43B-4C8C-8D7E-A15559098205}"/>
              </a:ext>
            </a:extLst>
          </p:cNvPr>
          <p:cNvSpPr txBox="1"/>
          <p:nvPr/>
        </p:nvSpPr>
        <p:spPr>
          <a:xfrm>
            <a:off x="26562132" y="13221158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click</a:t>
            </a:r>
          </a:p>
        </p:txBody>
      </p:sp>
      <p:pic>
        <p:nvPicPr>
          <p:cNvPr id="448" name="Picture 447">
            <a:extLst>
              <a:ext uri="{FF2B5EF4-FFF2-40B4-BE49-F238E27FC236}">
                <a16:creationId xmlns:a16="http://schemas.microsoft.com/office/drawing/2014/main" id="{4BF2E34D-2D9F-46CC-B928-0D15B2760C03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7357054" y="11056614"/>
            <a:ext cx="3433068" cy="2631924"/>
          </a:xfrm>
          <a:prstGeom prst="rect">
            <a:avLst/>
          </a:prstGeom>
        </p:spPr>
      </p:pic>
      <p:sp>
        <p:nvSpPr>
          <p:cNvPr id="451" name="矩形 184 1 2 4">
            <a:extLst>
              <a:ext uri="{FF2B5EF4-FFF2-40B4-BE49-F238E27FC236}">
                <a16:creationId xmlns:a16="http://schemas.microsoft.com/office/drawing/2014/main" id="{0CFB09F6-0332-458F-97E2-1E4DBB4A2A5F}"/>
              </a:ext>
            </a:extLst>
          </p:cNvPr>
          <p:cNvSpPr/>
          <p:nvPr/>
        </p:nvSpPr>
        <p:spPr>
          <a:xfrm>
            <a:off x="24261312" y="15393900"/>
            <a:ext cx="6878113" cy="3554813"/>
          </a:xfrm>
          <a:prstGeom prst="rect">
            <a:avLst/>
          </a:prstGeom>
        </p:spPr>
        <p:txBody>
          <a:bodyPr wrap="square" lIns="106674" tIns="53337" rIns="106674" bIns="53337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Other regularization as losses: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pairwise CRF regularization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normalized Cut plus CRF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dirty="0"/>
              <a:t>Besides </a:t>
            </a:r>
            <a:r>
              <a:rPr lang="en-US" sz="2800" i="1" dirty="0"/>
              <a:t>weak</a:t>
            </a:r>
            <a:r>
              <a:rPr lang="en-US" sz="2800" dirty="0"/>
              <a:t>-supervision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i="1" dirty="0"/>
              <a:t>full</a:t>
            </a:r>
            <a:r>
              <a:rPr lang="en-US" sz="2800" dirty="0"/>
              <a:t>-supervision (all fully labeled)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/>
              <a:t> </a:t>
            </a:r>
            <a:r>
              <a:rPr lang="en-US" sz="2800" i="1" dirty="0"/>
              <a:t>semi</a:t>
            </a:r>
            <a:r>
              <a:rPr lang="en-US" sz="2800" dirty="0"/>
              <a:t>-supervision (w/ unlabeled images) </a:t>
            </a:r>
          </a:p>
          <a:p>
            <a:endParaRPr lang="en-US" sz="2800" dirty="0"/>
          </a:p>
          <a:p>
            <a:r>
              <a:rPr lang="en-US" sz="2800" dirty="0"/>
              <a:t>     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9EDB3C98-E8D1-4763-98F7-B45267C63286}"/>
              </a:ext>
            </a:extLst>
          </p:cNvPr>
          <p:cNvSpPr txBox="1"/>
          <p:nvPr/>
        </p:nvSpPr>
        <p:spPr>
          <a:xfrm>
            <a:off x="2233535" y="15941341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691C7-D9EA-4DA0-8544-4C902D9630F6}"/>
              </a:ext>
            </a:extLst>
          </p:cNvPr>
          <p:cNvSpPr txBox="1"/>
          <p:nvPr/>
        </p:nvSpPr>
        <p:spPr>
          <a:xfrm>
            <a:off x="1058643" y="18535121"/>
            <a:ext cx="10835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1. Lin et al. "</a:t>
            </a:r>
            <a:r>
              <a:rPr lang="en-CA" dirty="0" err="1"/>
              <a:t>Scribblesup</a:t>
            </a:r>
            <a:r>
              <a:rPr lang="en-CA" dirty="0"/>
              <a:t>: Scribble-supervised convolutional networks for semantic segmentation." CVPR 2016.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83B27-5461-49A1-981A-A1719060848A}"/>
              </a:ext>
            </a:extLst>
          </p:cNvPr>
          <p:cNvSpPr txBox="1"/>
          <p:nvPr/>
        </p:nvSpPr>
        <p:spPr>
          <a:xfrm>
            <a:off x="5851007" y="8397004"/>
            <a:ext cx="1795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[Lin </a:t>
            </a:r>
            <a:r>
              <a:rPr lang="en-CA" sz="2000" i="1" dirty="0"/>
              <a:t>et al. </a:t>
            </a:r>
            <a:r>
              <a:rPr lang="en-CA" sz="2000" dirty="0"/>
              <a:t>2016]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E1F66-6527-4203-89B5-D23C80152D12}"/>
              </a:ext>
            </a:extLst>
          </p:cNvPr>
          <p:cNvSpPr txBox="1"/>
          <p:nvPr/>
        </p:nvSpPr>
        <p:spPr>
          <a:xfrm>
            <a:off x="11687331" y="18535121"/>
            <a:ext cx="1042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2. Weston et al. "Deep learning via semi-supervised embedding." Neural Networks: Tricks of the Trade, 2012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F0E7A9-954B-447F-BD31-A2701A06B5A1}"/>
              </a:ext>
            </a:extLst>
          </p:cNvPr>
          <p:cNvSpPr txBox="1"/>
          <p:nvPr/>
        </p:nvSpPr>
        <p:spPr>
          <a:xfrm>
            <a:off x="21998054" y="18535121"/>
            <a:ext cx="898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dirty="0"/>
              <a:t>3. Tang et al. "On Regularized Losses for Weakly-supervised CNN Segmentation."  </a:t>
            </a:r>
            <a:r>
              <a:rPr lang="en-CA" dirty="0" err="1"/>
              <a:t>arXiv</a:t>
            </a:r>
            <a:r>
              <a:rPr lang="en-CA" dirty="0"/>
              <a:t> 2018.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38AF3E-F578-40E7-A75A-92E9FB939CA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95" y="14489432"/>
            <a:ext cx="1739139" cy="2539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C879F12-904A-45C8-8F7C-64633C94281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21" y="14909146"/>
            <a:ext cx="243939" cy="18295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F2BF6CB-2C50-4D5B-A1F6-EA3FB85BF88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58" y="14861249"/>
            <a:ext cx="1555991" cy="253946"/>
          </a:xfrm>
          <a:prstGeom prst="rect">
            <a:avLst/>
          </a:prstGeom>
        </p:spPr>
      </p:pic>
      <p:sp>
        <p:nvSpPr>
          <p:cNvPr id="347" name="TextBox 346">
            <a:extLst>
              <a:ext uri="{FF2B5EF4-FFF2-40B4-BE49-F238E27FC236}">
                <a16:creationId xmlns:a16="http://schemas.microsoft.com/office/drawing/2014/main" id="{2E3F9011-11C7-4C2A-BD1D-B961020D3A2D}"/>
              </a:ext>
            </a:extLst>
          </p:cNvPr>
          <p:cNvSpPr txBox="1"/>
          <p:nvPr/>
        </p:nvSpPr>
        <p:spPr>
          <a:xfrm>
            <a:off x="1273084" y="14389061"/>
            <a:ext cx="6292428" cy="815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800" dirty="0"/>
              <a:t>Given </a:t>
            </a:r>
            <a:r>
              <a:rPr lang="en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CA" sz="2800" dirty="0"/>
              <a:t> labeled data                         and </a:t>
            </a:r>
            <a:r>
              <a:rPr lang="en-C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>
              <a:lnSpc>
                <a:spcPts val="2760"/>
              </a:lnSpc>
            </a:pPr>
            <a:r>
              <a:rPr lang="en-CA" sz="2800" dirty="0"/>
              <a:t>unlabeled data     , learn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BA640C-DE82-436A-8F16-CE7BE5AF1396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524336" y="15804528"/>
            <a:ext cx="1057275" cy="1438275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46338469-A5CE-4D68-8F29-3F0D1A0293B1}"/>
              </a:ext>
            </a:extLst>
          </p:cNvPr>
          <p:cNvSpPr/>
          <p:nvPr/>
        </p:nvSpPr>
        <p:spPr>
          <a:xfrm>
            <a:off x="8954808" y="15657797"/>
            <a:ext cx="201656" cy="21168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7" name="Arrow: Down 336">
            <a:extLst>
              <a:ext uri="{FF2B5EF4-FFF2-40B4-BE49-F238E27FC236}">
                <a16:creationId xmlns:a16="http://schemas.microsoft.com/office/drawing/2014/main" id="{6D72F016-693E-4709-B54F-90D3C8EBA601}"/>
              </a:ext>
            </a:extLst>
          </p:cNvPr>
          <p:cNvSpPr/>
          <p:nvPr/>
        </p:nvSpPr>
        <p:spPr>
          <a:xfrm>
            <a:off x="8915950" y="17143174"/>
            <a:ext cx="201656" cy="21168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39C541-951D-4881-8BE9-F76D19E3FAA9}"/>
              </a:ext>
            </a:extLst>
          </p:cNvPr>
          <p:cNvSpPr txBox="1"/>
          <p:nvPr/>
        </p:nvSpPr>
        <p:spPr>
          <a:xfrm>
            <a:off x="8625650" y="15217645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input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8CA63D9D-A338-4836-844C-BCEBB7375003}"/>
              </a:ext>
            </a:extLst>
          </p:cNvPr>
          <p:cNvSpPr txBox="1"/>
          <p:nvPr/>
        </p:nvSpPr>
        <p:spPr>
          <a:xfrm>
            <a:off x="8547664" y="17235936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output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E45CC75F-F66A-40EB-8EE8-D30010CD2A3D}"/>
              </a:ext>
            </a:extLst>
          </p:cNvPr>
          <p:cNvSpPr txBox="1"/>
          <p:nvPr/>
        </p:nvSpPr>
        <p:spPr>
          <a:xfrm>
            <a:off x="5796678" y="15934762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9F1D879D-F0A5-4589-9080-E39EE6753438}"/>
              </a:ext>
            </a:extLst>
          </p:cNvPr>
          <p:cNvSpPr txBox="1"/>
          <p:nvPr/>
        </p:nvSpPr>
        <p:spPr>
          <a:xfrm>
            <a:off x="27704974" y="12888851"/>
            <a:ext cx="1661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 proposal method</a:t>
            </a:r>
            <a:endParaRPr lang="en-CA" sz="160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338AC3-3A33-4E84-AADC-CEC54774C63A}"/>
              </a:ext>
            </a:extLst>
          </p:cNvPr>
          <p:cNvSpPr/>
          <p:nvPr/>
        </p:nvSpPr>
        <p:spPr>
          <a:xfrm>
            <a:off x="29048989" y="11805544"/>
            <a:ext cx="9537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1FFFF"/>
                </a:solidFill>
              </a:rPr>
              <a:t>this </a:t>
            </a:r>
            <a:r>
              <a:rPr lang="en-US" sz="1600" dirty="0">
                <a:solidFill>
                  <a:srgbClr val="0000FF"/>
                </a:solidFill>
              </a:rPr>
              <a:t>work</a:t>
            </a:r>
            <a:endParaRPr lang="en-CA" sz="1600" dirty="0">
              <a:solidFill>
                <a:srgbClr val="0000FF"/>
              </a:solidFill>
            </a:endParaRP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A9CE9807-6001-40E2-AE64-5C436A576E6B}"/>
              </a:ext>
            </a:extLst>
          </p:cNvPr>
          <p:cNvSpPr/>
          <p:nvPr/>
        </p:nvSpPr>
        <p:spPr>
          <a:xfrm>
            <a:off x="27878833" y="11598775"/>
            <a:ext cx="977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900F9"/>
                </a:solidFill>
              </a:rPr>
              <a:t>follow-up</a:t>
            </a:r>
            <a:endParaRPr lang="en-CA" sz="1600" dirty="0">
              <a:solidFill>
                <a:srgbClr val="F900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7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79" grpId="0" animBg="1"/>
      <p:bldP spid="80" grpId="0"/>
      <p:bldP spid="89" grpId="0"/>
      <p:bldP spid="90" grpId="0"/>
      <p:bldP spid="330" grpId="0" animBg="1"/>
      <p:bldP spid="331" grpId="0"/>
      <p:bldP spid="332" grpId="0" animBg="1"/>
      <p:bldP spid="3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7221"/>
  <p:tag name="ORIGINALWIDTH" val="1947.506"/>
  <p:tag name="LATEXADDIN" val="\documentclass{article}&#10;\usepackage{amsmath}&#10;\pagestyle{empty}&#10;\begin{document}&#10;&#10;$\sum\limits_{p\in\Omega} -\log Pr(I_p | S_p)  \; +\lambda\; \cdot \sum\limits_{c\in\mathcal{F}}R(S_c)$&#10;&#10;&#10;\end{document}"/>
  <p:tag name="IGUANATEXSIZE" val="20"/>
  <p:tag name="IGUANATEXCURSOR" val="148"/>
  <p:tag name="TRANSPARENCY" val="True"/>
  <p:tag name="FILENAME" val=""/>
  <p:tag name="LATEXENGINEID" val="0"/>
  <p:tag name="TEMPFOLDER" val="c:\temp\"/>
  <p:tag name="LATEXFORMHEIGHT" val="264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3.9708"/>
  <p:tag name="ORIGINALWIDTH" val="1817.023"/>
  <p:tag name="LATEXADDIN" val="\documentclass{article}&#10;\usepackage{amsmath}&#10;\pagestyle{empty}&#10;\begin{document}&#10;&#10;$\sum\limits_{p\in\Omega_L} -\log S_p^{y_p}=\sum\limits_{p\in\Omega} -u_p\cdot\log S_p^{y_p}$&#10;&#10;&#10;\end{document}"/>
  <p:tag name="IGUANATEXSIZE" val="20"/>
  <p:tag name="IGUANATEXCURSOR" val="159"/>
  <p:tag name="TRANSPARENCY" val="True"/>
  <p:tag name="FILENAME" val=""/>
  <p:tag name="LATEXENGINEID" val="0"/>
  <p:tag name="TEMPFOLDER" val="c:\temp\"/>
  <p:tag name="LATEXFORMHEIGHT" val="264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47.3941"/>
  <p:tag name="LATEXADDIN" val="\documentclass{article}&#10;\usepackage{amsmath}&#10;\pagestyle{empty}&#10;\begin{document}&#10;&#10;$(x_i,y_i)\in (\cal{X},{\cal{Y}})$&#10;&#10;&#10;\end{document}"/>
  <p:tag name="IGUANATEXSIZE" val="20"/>
  <p:tag name="IGUANATEXCURSOR" val="1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98.98764"/>
  <p:tag name="LATEXADDIN" val="\documentclass{article}&#10;\usepackage{amsmath}&#10;\pagestyle{empty}&#10;\begin{document}&#10;&#10;$x_i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58.1552"/>
  <p:tag name="LATEXADDIN" val="\documentclass{article}&#10;\usepackage{amsmath}&#10;\pagestyle{empty}&#10;\begin{document}&#10;&#10;$f(x):\cal{X}\rightarrow\cal{Y}$.&#10;&#10;&#10;\end{document}"/>
  <p:tag name="IGUANATEXSIZE" val="20"/>
  <p:tag name="IGUANATEXCURSOR" val="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200.9749"/>
  <p:tag name="LATEXADDIN" val="\documentclass{article}&#10;\usepackage{amsmath}&#10;\pagestyle{empty}&#10;\begin{document}&#10;&#10;$\min\limits_{S}$&#10;&#10;&#10;\end{document}"/>
  <p:tag name="IGUANATEXSIZE" val="20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3.9708"/>
  <p:tag name="ORIGINALWIDTH" val="1671.541"/>
  <p:tag name="LATEXADDIN" val="\documentclass{article}&#10;\usepackage{amsmath}&#10;\pagestyle{empty}&#10;\begin{document}&#10;&#10;$\sum\limits_{p\in\Omega_L} -\log S_p^{y_p} +\;\lambda\; \cdot \sum\limits_{c\in\mathcal{F}}R(S_c)$&#10;&#10;&#10;\end{document}"/>
  <p:tag name="IGUANATEXSIZE" val="20"/>
  <p:tag name="IGUANATEXCURSOR" val="128"/>
  <p:tag name="TRANSPARENCY" val="True"/>
  <p:tag name="FILENAME" val=""/>
  <p:tag name="LATEXENGINEID" val="0"/>
  <p:tag name="TEMPFOLDER" val="c:\temp\"/>
  <p:tag name="LATEXFORMHEIGHT" val="264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200.9749"/>
  <p:tag name="LATEXADDIN" val="\documentclass{article}&#10;\usepackage{amsmath}&#10;\pagestyle{empty}&#10;\begin{document}&#10;&#10;$\min\limits_{\theta}$&#10;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22.9096"/>
  <p:tag name="LATEXADDIN" val="\documentclass{article}&#10;\usepackage{amsmath,xcolor}&#10;\pagestyle{empty}&#10;\begin{document}&#10;&#10;$\Omega={\color{red} \Omega_L}\bigcup\color{blue}\Omega_U$&#10;&#10;&#10;\end{document}"/>
  <p:tag name="IGUANATEXSIZE" val="20"/>
  <p:tag name="IGUANATEXCURSOR" val="1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2564.679"/>
  <p:tag name="LATEXADDIN" val="\documentclass{article}&#10;\usepackage{amsmath}&#10;\pagestyle{empty}&#10;\begin{document}&#10;&#10;$\sum\limits_{i=1}^M \ell (f_\theta(x_i),y_i) +\lambda\cdot\sum\limits_{i,j=1}^{M+U}R(f_\theta(x_i),f_\theta(x_j),W_{ij})$&#10;&#10;&#10;\end{document}"/>
  <p:tag name="IGUANATEXSIZE" val="20"/>
  <p:tag name="IGUANATEXCURSOR" val="140"/>
  <p:tag name="TRANSPARENCY" val="True"/>
  <p:tag name="FILENAME" val=""/>
  <p:tag name="LATEXENGINEID" val="0"/>
  <p:tag name="TEMPFOLDER" val="c:\temp\"/>
  <p:tag name="LATEXFORMHEIGHT" val="264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200.9749"/>
  <p:tag name="LATEXADDIN" val="\documentclass{article}&#10;\usepackage{amsmath}&#10;\pagestyle{empty}&#10;\begin{document}&#10;&#10;$\min\limits_{\theta}$&#10;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98.98764"/>
  <p:tag name="LATEXADDIN" val="\documentclass{article}&#10;\usepackage{amsmath}&#10;\pagestyle{empty}&#10;\begin{document}&#10;&#10;$x_i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08.2115"/>
  <p:tag name="LATEXADDIN" val="\documentclass{article}&#10;\usepackage{amsmath}&#10;\pagestyle{empty}&#10;\begin{document}&#10;&#10;$f_\theta(x_i)$&#10;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2187</TotalTime>
  <Words>501</Words>
  <Application>Microsoft Office PowerPoint</Application>
  <PresentationFormat>Custom</PresentationFormat>
  <Paragraphs>122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等线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Meng Tang</dc:creator>
  <cp:lastModifiedBy>tang</cp:lastModifiedBy>
  <cp:revision>164</cp:revision>
  <dcterms:created xsi:type="dcterms:W3CDTF">2018-06-09T18:49:40Z</dcterms:created>
  <dcterms:modified xsi:type="dcterms:W3CDTF">2018-06-14T18:35:32Z</dcterms:modified>
</cp:coreProperties>
</file>