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8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9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0" r:id="rId4"/>
    <p:sldId id="307" r:id="rId5"/>
    <p:sldId id="309" r:id="rId6"/>
    <p:sldId id="302" r:id="rId7"/>
    <p:sldId id="292" r:id="rId8"/>
    <p:sldId id="291" r:id="rId9"/>
    <p:sldId id="265" r:id="rId10"/>
    <p:sldId id="271" r:id="rId11"/>
    <p:sldId id="313" r:id="rId12"/>
    <p:sldId id="272" r:id="rId13"/>
    <p:sldId id="273" r:id="rId14"/>
    <p:sldId id="260" r:id="rId15"/>
    <p:sldId id="296" r:id="rId16"/>
    <p:sldId id="280" r:id="rId17"/>
    <p:sldId id="301" r:id="rId18"/>
    <p:sldId id="285" r:id="rId19"/>
    <p:sldId id="303" r:id="rId20"/>
    <p:sldId id="314" r:id="rId21"/>
    <p:sldId id="26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g, Meng" initials="TM" lastIdx="2" clrIdx="0">
    <p:extLst>
      <p:ext uri="{19B8F6BF-5375-455C-9EA6-DF929625EA0E}">
        <p15:presenceInfo xmlns:p15="http://schemas.microsoft.com/office/powerpoint/2012/main" userId="S-1-5-21-4119840018-2414438662-2042252845-14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0FF"/>
    <a:srgbClr val="00B050"/>
    <a:srgbClr val="0CB458"/>
    <a:srgbClr val="FFFFFF"/>
    <a:srgbClr val="6BFF6B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84560" autoAdjust="0"/>
  </p:normalViewPr>
  <p:slideViewPr>
    <p:cSldViewPr snapToGrid="0">
      <p:cViewPr varScale="1">
        <p:scale>
          <a:sx n="63" d="100"/>
          <a:sy n="63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2AF3-10C8-4622-96E2-D251E18D766F}" type="datetimeFigureOut">
              <a:rPr lang="en-CA" smtClean="0"/>
              <a:t>2016-10-11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7DF89-A1E0-44AA-B281-7ACBE6CE91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96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name</a:t>
            </a:r>
            <a:r>
              <a:rPr lang="en-CA" baseline="0" dirty="0" smtClean="0"/>
              <a:t>, joint work, brief overview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087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Non-parametric, even without smoothness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542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summary, complimentary strengths of well-established balanced clustering criteria and powerful MRF regularization energies. As said earlier, such</a:t>
            </a:r>
            <a:r>
              <a:rPr lang="en-US" altLang="zh-CN" baseline="0" dirty="0" smtClean="0"/>
              <a:t> combination is not possible before due to difference in optimization, for example spectral relaxation and </a:t>
            </a:r>
            <a:r>
              <a:rPr lang="en-US" altLang="zh-CN" baseline="0" dirty="0" err="1" smtClean="0"/>
              <a:t>maxflow</a:t>
            </a:r>
            <a:r>
              <a:rPr lang="en-US" altLang="zh-CN" baseline="0" dirty="0" smtClean="0"/>
              <a:t>. </a:t>
            </a:r>
            <a:r>
              <a:rPr lang="en-US" altLang="zh-CN" dirty="0" smtClean="0"/>
              <a:t>Our optimization uses standard combinatorial optimization techniques for MRF regularization. Thus, our approach treats NC term as a high-order potential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07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… which guarantees</a:t>
            </a:r>
            <a:r>
              <a:rPr lang="en-US" altLang="zh-CN" baseline="0" dirty="0" smtClean="0"/>
              <a:t> energy decrease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Since we use algorithms that know how to optimize the MRF terms, for our joint-energy we need only to derive a bound for the first NC term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2008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Interestingly, it is technically possible to show that iterative optimization of this bound is equivalent to KKM method of NC by </a:t>
            </a:r>
            <a:r>
              <a:rPr lang="en-US" altLang="zh-CN" dirty="0" err="1" smtClean="0"/>
              <a:t>Dihlion</a:t>
            </a:r>
            <a:r>
              <a:rPr lang="en-US" altLang="zh-CN" dirty="0" smtClean="0"/>
              <a:t>. But, besides simplicity, the main advantage of our bound optimization formulation for NC is that it allows to combine NC with MRF regularization.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8713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Matrix approximation and side product embedding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041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it is possible to show that the discussed isometry between affinities A tilde and dot products for points phi tilde allows to rewrite this energy as K-means over phi tilde. Just plug in an expression for mean mu, then the equivalence follows from the isometry HIGHHIGHHIGH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0809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Linear </a:t>
            </a:r>
            <a:r>
              <a:rPr lang="en-US" altLang="zh-CN" dirty="0" err="1" smtClean="0"/>
              <a:t>wrt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segmenation</a:t>
            </a:r>
            <a:r>
              <a:rPr lang="en-US" altLang="zh-CN" dirty="0" smtClean="0"/>
              <a:t> indicators -&gt; bound by replacing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mu_t^k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0551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Energy formulation, </a:t>
            </a:r>
            <a:r>
              <a:rPr lang="en-CA" dirty="0" err="1"/>
              <a:t>nc</a:t>
            </a:r>
            <a:r>
              <a:rPr lang="en-CA" dirty="0"/>
              <a:t>, </a:t>
            </a:r>
            <a:r>
              <a:rPr lang="en-CA" dirty="0" err="1"/>
              <a:t>mrf</a:t>
            </a:r>
            <a:r>
              <a:rPr lang="en-CA" dirty="0"/>
              <a:t>, clustering ,regularization, optimization</a:t>
            </a:r>
            <a:r>
              <a:rPr lang="en-CA" baseline="0" dirty="0"/>
              <a:t> issues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5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NC here helps to achieve balanced segmentation with high-dimensional features, which would completely fail due to overfitting in case of GMM or histogram fitting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14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First, popular graph clustering criterion, Shi &amp; Malik, usage, association, another standard formulation with matrix, 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001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NC, AA, AC + MRF, move making for NC type</a:t>
            </a:r>
            <a:r>
              <a:rPr lang="en-CA" baseline="0" dirty="0"/>
              <a:t> energy, Better edge alignment, consistency, framework for high-dimensional data </a:t>
            </a:r>
            <a:r>
              <a:rPr lang="en-CA" baseline="0" dirty="0" err="1"/>
              <a:t>clusterings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03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Second, MRF,</a:t>
            </a:r>
            <a:r>
              <a:rPr lang="en-CA" baseline="0" dirty="0" smtClean="0"/>
              <a:t> or more generally, graphical models, minimizes the sum of energy potentials, </a:t>
            </a:r>
            <a:r>
              <a:rPr lang="en-CA" baseline="0" dirty="0" err="1" smtClean="0"/>
              <a:t>clinques</a:t>
            </a:r>
            <a:endParaRPr lang="en-CA" baseline="0" dirty="0" smtClean="0"/>
          </a:p>
          <a:p>
            <a:r>
              <a:rPr lang="en-CA" baseline="0" dirty="0" smtClean="0"/>
              <a:t>Let me give examples… Pairwise clique, or </a:t>
            </a:r>
            <a:r>
              <a:rPr lang="en-CA" baseline="0" dirty="0" err="1" smtClean="0"/>
              <a:t>potts</a:t>
            </a:r>
            <a:r>
              <a:rPr lang="en-CA" baseline="0" dirty="0" smtClean="0"/>
              <a:t> model, achieve edge alignment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943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Pn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potts</a:t>
            </a:r>
            <a:r>
              <a:rPr lang="en-CA" baseline="0" dirty="0" smtClean="0"/>
              <a:t> further generalizes to encourage consistency over a group of pixels.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598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</a:t>
            </a:r>
            <a:r>
              <a:rPr lang="en-CA" baseline="0" dirty="0" smtClean="0"/>
              <a:t> example of all pixels being in one clique is the label cost term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690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Combine</a:t>
            </a:r>
            <a:r>
              <a:rPr lang="en-CA" baseline="0" dirty="0" smtClean="0"/>
              <a:t>, different optimization, motivation next slides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96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Here are</a:t>
            </a:r>
            <a:r>
              <a:rPr lang="en-CA" baseline="0" dirty="0" smtClean="0"/>
              <a:t> normalized cut applications that can benefit from MRF. First, </a:t>
            </a:r>
            <a:r>
              <a:rPr lang="en-CA" dirty="0" smtClean="0"/>
              <a:t>It</a:t>
            </a:r>
            <a:r>
              <a:rPr lang="en-CA" baseline="0" dirty="0" smtClean="0"/>
              <a:t> is widely recognized</a:t>
            </a:r>
          </a:p>
          <a:p>
            <a:r>
              <a:rPr lang="en-CA" baseline="0" dirty="0" smtClean="0"/>
              <a:t>With our approach, the standard Potts will penalize such weak edges.</a:t>
            </a:r>
          </a:p>
          <a:p>
            <a:r>
              <a:rPr lang="en-CA" baseline="0" dirty="0" smtClean="0"/>
              <a:t>Second, it is challenging to … reformulate. Our unified framework simply utilizes </a:t>
            </a:r>
            <a:r>
              <a:rPr lang="en-CA" baseline="0" dirty="0" err="1" smtClean="0"/>
              <a:t>potts</a:t>
            </a:r>
            <a:r>
              <a:rPr lang="en-CA" baseline="0" dirty="0" smtClean="0"/>
              <a:t> and seeds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108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Third example is image clustering where available tags can be used by </a:t>
            </a:r>
            <a:r>
              <a:rPr lang="en-US" altLang="zh-CN" dirty="0" err="1" smtClean="0"/>
              <a:t>PnPotts</a:t>
            </a:r>
            <a:r>
              <a:rPr lang="en-US" altLang="zh-CN" dirty="0" smtClean="0"/>
              <a:t> model for group</a:t>
            </a:r>
            <a:r>
              <a:rPr lang="en-US" altLang="zh-CN" baseline="0" dirty="0" smtClean="0"/>
              <a:t> consistency. Our last example…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33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Normalized Cut term can also</a:t>
            </a:r>
            <a:r>
              <a:rPr lang="en-US" altLang="zh-CN" baseline="0" dirty="0" smtClean="0"/>
              <a:t> help </a:t>
            </a:r>
            <a:r>
              <a:rPr lang="en-US" altLang="zh-CN" dirty="0" smtClean="0"/>
              <a:t>typical MRF applications. </a:t>
            </a:r>
          </a:p>
          <a:p>
            <a:r>
              <a:rPr lang="en-US" altLang="zh-CN" dirty="0" smtClean="0"/>
              <a:t>common graphical model for segmentation where </a:t>
            </a:r>
            <a:r>
              <a:rPr lang="en-US" altLang="zh-CN" dirty="0" err="1" smtClean="0"/>
              <a:t>smoothnessis</a:t>
            </a:r>
            <a:r>
              <a:rPr lang="en-US" altLang="zh-CN" dirty="0" smtClean="0"/>
              <a:t> combined with</a:t>
            </a:r>
            <a:r>
              <a:rPr lang="en-US" altLang="zh-CN" baseline="0" dirty="0" smtClean="0"/>
              <a:t> log </a:t>
            </a:r>
            <a:r>
              <a:rPr lang="en-US" altLang="zh-CN" dirty="0" smtClean="0"/>
              <a:t>likelihoods for segment-wise appearance models Theta. In</a:t>
            </a:r>
            <a:r>
              <a:rPr lang="en-US" altLang="zh-CN" baseline="0" dirty="0" smtClean="0"/>
              <a:t> the case </a:t>
            </a:r>
            <a:r>
              <a:rPr lang="en-US" altLang="zh-CN" dirty="0" smtClean="0"/>
              <a:t>model parameters Thetas not given, it is common to treat them as extra variables in addition to segmentation S. Then, the energy is iteratively optimized over S and Theta. If we remove the smoothness term, the </a:t>
            </a:r>
            <a:r>
              <a:rPr lang="en-US" altLang="zh-CN" dirty="0" err="1" smtClean="0"/>
              <a:t>likelikood</a:t>
            </a:r>
            <a:r>
              <a:rPr lang="en-US" altLang="zh-CN" dirty="0" smtClean="0"/>
              <a:t> term alone can be seen as a formulation of K-means clustering. Indeed, if P represents Normal distribution with mean </a:t>
            </a:r>
            <a:r>
              <a:rPr lang="en-US" altLang="zh-CN" dirty="0" err="1" smtClean="0"/>
              <a:t>theata</a:t>
            </a:r>
            <a:r>
              <a:rPr lang="en-US" altLang="zh-CN" dirty="0" smtClean="0"/>
              <a:t>, this is exactly K-means. For more</a:t>
            </a:r>
            <a:r>
              <a:rPr lang="en-US" altLang="zh-CN" baseline="0" dirty="0" smtClean="0"/>
              <a:t> complex </a:t>
            </a:r>
            <a:r>
              <a:rPr lang="en-US" altLang="zh-CN" dirty="0" smtClean="0"/>
              <a:t>distributions, this becomes "probabilistic K-means", which is well-known in the learning community. </a:t>
            </a:r>
          </a:p>
          <a:p>
            <a:r>
              <a:rPr lang="en-US" altLang="zh-CN" dirty="0" smtClean="0"/>
              <a:t>Let's look at how such iterative model fitting works as clustering when theta represent highly descriptive probability models like GMM or histograms, as done in </a:t>
            </a:r>
            <a:r>
              <a:rPr lang="en-US" altLang="zh-CN" dirty="0" err="1" smtClean="0"/>
              <a:t>GrabCut</a:t>
            </a:r>
            <a:r>
              <a:rPr lang="en-US" altLang="zh-CN" dirty="0" smtClean="0"/>
              <a:t> or some other well-known segmentation methods. </a:t>
            </a:r>
          </a:p>
          <a:p>
            <a:r>
              <a:rPr lang="en-US" altLang="zh-CN" dirty="0" smtClean="0"/>
              <a:t>Iterative optimization of the likelihood term corresponds to color space clustering </a:t>
            </a:r>
            <a:r>
              <a:rPr lang="en-US" altLang="zh-CN" dirty="0" err="1" smtClean="0"/>
              <a:t>initizalized</a:t>
            </a:r>
            <a:r>
              <a:rPr lang="en-US" altLang="zh-CN" dirty="0" smtClean="0"/>
              <a:t> by the colors inside and outside the box. Clustering is a somewhat </a:t>
            </a:r>
            <a:r>
              <a:rPr lang="en-US" altLang="zh-CN" dirty="0" err="1" smtClean="0"/>
              <a:t>unconvential</a:t>
            </a:r>
            <a:r>
              <a:rPr lang="en-US" altLang="zh-CN" dirty="0" smtClean="0"/>
              <a:t> interpretation for the likelihood term in segmentation, however, it becomes </a:t>
            </a:r>
            <a:r>
              <a:rPr lang="en-US" altLang="zh-CN" dirty="0" err="1" smtClean="0"/>
              <a:t>ovbious</a:t>
            </a:r>
            <a:r>
              <a:rPr lang="en-US" altLang="zh-CN" dirty="0" smtClean="0"/>
              <a:t> when the results are </a:t>
            </a:r>
            <a:r>
              <a:rPr lang="en-US" altLang="zh-CN" dirty="0" err="1" smtClean="0"/>
              <a:t>visuilaized</a:t>
            </a:r>
            <a:r>
              <a:rPr lang="en-US" altLang="zh-CN" dirty="0" smtClean="0"/>
              <a:t> in color space (last 3D picture appears), rather than in the image. </a:t>
            </a:r>
          </a:p>
          <a:p>
            <a:r>
              <a:rPr lang="en-US" altLang="zh-CN" dirty="0" smtClean="0"/>
              <a:t>This result is representative of what </a:t>
            </a:r>
            <a:r>
              <a:rPr lang="en-US" altLang="zh-CN" dirty="0" err="1" smtClean="0"/>
              <a:t>happends</a:t>
            </a:r>
            <a:r>
              <a:rPr lang="en-US" altLang="zh-CN" dirty="0" smtClean="0"/>
              <a:t> when the smoothness term is </a:t>
            </a:r>
            <a:r>
              <a:rPr lang="en-US" altLang="zh-CN" dirty="0" err="1" smtClean="0"/>
              <a:t>ommitted</a:t>
            </a:r>
            <a:r>
              <a:rPr lang="en-US" altLang="zh-CN" dirty="0" smtClean="0"/>
              <a:t>. It shows that K-means with highly-</a:t>
            </a:r>
            <a:r>
              <a:rPr lang="en-US" altLang="zh-CN" dirty="0" err="1" smtClean="0"/>
              <a:t>discriptive</a:t>
            </a:r>
            <a:r>
              <a:rPr lang="en-US" altLang="zh-CN" dirty="0" smtClean="0"/>
              <a:t> models is prone to local minima and overfitting. </a:t>
            </a:r>
          </a:p>
          <a:p>
            <a:r>
              <a:rPr lang="en-US" altLang="zh-CN" dirty="0" smtClean="0"/>
              <a:t>This effect gets much stronger in higher-dimensional feature spaces where data become sparser. </a:t>
            </a:r>
          </a:p>
          <a:p>
            <a:r>
              <a:rPr lang="en-US" altLang="zh-CN" dirty="0" smtClean="0"/>
              <a:t>Perhaps for this reason, probabilistic K-means with descriptive models (GMMs or histograms) is not a common clustering method in the learning community.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7DF89-A1E0-44AA-B281-7ACBE6CE91C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94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C74D-FF76-4818-A847-8D1521F184A4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411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E22B7-5692-4B2B-B2A7-E3C9A5626577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260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912A-BDE3-42C6-997C-FFC6FACB7C73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03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75400"/>
            <a:ext cx="2743200" cy="365125"/>
          </a:xfrm>
        </p:spPr>
        <p:txBody>
          <a:bodyPr/>
          <a:lstStyle/>
          <a:p>
            <a:fld id="{DF7F48A4-7D85-4839-B1C2-29544F00D4D5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 sz="1600" b="1"/>
            </a:lvl1pPr>
          </a:lstStyle>
          <a:p>
            <a:fld id="{D2FC2F02-4DD4-42E0-ADA0-2C082D0E12F8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278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C202-7D9B-4389-A600-9506EAF495BB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8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5F65-511B-4E15-A9F0-EB01547D9D6C}" type="datetime1">
              <a:rPr lang="en-CA" smtClean="0"/>
              <a:t>2016-10-11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173C3-D00A-443D-8A12-51A08F74466C}" type="datetime1">
              <a:rPr lang="en-CA" smtClean="0"/>
              <a:t>2016-10-11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855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448A-3E03-4573-8F37-AC2C78F08742}" type="datetime1">
              <a:rPr lang="en-CA" smtClean="0"/>
              <a:t>2016-10-11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11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4F4D-3761-40ED-8749-1768B73CD09C}" type="datetime1">
              <a:rPr lang="en-CA" smtClean="0"/>
              <a:t>2016-10-11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751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80AD-948E-4FCA-8E2A-4CBFD7956D17}" type="datetime1">
              <a:rPr lang="en-CA" smtClean="0"/>
              <a:t>2016-10-11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23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EA78B-270F-4EFF-8F76-36B565B51D26}" type="datetime1">
              <a:rPr lang="en-CA" smtClean="0"/>
              <a:t>2016-10-11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011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75A11-8E69-4CF1-85D6-27E7E808AD50}" type="datetime1">
              <a:rPr lang="en-CA" smtClean="0"/>
              <a:t>2016-10-11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2F02-4DD4-42E0-ADA0-2C082D0E12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76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video" Target="../media/media2.avi"/><Relationship Id="rId7" Type="http://schemas.openxmlformats.org/officeDocument/2006/relationships/image" Target="../media/image37.png"/><Relationship Id="rId2" Type="http://schemas.microsoft.com/office/2007/relationships/media" Target="../media/media2.avi"/><Relationship Id="rId1" Type="http://schemas.openxmlformats.org/officeDocument/2006/relationships/tags" Target="../tags/tag1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18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4.xml"/><Relationship Id="rId7" Type="http://schemas.openxmlformats.org/officeDocument/2006/relationships/image" Target="../media/image4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47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45.png"/><Relationship Id="rId5" Type="http://schemas.openxmlformats.org/officeDocument/2006/relationships/tags" Target="../tags/tag30.xml"/><Relationship Id="rId10" Type="http://schemas.openxmlformats.org/officeDocument/2006/relationships/image" Target="../media/image44.png"/><Relationship Id="rId4" Type="http://schemas.openxmlformats.org/officeDocument/2006/relationships/tags" Target="../tags/tag29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notesSlide" Target="../notesSlides/notesSlide15.xml"/><Relationship Id="rId18" Type="http://schemas.openxmlformats.org/officeDocument/2006/relationships/image" Target="../media/image52.png"/><Relationship Id="rId3" Type="http://schemas.openxmlformats.org/officeDocument/2006/relationships/tags" Target="../tags/tag34.xml"/><Relationship Id="rId21" Type="http://schemas.openxmlformats.org/officeDocument/2006/relationships/image" Target="../media/image55.png"/><Relationship Id="rId7" Type="http://schemas.openxmlformats.org/officeDocument/2006/relationships/tags" Target="../tags/tag3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tags" Target="../tags/tag3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image" Target="../media/image58.png"/><Relationship Id="rId5" Type="http://schemas.openxmlformats.org/officeDocument/2006/relationships/tags" Target="../tags/tag36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tags" Target="../tags/tag41.xml"/><Relationship Id="rId19" Type="http://schemas.openxmlformats.org/officeDocument/2006/relationships/image" Target="../media/image53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44.xml"/><Relationship Id="rId16" Type="http://schemas.openxmlformats.org/officeDocument/2006/relationships/image" Target="../media/image64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47.xml"/><Relationship Id="rId15" Type="http://schemas.openxmlformats.org/officeDocument/2006/relationships/image" Target="../media/image6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7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0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tags" Target="../tags/tag53.xml"/><Relationship Id="rId16" Type="http://schemas.openxmlformats.org/officeDocument/2006/relationships/image" Target="../media/image73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68.png"/><Relationship Id="rId5" Type="http://schemas.openxmlformats.org/officeDocument/2006/relationships/tags" Target="../tags/tag56.xml"/><Relationship Id="rId15" Type="http://schemas.openxmlformats.org/officeDocument/2006/relationships/image" Target="../media/image72.png"/><Relationship Id="rId10" Type="http://schemas.openxmlformats.org/officeDocument/2006/relationships/image" Target="../media/image60.png"/><Relationship Id="rId4" Type="http://schemas.openxmlformats.org/officeDocument/2006/relationships/tags" Target="../tags/tag55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61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tags" Target="../tags/tag63.xml"/><Relationship Id="rId10" Type="http://schemas.openxmlformats.org/officeDocument/2006/relationships/image" Target="../media/image41.png"/><Relationship Id="rId4" Type="http://schemas.openxmlformats.org/officeDocument/2006/relationships/tags" Target="../tags/tag62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5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12" Type="http://schemas.openxmlformats.org/officeDocument/2006/relationships/image" Target="../media/image84.jpg"/><Relationship Id="rId1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png"/><Relationship Id="rId1" Type="http://schemas.openxmlformats.org/officeDocument/2006/relationships/tags" Target="../tags/tag64.xml"/><Relationship Id="rId6" Type="http://schemas.openxmlformats.org/officeDocument/2006/relationships/image" Target="../media/image79.jpg"/><Relationship Id="rId11" Type="http://schemas.openxmlformats.org/officeDocument/2006/relationships/image" Target="../media/image17.jpg"/><Relationship Id="rId5" Type="http://schemas.openxmlformats.org/officeDocument/2006/relationships/image" Target="../media/image78.jpg"/><Relationship Id="rId15" Type="http://schemas.openxmlformats.org/officeDocument/2006/relationships/image" Target="../media/image19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Relationship Id="rId1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tags" Target="../tags/tag3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g"/><Relationship Id="rId2" Type="http://schemas.openxmlformats.org/officeDocument/2006/relationships/tags" Target="../tags/tag2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tags" Target="../tags/tag4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video" Target="../media/media3.avi"/><Relationship Id="rId7" Type="http://schemas.openxmlformats.org/officeDocument/2006/relationships/notesSlide" Target="../notesSlides/notesSlide19.xml"/><Relationship Id="rId2" Type="http://schemas.microsoft.com/office/2007/relationships/media" Target="../media/media3.avi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4.avi"/><Relationship Id="rId4" Type="http://schemas.microsoft.com/office/2007/relationships/media" Target="../media/media4.avi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91.jpeg"/><Relationship Id="rId21" Type="http://schemas.openxmlformats.org/officeDocument/2006/relationships/image" Target="../media/image109.png"/><Relationship Id="rId34" Type="http://schemas.openxmlformats.org/officeDocument/2006/relationships/image" Target="../media/image122.pn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jpe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tags" Target="../tags/tag66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10" Type="http://schemas.openxmlformats.org/officeDocument/2006/relationships/image" Target="../media/image98.jpe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.avi"/><Relationship Id="rId7" Type="http://schemas.openxmlformats.org/officeDocument/2006/relationships/image" Target="../media/image33.png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16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46590"/>
            <a:ext cx="9144000" cy="2387600"/>
          </a:xfrm>
        </p:spPr>
        <p:txBody>
          <a:bodyPr/>
          <a:lstStyle/>
          <a:p>
            <a:r>
              <a:rPr lang="en-CA" dirty="0"/>
              <a:t>Normalized Cut Meets MRF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13351"/>
            <a:ext cx="9144000" cy="1655762"/>
          </a:xfrm>
        </p:spPr>
        <p:txBody>
          <a:bodyPr/>
          <a:lstStyle/>
          <a:p>
            <a:r>
              <a:rPr lang="en-CA" dirty="0"/>
              <a:t>Meng Tang, </a:t>
            </a:r>
            <a:r>
              <a:rPr lang="en-CA" dirty="0" err="1"/>
              <a:t>Dmitrii</a:t>
            </a:r>
            <a:r>
              <a:rPr lang="en-CA" dirty="0"/>
              <a:t> Marin, Ismail Ben </a:t>
            </a:r>
            <a:r>
              <a:rPr lang="en-CA" dirty="0" err="1"/>
              <a:t>Ayed</a:t>
            </a:r>
            <a:r>
              <a:rPr lang="en-CA" dirty="0"/>
              <a:t>, Yuri Boykov</a:t>
            </a:r>
          </a:p>
        </p:txBody>
      </p:sp>
      <p:pic>
        <p:nvPicPr>
          <p:cNvPr id="4" name="Picture 27" descr="D:\repositories\tommy\iccvposter\Horizontal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313" y="592443"/>
            <a:ext cx="3661284" cy="875689"/>
          </a:xfrm>
          <a:prstGeom prst="rect">
            <a:avLst/>
          </a:prstGeom>
          <a:noFill/>
        </p:spPr>
      </p:pic>
      <p:pic>
        <p:nvPicPr>
          <p:cNvPr id="5" name="Picture 6" descr="http://www.etsmtl.ca/ETS/media/Prive/logo/ETS-rouge-devise-impr-fond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45" y="252745"/>
            <a:ext cx="2323844" cy="1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40" y="4002928"/>
            <a:ext cx="1420020" cy="213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90" y="4002928"/>
            <a:ext cx="1704025" cy="2130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5428" r="11609"/>
          <a:stretch/>
        </p:blipFill>
        <p:spPr>
          <a:xfrm>
            <a:off x="4442416" y="4002928"/>
            <a:ext cx="1581149" cy="213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68" y="4002927"/>
            <a:ext cx="1597523" cy="21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"/>
    </mc:Choice>
    <mc:Fallback xmlns="">
      <p:transition spd="slow" advTm="69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</a:t>
            </a:r>
            <a:r>
              <a:rPr lang="en-CA" i="1" dirty="0">
                <a:solidFill>
                  <a:srgbClr val="FF0000"/>
                </a:solidFill>
              </a:rPr>
              <a:t>Normalized</a:t>
            </a:r>
            <a:r>
              <a:rPr lang="en-CA" dirty="0">
                <a:solidFill>
                  <a:srgbClr val="FF0000"/>
                </a:solidFill>
              </a:rPr>
              <a:t> Cut </a:t>
            </a:r>
            <a:r>
              <a:rPr lang="en-CA" dirty="0"/>
              <a:t>for MRF?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4075" y="1425726"/>
            <a:ext cx="2134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good clustering</a:t>
            </a:r>
          </a:p>
          <a:p>
            <a:pPr algn="ctr"/>
            <a:endParaRPr lang="en-CA" sz="2400" b="1" dirty="0"/>
          </a:p>
        </p:txBody>
      </p:sp>
      <p:pic>
        <p:nvPicPr>
          <p:cNvPr id="19" name="Picture 6" descr="C:\Home\meng\kernel\output\130066_adpkernel_20_s0_zeroone_f38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7870" y="3258844"/>
            <a:ext cx="2837450" cy="189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kk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b="210"/>
          <a:stretch/>
        </p:blipFill>
        <p:spPr>
          <a:xfrm>
            <a:off x="7142196" y="2390774"/>
            <a:ext cx="4903475" cy="42862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5482850"/>
            <a:ext cx="2114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Normalized Cut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79" y="2128943"/>
            <a:ext cx="3292878" cy="59259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738745" y="1932867"/>
            <a:ext cx="1610958" cy="7600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/>
          <p:cNvSpPr txBox="1"/>
          <p:nvPr/>
        </p:nvSpPr>
        <p:spPr>
          <a:xfrm>
            <a:off x="1849739" y="2650516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NC for colors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9</a:t>
            </a:fld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4221464" y="5482850"/>
            <a:ext cx="290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color space </a:t>
            </a:r>
            <a:r>
              <a:rPr lang="en-US" sz="2400" b="1" dirty="0"/>
              <a:t>clustering</a:t>
            </a:r>
            <a:endParaRPr lang="en-CA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1568" y="3225765"/>
            <a:ext cx="2989260" cy="1994912"/>
            <a:chOff x="0" y="228600"/>
            <a:chExt cx="4581525" cy="3057526"/>
          </a:xfrm>
        </p:grpSpPr>
        <p:pic>
          <p:nvPicPr>
            <p:cNvPr id="26" name="Picture 25" descr="C:\Home\meng\kernel\output\130066.bmp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228600"/>
              <a:ext cx="4581525" cy="3057526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838200" y="838200"/>
              <a:ext cx="2362200" cy="1905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8" name="Down Arrow 11"/>
          <p:cNvSpPr/>
          <p:nvPr/>
        </p:nvSpPr>
        <p:spPr>
          <a:xfrm rot="5400000" flipH="1" flipV="1">
            <a:off x="3673117" y="3915661"/>
            <a:ext cx="470162" cy="52196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3647213" y="1851397"/>
            <a:ext cx="2061620" cy="994440"/>
            <a:chOff x="3647213" y="1851397"/>
            <a:chExt cx="2061620" cy="99444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647213" y="1955926"/>
              <a:ext cx="2061620" cy="889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1950" y="1851397"/>
              <a:ext cx="1936883" cy="99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40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2"/>
    </mc:Choice>
    <mc:Fallback xmlns="">
      <p:transition spd="slow" advTm="1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17" grpId="0"/>
      <p:bldP spid="28" grpId="0" animBg="1"/>
    </p:bldLst>
  </p:timing>
  <p:extLst mod="1">
    <p:ext uri="{E180D4A7-C9FB-4DFB-919C-405C955672EB}">
      <p14:showEvtLst xmlns:p14="http://schemas.microsoft.com/office/powerpoint/2010/main">
        <p14:playEvt time="11612" objId="3"/>
        <p14:stopEvt time="13902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3671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Our proposal: </a:t>
            </a:r>
            <a:r>
              <a:rPr lang="en-CA" sz="4000" b="1" dirty="0">
                <a:solidFill>
                  <a:srgbClr val="FF0000"/>
                </a:solidFill>
              </a:rPr>
              <a:t>Normalized Cut</a:t>
            </a:r>
            <a:r>
              <a:rPr lang="en-CA" sz="4000" dirty="0"/>
              <a:t>   +   </a:t>
            </a:r>
            <a:r>
              <a:rPr lang="en-CA" sz="4000" b="1" dirty="0">
                <a:solidFill>
                  <a:srgbClr val="0000FF"/>
                </a:solidFill>
              </a:rPr>
              <a:t>MRF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17" y="2625268"/>
            <a:ext cx="8771417" cy="7746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46785" y="2602698"/>
            <a:ext cx="2924175" cy="8674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7489943" y="2602698"/>
            <a:ext cx="2875646" cy="86746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3406464" y="3456891"/>
            <a:ext cx="260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balanced clustering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6475" y="3456891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0000FF"/>
                </a:solidFill>
              </a:rPr>
              <a:t>regularization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10</a:t>
            </a:fld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1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1"/>
    </mc:Choice>
    <mc:Fallback xmlns="">
      <p:transition spd="slow" advTm="3825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>
          <a:xfrm>
            <a:off x="6781800" y="4252350"/>
            <a:ext cx="4429259" cy="1524000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/>
          <a:p>
            <a:pPr algn="ctr" defTabSz="914306">
              <a:spcBef>
                <a:spcPct val="0"/>
              </a:spcBef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guaranteed energy decrease</a:t>
            </a:r>
            <a:endParaRPr lang="en-US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286001" y="266542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dirty="0"/>
              <a:t>(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/>
              <a:t>)</a:t>
            </a:r>
            <a:endParaRPr lang="en-CA" sz="3200" dirty="0"/>
          </a:p>
        </p:txBody>
      </p:sp>
      <p:sp>
        <p:nvSpPr>
          <p:cNvPr id="94" name="Freeform 93"/>
          <p:cNvSpPr/>
          <p:nvPr/>
        </p:nvSpPr>
        <p:spPr>
          <a:xfrm>
            <a:off x="3252187" y="2877906"/>
            <a:ext cx="3962400" cy="2296524"/>
          </a:xfrm>
          <a:custGeom>
            <a:avLst/>
            <a:gdLst>
              <a:gd name="connsiteX0" fmla="*/ 0 w 3875964"/>
              <a:gd name="connsiteY0" fmla="*/ 0 h 2681785"/>
              <a:gd name="connsiteX1" fmla="*/ 382137 w 3875964"/>
              <a:gd name="connsiteY1" fmla="*/ 1419367 h 2681785"/>
              <a:gd name="connsiteX2" fmla="*/ 900752 w 3875964"/>
              <a:gd name="connsiteY2" fmla="*/ 1023582 h 2681785"/>
              <a:gd name="connsiteX3" fmla="*/ 1487606 w 3875964"/>
              <a:gd name="connsiteY3" fmla="*/ 2238233 h 2681785"/>
              <a:gd name="connsiteX4" fmla="*/ 1978926 w 3875964"/>
              <a:gd name="connsiteY4" fmla="*/ 614149 h 2681785"/>
              <a:gd name="connsiteX5" fmla="*/ 2934269 w 3875964"/>
              <a:gd name="connsiteY5" fmla="*/ 2674961 h 2681785"/>
              <a:gd name="connsiteX6" fmla="*/ 3875964 w 3875964"/>
              <a:gd name="connsiteY6" fmla="*/ 573206 h 2681785"/>
              <a:gd name="connsiteX0" fmla="*/ 0 w 3875964"/>
              <a:gd name="connsiteY0" fmla="*/ 0 h 2884227"/>
              <a:gd name="connsiteX1" fmla="*/ 382137 w 3875964"/>
              <a:gd name="connsiteY1" fmla="*/ 1419367 h 2884227"/>
              <a:gd name="connsiteX2" fmla="*/ 900752 w 3875964"/>
              <a:gd name="connsiteY2" fmla="*/ 1023582 h 2884227"/>
              <a:gd name="connsiteX3" fmla="*/ 1487606 w 3875964"/>
              <a:gd name="connsiteY3" fmla="*/ 2238233 h 2884227"/>
              <a:gd name="connsiteX4" fmla="*/ 2057400 w 3875964"/>
              <a:gd name="connsiteY4" fmla="*/ 1828800 h 2884227"/>
              <a:gd name="connsiteX5" fmla="*/ 2934269 w 3875964"/>
              <a:gd name="connsiteY5" fmla="*/ 2674961 h 2884227"/>
              <a:gd name="connsiteX6" fmla="*/ 3875964 w 3875964"/>
              <a:gd name="connsiteY6" fmla="*/ 573206 h 2884227"/>
              <a:gd name="connsiteX0" fmla="*/ 0 w 3875964"/>
              <a:gd name="connsiteY0" fmla="*/ 0 h 2896927"/>
              <a:gd name="connsiteX1" fmla="*/ 382137 w 3875964"/>
              <a:gd name="connsiteY1" fmla="*/ 1419367 h 2896927"/>
              <a:gd name="connsiteX2" fmla="*/ 900752 w 3875964"/>
              <a:gd name="connsiteY2" fmla="*/ 1023582 h 2896927"/>
              <a:gd name="connsiteX3" fmla="*/ 1487606 w 3875964"/>
              <a:gd name="connsiteY3" fmla="*/ 2238233 h 2896927"/>
              <a:gd name="connsiteX4" fmla="*/ 1981200 w 3875964"/>
              <a:gd name="connsiteY4" fmla="*/ 1905000 h 2896927"/>
              <a:gd name="connsiteX5" fmla="*/ 2934269 w 3875964"/>
              <a:gd name="connsiteY5" fmla="*/ 2674961 h 2896927"/>
              <a:gd name="connsiteX6" fmla="*/ 3875964 w 3875964"/>
              <a:gd name="connsiteY6" fmla="*/ 573206 h 2896927"/>
              <a:gd name="connsiteX0" fmla="*/ 0 w 4114800"/>
              <a:gd name="connsiteY0" fmla="*/ 0 h 2827361"/>
              <a:gd name="connsiteX1" fmla="*/ 382137 w 4114800"/>
              <a:gd name="connsiteY1" fmla="*/ 1419367 h 2827361"/>
              <a:gd name="connsiteX2" fmla="*/ 900752 w 4114800"/>
              <a:gd name="connsiteY2" fmla="*/ 1023582 h 2827361"/>
              <a:gd name="connsiteX3" fmla="*/ 1487606 w 4114800"/>
              <a:gd name="connsiteY3" fmla="*/ 2238233 h 2827361"/>
              <a:gd name="connsiteX4" fmla="*/ 1981200 w 4114800"/>
              <a:gd name="connsiteY4" fmla="*/ 1905000 h 2827361"/>
              <a:gd name="connsiteX5" fmla="*/ 2934269 w 4114800"/>
              <a:gd name="connsiteY5" fmla="*/ 2674961 h 2827361"/>
              <a:gd name="connsiteX6" fmla="*/ 4114800 w 4114800"/>
              <a:gd name="connsiteY6" fmla="*/ 990600 h 2827361"/>
              <a:gd name="connsiteX0" fmla="*/ 0 w 4038600"/>
              <a:gd name="connsiteY0" fmla="*/ 0 h 2217761"/>
              <a:gd name="connsiteX1" fmla="*/ 305937 w 4038600"/>
              <a:gd name="connsiteY1" fmla="*/ 809767 h 2217761"/>
              <a:gd name="connsiteX2" fmla="*/ 824552 w 4038600"/>
              <a:gd name="connsiteY2" fmla="*/ 413982 h 2217761"/>
              <a:gd name="connsiteX3" fmla="*/ 1411406 w 4038600"/>
              <a:gd name="connsiteY3" fmla="*/ 1628633 h 2217761"/>
              <a:gd name="connsiteX4" fmla="*/ 1905000 w 4038600"/>
              <a:gd name="connsiteY4" fmla="*/ 1295400 h 2217761"/>
              <a:gd name="connsiteX5" fmla="*/ 2858069 w 4038600"/>
              <a:gd name="connsiteY5" fmla="*/ 2065361 h 2217761"/>
              <a:gd name="connsiteX6" fmla="*/ 4038600 w 4038600"/>
              <a:gd name="connsiteY6" fmla="*/ 381000 h 2217761"/>
              <a:gd name="connsiteX0" fmla="*/ 0 w 3962400"/>
              <a:gd name="connsiteY0" fmla="*/ 0 h 2155783"/>
              <a:gd name="connsiteX1" fmla="*/ 305937 w 3962400"/>
              <a:gd name="connsiteY1" fmla="*/ 809767 h 2155783"/>
              <a:gd name="connsiteX2" fmla="*/ 824552 w 3962400"/>
              <a:gd name="connsiteY2" fmla="*/ 413982 h 2155783"/>
              <a:gd name="connsiteX3" fmla="*/ 1411406 w 3962400"/>
              <a:gd name="connsiteY3" fmla="*/ 1628633 h 2155783"/>
              <a:gd name="connsiteX4" fmla="*/ 1905000 w 3962400"/>
              <a:gd name="connsiteY4" fmla="*/ 1295400 h 2155783"/>
              <a:gd name="connsiteX5" fmla="*/ 2858069 w 3962400"/>
              <a:gd name="connsiteY5" fmla="*/ 2065361 h 2155783"/>
              <a:gd name="connsiteX6" fmla="*/ 3962400 w 3962400"/>
              <a:gd name="connsiteY6" fmla="*/ 752868 h 2155783"/>
              <a:gd name="connsiteX0" fmla="*/ 0 w 3962400"/>
              <a:gd name="connsiteY0" fmla="*/ 0 h 2155783"/>
              <a:gd name="connsiteX1" fmla="*/ 305937 w 3962400"/>
              <a:gd name="connsiteY1" fmla="*/ 809767 h 2155783"/>
              <a:gd name="connsiteX2" fmla="*/ 824552 w 3962400"/>
              <a:gd name="connsiteY2" fmla="*/ 413982 h 2155783"/>
              <a:gd name="connsiteX3" fmla="*/ 1411406 w 3962400"/>
              <a:gd name="connsiteY3" fmla="*/ 1628633 h 2155783"/>
              <a:gd name="connsiteX4" fmla="*/ 1905000 w 3962400"/>
              <a:gd name="connsiteY4" fmla="*/ 1295400 h 2155783"/>
              <a:gd name="connsiteX5" fmla="*/ 2858069 w 3962400"/>
              <a:gd name="connsiteY5" fmla="*/ 2065361 h 2155783"/>
              <a:gd name="connsiteX6" fmla="*/ 3962400 w 3962400"/>
              <a:gd name="connsiteY6" fmla="*/ 752868 h 2155783"/>
              <a:gd name="connsiteX0" fmla="*/ 0 w 3962400"/>
              <a:gd name="connsiteY0" fmla="*/ 0 h 2088723"/>
              <a:gd name="connsiteX1" fmla="*/ 305937 w 3962400"/>
              <a:gd name="connsiteY1" fmla="*/ 809767 h 2088723"/>
              <a:gd name="connsiteX2" fmla="*/ 824552 w 3962400"/>
              <a:gd name="connsiteY2" fmla="*/ 413982 h 2088723"/>
              <a:gd name="connsiteX3" fmla="*/ 1411406 w 3962400"/>
              <a:gd name="connsiteY3" fmla="*/ 1628633 h 2088723"/>
              <a:gd name="connsiteX4" fmla="*/ 1905000 w 3962400"/>
              <a:gd name="connsiteY4" fmla="*/ 1295400 h 2088723"/>
              <a:gd name="connsiteX5" fmla="*/ 2858069 w 3962400"/>
              <a:gd name="connsiteY5" fmla="*/ 2065361 h 2088723"/>
              <a:gd name="connsiteX6" fmla="*/ 3962400 w 3962400"/>
              <a:gd name="connsiteY6" fmla="*/ 752868 h 2088723"/>
              <a:gd name="connsiteX0" fmla="*/ 0 w 3733800"/>
              <a:gd name="connsiteY0" fmla="*/ 0 h 2354774"/>
              <a:gd name="connsiteX1" fmla="*/ 305937 w 3733800"/>
              <a:gd name="connsiteY1" fmla="*/ 809767 h 2354774"/>
              <a:gd name="connsiteX2" fmla="*/ 824552 w 3733800"/>
              <a:gd name="connsiteY2" fmla="*/ 413982 h 2354774"/>
              <a:gd name="connsiteX3" fmla="*/ 1411406 w 3733800"/>
              <a:gd name="connsiteY3" fmla="*/ 1628633 h 2354774"/>
              <a:gd name="connsiteX4" fmla="*/ 1905000 w 3733800"/>
              <a:gd name="connsiteY4" fmla="*/ 1295400 h 2354774"/>
              <a:gd name="connsiteX5" fmla="*/ 2858069 w 3733800"/>
              <a:gd name="connsiteY5" fmla="*/ 2065361 h 2354774"/>
              <a:gd name="connsiteX6" fmla="*/ 3733800 w 3733800"/>
              <a:gd name="connsiteY6" fmla="*/ 1307309 h 2354774"/>
              <a:gd name="connsiteX0" fmla="*/ 0 w 3733800"/>
              <a:gd name="connsiteY0" fmla="*/ 0 h 2088723"/>
              <a:gd name="connsiteX1" fmla="*/ 305937 w 3733800"/>
              <a:gd name="connsiteY1" fmla="*/ 809767 h 2088723"/>
              <a:gd name="connsiteX2" fmla="*/ 824552 w 3733800"/>
              <a:gd name="connsiteY2" fmla="*/ 413982 h 2088723"/>
              <a:gd name="connsiteX3" fmla="*/ 1411406 w 3733800"/>
              <a:gd name="connsiteY3" fmla="*/ 1628633 h 2088723"/>
              <a:gd name="connsiteX4" fmla="*/ 1905000 w 3733800"/>
              <a:gd name="connsiteY4" fmla="*/ 1295400 h 2088723"/>
              <a:gd name="connsiteX5" fmla="*/ 2858069 w 3733800"/>
              <a:gd name="connsiteY5" fmla="*/ 2065361 h 2088723"/>
              <a:gd name="connsiteX6" fmla="*/ 3733800 w 3733800"/>
              <a:gd name="connsiteY6" fmla="*/ 1307309 h 2088723"/>
              <a:gd name="connsiteX0" fmla="*/ 0 w 3962400"/>
              <a:gd name="connsiteY0" fmla="*/ 0 h 2088723"/>
              <a:gd name="connsiteX1" fmla="*/ 305937 w 3962400"/>
              <a:gd name="connsiteY1" fmla="*/ 809767 h 2088723"/>
              <a:gd name="connsiteX2" fmla="*/ 824552 w 3962400"/>
              <a:gd name="connsiteY2" fmla="*/ 413982 h 2088723"/>
              <a:gd name="connsiteX3" fmla="*/ 1411406 w 3962400"/>
              <a:gd name="connsiteY3" fmla="*/ 1628633 h 2088723"/>
              <a:gd name="connsiteX4" fmla="*/ 1905000 w 3962400"/>
              <a:gd name="connsiteY4" fmla="*/ 1295400 h 2088723"/>
              <a:gd name="connsiteX5" fmla="*/ 2858069 w 3962400"/>
              <a:gd name="connsiteY5" fmla="*/ 2065361 h 2088723"/>
              <a:gd name="connsiteX6" fmla="*/ 3962400 w 3962400"/>
              <a:gd name="connsiteY6" fmla="*/ 1307309 h 208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2400" h="2088723">
                <a:moveTo>
                  <a:pt x="0" y="0"/>
                </a:moveTo>
                <a:cubicBezTo>
                  <a:pt x="116006" y="624385"/>
                  <a:pt x="168512" y="740770"/>
                  <a:pt x="305937" y="809767"/>
                </a:cubicBezTo>
                <a:cubicBezTo>
                  <a:pt x="443362" y="878764"/>
                  <a:pt x="640307" y="277504"/>
                  <a:pt x="824552" y="413982"/>
                </a:cubicBezTo>
                <a:cubicBezTo>
                  <a:pt x="1008797" y="550460"/>
                  <a:pt x="1231331" y="1481730"/>
                  <a:pt x="1411406" y="1628633"/>
                </a:cubicBezTo>
                <a:cubicBezTo>
                  <a:pt x="1591481" y="1775536"/>
                  <a:pt x="1663890" y="1222612"/>
                  <a:pt x="1905000" y="1295400"/>
                </a:cubicBezTo>
                <a:cubicBezTo>
                  <a:pt x="2146110" y="1368188"/>
                  <a:pt x="2400300" y="2074065"/>
                  <a:pt x="2858069" y="2065361"/>
                </a:cubicBezTo>
                <a:cubicBezTo>
                  <a:pt x="3191870" y="2088723"/>
                  <a:pt x="3616657" y="1878949"/>
                  <a:pt x="3962400" y="1307309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TextBox 97"/>
          <p:cNvSpPr txBox="1"/>
          <p:nvPr/>
        </p:nvSpPr>
        <p:spPr>
          <a:xfrm>
            <a:off x="3929995" y="5357251"/>
            <a:ext cx="46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CA" sz="3200" dirty="0"/>
          </a:p>
        </p:txBody>
      </p:sp>
      <p:cxnSp>
        <p:nvCxnSpPr>
          <p:cNvPr id="99" name="Straight Arrow Connector 98"/>
          <p:cNvCxnSpPr>
            <a:stCxn id="98" idx="0"/>
          </p:cNvCxnSpPr>
          <p:nvPr/>
        </p:nvCxnSpPr>
        <p:spPr>
          <a:xfrm flipH="1" flipV="1">
            <a:off x="4158627" y="3424954"/>
            <a:ext cx="3964" cy="19322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080988" y="5357251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baseline="-25000" dirty="0">
                <a:latin typeface="Times New Roman" pitchFamily="18" charset="0"/>
                <a:cs typeface="Times New Roman" pitchFamily="18" charset="0"/>
              </a:rPr>
              <a:t>t+1</a:t>
            </a:r>
            <a:endParaRPr lang="en-CA" sz="3200" dirty="0"/>
          </a:p>
        </p:txBody>
      </p:sp>
      <p:sp>
        <p:nvSpPr>
          <p:cNvPr id="101" name="Freeform 100"/>
          <p:cNvSpPr/>
          <p:nvPr/>
        </p:nvSpPr>
        <p:spPr>
          <a:xfrm>
            <a:off x="4166587" y="3376052"/>
            <a:ext cx="1219200" cy="609599"/>
          </a:xfrm>
          <a:custGeom>
            <a:avLst/>
            <a:gdLst>
              <a:gd name="connsiteX0" fmla="*/ 0 w 1173707"/>
              <a:gd name="connsiteY0" fmla="*/ 0 h 532263"/>
              <a:gd name="connsiteX1" fmla="*/ 491319 w 1173707"/>
              <a:gd name="connsiteY1" fmla="*/ 395785 h 532263"/>
              <a:gd name="connsiteX2" fmla="*/ 1173707 w 1173707"/>
              <a:gd name="connsiteY2" fmla="*/ 532263 h 532263"/>
              <a:gd name="connsiteX0" fmla="*/ 0 w 1173707"/>
              <a:gd name="connsiteY0" fmla="*/ 0 h 545910"/>
              <a:gd name="connsiteX1" fmla="*/ 440140 w 1173707"/>
              <a:gd name="connsiteY1" fmla="*/ 457200 h 545910"/>
              <a:gd name="connsiteX2" fmla="*/ 1173707 w 1173707"/>
              <a:gd name="connsiteY2" fmla="*/ 532263 h 545910"/>
              <a:gd name="connsiteX0" fmla="*/ 0 w 1173707"/>
              <a:gd name="connsiteY0" fmla="*/ 0 h 609599"/>
              <a:gd name="connsiteX1" fmla="*/ 440140 w 1173707"/>
              <a:gd name="connsiteY1" fmla="*/ 457200 h 609599"/>
              <a:gd name="connsiteX2" fmla="*/ 1173707 w 1173707"/>
              <a:gd name="connsiteY2" fmla="*/ 609599 h 609599"/>
              <a:gd name="connsiteX0" fmla="*/ 0 w 1173707"/>
              <a:gd name="connsiteY0" fmla="*/ 0 h 609599"/>
              <a:gd name="connsiteX1" fmla="*/ 366783 w 1173707"/>
              <a:gd name="connsiteY1" fmla="*/ 380999 h 609599"/>
              <a:gd name="connsiteX2" fmla="*/ 1173707 w 1173707"/>
              <a:gd name="connsiteY2" fmla="*/ 609599 h 609599"/>
              <a:gd name="connsiteX0" fmla="*/ 0 w 1173707"/>
              <a:gd name="connsiteY0" fmla="*/ 0 h 609599"/>
              <a:gd name="connsiteX1" fmla="*/ 366783 w 1173707"/>
              <a:gd name="connsiteY1" fmla="*/ 380999 h 609599"/>
              <a:gd name="connsiteX2" fmla="*/ 1173707 w 1173707"/>
              <a:gd name="connsiteY2" fmla="*/ 609599 h 60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3707" h="609599">
                <a:moveTo>
                  <a:pt x="0" y="0"/>
                </a:moveTo>
                <a:cubicBezTo>
                  <a:pt x="147850" y="153537"/>
                  <a:pt x="171165" y="279399"/>
                  <a:pt x="366783" y="380999"/>
                </a:cubicBezTo>
                <a:cubicBezTo>
                  <a:pt x="677363" y="598605"/>
                  <a:pt x="930322" y="585715"/>
                  <a:pt x="1173707" y="609599"/>
                </a:cubicBezTo>
              </a:path>
            </a:pathLst>
          </a:custGeom>
          <a:ln w="76200">
            <a:solidFill>
              <a:srgbClr val="00B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5385787" y="3985650"/>
            <a:ext cx="0" cy="533400"/>
          </a:xfrm>
          <a:prstGeom prst="straightConnector1">
            <a:avLst/>
          </a:prstGeom>
          <a:ln w="76200">
            <a:solidFill>
              <a:srgbClr val="0070C0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3861787" y="2638875"/>
            <a:ext cx="2895600" cy="1423076"/>
          </a:xfrm>
          <a:custGeom>
            <a:avLst/>
            <a:gdLst>
              <a:gd name="connsiteX0" fmla="*/ 0 w 3125338"/>
              <a:gd name="connsiteY0" fmla="*/ 54591 h 1451212"/>
              <a:gd name="connsiteX1" fmla="*/ 423081 w 3125338"/>
              <a:gd name="connsiteY1" fmla="*/ 982639 h 1451212"/>
              <a:gd name="connsiteX2" fmla="*/ 832514 w 3125338"/>
              <a:gd name="connsiteY2" fmla="*/ 1187355 h 1451212"/>
              <a:gd name="connsiteX3" fmla="*/ 1460311 w 3125338"/>
              <a:gd name="connsiteY3" fmla="*/ 1351128 h 1451212"/>
              <a:gd name="connsiteX4" fmla="*/ 2674961 w 3125338"/>
              <a:gd name="connsiteY4" fmla="*/ 586854 h 1451212"/>
              <a:gd name="connsiteX5" fmla="*/ 3125338 w 3125338"/>
              <a:gd name="connsiteY5" fmla="*/ 0 h 1451212"/>
              <a:gd name="connsiteX0" fmla="*/ 0 w 3125338"/>
              <a:gd name="connsiteY0" fmla="*/ 54591 h 1481350"/>
              <a:gd name="connsiteX1" fmla="*/ 423081 w 3125338"/>
              <a:gd name="connsiteY1" fmla="*/ 982639 h 1481350"/>
              <a:gd name="connsiteX2" fmla="*/ 1058839 w 3125338"/>
              <a:gd name="connsiteY2" fmla="*/ 1368188 h 1481350"/>
              <a:gd name="connsiteX3" fmla="*/ 1460311 w 3125338"/>
              <a:gd name="connsiteY3" fmla="*/ 1351128 h 1481350"/>
              <a:gd name="connsiteX4" fmla="*/ 2674961 w 3125338"/>
              <a:gd name="connsiteY4" fmla="*/ 586854 h 1481350"/>
              <a:gd name="connsiteX5" fmla="*/ 3125338 w 3125338"/>
              <a:gd name="connsiteY5" fmla="*/ 0 h 1481350"/>
              <a:gd name="connsiteX0" fmla="*/ 0 w 3125338"/>
              <a:gd name="connsiteY0" fmla="*/ 54591 h 1498410"/>
              <a:gd name="connsiteX1" fmla="*/ 423081 w 3125338"/>
              <a:gd name="connsiteY1" fmla="*/ 982639 h 1498410"/>
              <a:gd name="connsiteX2" fmla="*/ 1058839 w 3125338"/>
              <a:gd name="connsiteY2" fmla="*/ 1368188 h 1498410"/>
              <a:gd name="connsiteX3" fmla="*/ 2049439 w 3125338"/>
              <a:gd name="connsiteY3" fmla="*/ 1368188 h 1498410"/>
              <a:gd name="connsiteX4" fmla="*/ 2674961 w 3125338"/>
              <a:gd name="connsiteY4" fmla="*/ 586854 h 1498410"/>
              <a:gd name="connsiteX5" fmla="*/ 3125338 w 3125338"/>
              <a:gd name="connsiteY5" fmla="*/ 0 h 1498410"/>
              <a:gd name="connsiteX0" fmla="*/ 0 w 3125338"/>
              <a:gd name="connsiteY0" fmla="*/ 54591 h 1495188"/>
              <a:gd name="connsiteX1" fmla="*/ 423081 w 3125338"/>
              <a:gd name="connsiteY1" fmla="*/ 982639 h 1495188"/>
              <a:gd name="connsiteX2" fmla="*/ 1058839 w 3125338"/>
              <a:gd name="connsiteY2" fmla="*/ 1368188 h 1495188"/>
              <a:gd name="connsiteX3" fmla="*/ 2049439 w 3125338"/>
              <a:gd name="connsiteY3" fmla="*/ 1368188 h 1495188"/>
              <a:gd name="connsiteX4" fmla="*/ 2811439 w 3125338"/>
              <a:gd name="connsiteY4" fmla="*/ 606188 h 1495188"/>
              <a:gd name="connsiteX5" fmla="*/ 3125338 w 3125338"/>
              <a:gd name="connsiteY5" fmla="*/ 0 h 1495188"/>
              <a:gd name="connsiteX0" fmla="*/ 0 w 3000234"/>
              <a:gd name="connsiteY0" fmla="*/ 282873 h 1495188"/>
              <a:gd name="connsiteX1" fmla="*/ 297977 w 3000234"/>
              <a:gd name="connsiteY1" fmla="*/ 982639 h 1495188"/>
              <a:gd name="connsiteX2" fmla="*/ 933735 w 3000234"/>
              <a:gd name="connsiteY2" fmla="*/ 1368188 h 1495188"/>
              <a:gd name="connsiteX3" fmla="*/ 1924335 w 3000234"/>
              <a:gd name="connsiteY3" fmla="*/ 1368188 h 1495188"/>
              <a:gd name="connsiteX4" fmla="*/ 2686335 w 3000234"/>
              <a:gd name="connsiteY4" fmla="*/ 606188 h 1495188"/>
              <a:gd name="connsiteX5" fmla="*/ 3000234 w 3000234"/>
              <a:gd name="connsiteY5" fmla="*/ 0 h 1495188"/>
              <a:gd name="connsiteX0" fmla="*/ 0 w 3000234"/>
              <a:gd name="connsiteY0" fmla="*/ 282873 h 1448048"/>
              <a:gd name="connsiteX1" fmla="*/ 297977 w 3000234"/>
              <a:gd name="connsiteY1" fmla="*/ 982639 h 1448048"/>
              <a:gd name="connsiteX2" fmla="*/ 933735 w 3000234"/>
              <a:gd name="connsiteY2" fmla="*/ 1368188 h 1448048"/>
              <a:gd name="connsiteX3" fmla="*/ 1924335 w 3000234"/>
              <a:gd name="connsiteY3" fmla="*/ 1368188 h 1448048"/>
              <a:gd name="connsiteX4" fmla="*/ 2590800 w 3000234"/>
              <a:gd name="connsiteY4" fmla="*/ 889031 h 1448048"/>
              <a:gd name="connsiteX5" fmla="*/ 3000234 w 3000234"/>
              <a:gd name="connsiteY5" fmla="*/ 0 h 1448048"/>
              <a:gd name="connsiteX0" fmla="*/ 0 w 2971800"/>
              <a:gd name="connsiteY0" fmla="*/ 0 h 1165175"/>
              <a:gd name="connsiteX1" fmla="*/ 297977 w 2971800"/>
              <a:gd name="connsiteY1" fmla="*/ 699766 h 1165175"/>
              <a:gd name="connsiteX2" fmla="*/ 933735 w 2971800"/>
              <a:gd name="connsiteY2" fmla="*/ 1085315 h 1165175"/>
              <a:gd name="connsiteX3" fmla="*/ 1924335 w 2971800"/>
              <a:gd name="connsiteY3" fmla="*/ 1085315 h 1165175"/>
              <a:gd name="connsiteX4" fmla="*/ 2590800 w 2971800"/>
              <a:gd name="connsiteY4" fmla="*/ 606158 h 1165175"/>
              <a:gd name="connsiteX5" fmla="*/ 2971800 w 2971800"/>
              <a:gd name="connsiteY5" fmla="*/ 60616 h 1165175"/>
              <a:gd name="connsiteX0" fmla="*/ 0 w 2819400"/>
              <a:gd name="connsiteY0" fmla="*/ 262211 h 1104559"/>
              <a:gd name="connsiteX1" fmla="*/ 145577 w 2819400"/>
              <a:gd name="connsiteY1" fmla="*/ 639150 h 1104559"/>
              <a:gd name="connsiteX2" fmla="*/ 781335 w 2819400"/>
              <a:gd name="connsiteY2" fmla="*/ 1024699 h 1104559"/>
              <a:gd name="connsiteX3" fmla="*/ 1771935 w 2819400"/>
              <a:gd name="connsiteY3" fmla="*/ 1024699 h 1104559"/>
              <a:gd name="connsiteX4" fmla="*/ 2438400 w 2819400"/>
              <a:gd name="connsiteY4" fmla="*/ 545542 h 1104559"/>
              <a:gd name="connsiteX5" fmla="*/ 2819400 w 2819400"/>
              <a:gd name="connsiteY5" fmla="*/ 0 h 1104559"/>
              <a:gd name="connsiteX0" fmla="*/ 0 w 2971800"/>
              <a:gd name="connsiteY0" fmla="*/ 19749 h 1104559"/>
              <a:gd name="connsiteX1" fmla="*/ 297977 w 2971800"/>
              <a:gd name="connsiteY1" fmla="*/ 639150 h 1104559"/>
              <a:gd name="connsiteX2" fmla="*/ 933735 w 2971800"/>
              <a:gd name="connsiteY2" fmla="*/ 1024699 h 1104559"/>
              <a:gd name="connsiteX3" fmla="*/ 1924335 w 2971800"/>
              <a:gd name="connsiteY3" fmla="*/ 1024699 h 1104559"/>
              <a:gd name="connsiteX4" fmla="*/ 2590800 w 2971800"/>
              <a:gd name="connsiteY4" fmla="*/ 545542 h 1104559"/>
              <a:gd name="connsiteX5" fmla="*/ 2971800 w 2971800"/>
              <a:gd name="connsiteY5" fmla="*/ 0 h 1104559"/>
              <a:gd name="connsiteX0" fmla="*/ 0 w 2895600"/>
              <a:gd name="connsiteY0" fmla="*/ 0 h 1084810"/>
              <a:gd name="connsiteX1" fmla="*/ 297977 w 2895600"/>
              <a:gd name="connsiteY1" fmla="*/ 619401 h 1084810"/>
              <a:gd name="connsiteX2" fmla="*/ 933735 w 2895600"/>
              <a:gd name="connsiteY2" fmla="*/ 1004950 h 1084810"/>
              <a:gd name="connsiteX3" fmla="*/ 1924335 w 2895600"/>
              <a:gd name="connsiteY3" fmla="*/ 1004950 h 1084810"/>
              <a:gd name="connsiteX4" fmla="*/ 2590800 w 2895600"/>
              <a:gd name="connsiteY4" fmla="*/ 525793 h 1084810"/>
              <a:gd name="connsiteX5" fmla="*/ 2895600 w 2895600"/>
              <a:gd name="connsiteY5" fmla="*/ 242462 h 1084810"/>
              <a:gd name="connsiteX0" fmla="*/ 0 w 2895600"/>
              <a:gd name="connsiteY0" fmla="*/ 0 h 1071415"/>
              <a:gd name="connsiteX1" fmla="*/ 297977 w 2895600"/>
              <a:gd name="connsiteY1" fmla="*/ 619401 h 1071415"/>
              <a:gd name="connsiteX2" fmla="*/ 933735 w 2895600"/>
              <a:gd name="connsiteY2" fmla="*/ 1004950 h 1071415"/>
              <a:gd name="connsiteX3" fmla="*/ 1924335 w 2895600"/>
              <a:gd name="connsiteY3" fmla="*/ 1004950 h 1071415"/>
              <a:gd name="connsiteX4" fmla="*/ 2590800 w 2895600"/>
              <a:gd name="connsiteY4" fmla="*/ 606157 h 1071415"/>
              <a:gd name="connsiteX5" fmla="*/ 2895600 w 2895600"/>
              <a:gd name="connsiteY5" fmla="*/ 242462 h 1071415"/>
              <a:gd name="connsiteX0" fmla="*/ 0 w 2895600"/>
              <a:gd name="connsiteY0" fmla="*/ 0 h 1071415"/>
              <a:gd name="connsiteX1" fmla="*/ 297977 w 2895600"/>
              <a:gd name="connsiteY1" fmla="*/ 619401 h 1071415"/>
              <a:gd name="connsiteX2" fmla="*/ 933735 w 2895600"/>
              <a:gd name="connsiteY2" fmla="*/ 1004950 h 1071415"/>
              <a:gd name="connsiteX3" fmla="*/ 1924335 w 2895600"/>
              <a:gd name="connsiteY3" fmla="*/ 1004950 h 1071415"/>
              <a:gd name="connsiteX4" fmla="*/ 2590800 w 2895600"/>
              <a:gd name="connsiteY4" fmla="*/ 606157 h 1071415"/>
              <a:gd name="connsiteX5" fmla="*/ 2895600 w 2895600"/>
              <a:gd name="connsiteY5" fmla="*/ 242462 h 1071415"/>
              <a:gd name="connsiteX0" fmla="*/ 0 w 2895600"/>
              <a:gd name="connsiteY0" fmla="*/ 0 h 1132031"/>
              <a:gd name="connsiteX1" fmla="*/ 297977 w 2895600"/>
              <a:gd name="connsiteY1" fmla="*/ 619401 h 1132031"/>
              <a:gd name="connsiteX2" fmla="*/ 933735 w 2895600"/>
              <a:gd name="connsiteY2" fmla="*/ 1004950 h 1132031"/>
              <a:gd name="connsiteX3" fmla="*/ 1924335 w 2895600"/>
              <a:gd name="connsiteY3" fmla="*/ 1004950 h 1132031"/>
              <a:gd name="connsiteX4" fmla="*/ 2895600 w 2895600"/>
              <a:gd name="connsiteY4" fmla="*/ 242462 h 1132031"/>
              <a:gd name="connsiteX0" fmla="*/ 0 w 2667000"/>
              <a:gd name="connsiteY0" fmla="*/ 0 h 1081518"/>
              <a:gd name="connsiteX1" fmla="*/ 297977 w 2667000"/>
              <a:gd name="connsiteY1" fmla="*/ 619401 h 1081518"/>
              <a:gd name="connsiteX2" fmla="*/ 933735 w 2667000"/>
              <a:gd name="connsiteY2" fmla="*/ 1004950 h 1081518"/>
              <a:gd name="connsiteX3" fmla="*/ 1924335 w 2667000"/>
              <a:gd name="connsiteY3" fmla="*/ 1004950 h 1081518"/>
              <a:gd name="connsiteX4" fmla="*/ 2667000 w 2667000"/>
              <a:gd name="connsiteY4" fmla="*/ 545541 h 1081518"/>
              <a:gd name="connsiteX0" fmla="*/ 0 w 2895600"/>
              <a:gd name="connsiteY0" fmla="*/ 0 h 1132031"/>
              <a:gd name="connsiteX1" fmla="*/ 297977 w 2895600"/>
              <a:gd name="connsiteY1" fmla="*/ 619401 h 1132031"/>
              <a:gd name="connsiteX2" fmla="*/ 933735 w 2895600"/>
              <a:gd name="connsiteY2" fmla="*/ 1004950 h 1132031"/>
              <a:gd name="connsiteX3" fmla="*/ 1924335 w 2895600"/>
              <a:gd name="connsiteY3" fmla="*/ 1004950 h 1132031"/>
              <a:gd name="connsiteX4" fmla="*/ 2895600 w 2895600"/>
              <a:gd name="connsiteY4" fmla="*/ 242463 h 1132031"/>
              <a:gd name="connsiteX0" fmla="*/ 0 w 2895600"/>
              <a:gd name="connsiteY0" fmla="*/ 0 h 1132031"/>
              <a:gd name="connsiteX1" fmla="*/ 297977 w 2895600"/>
              <a:gd name="connsiteY1" fmla="*/ 619401 h 1132031"/>
              <a:gd name="connsiteX2" fmla="*/ 933735 w 2895600"/>
              <a:gd name="connsiteY2" fmla="*/ 1004950 h 1132031"/>
              <a:gd name="connsiteX3" fmla="*/ 1924335 w 2895600"/>
              <a:gd name="connsiteY3" fmla="*/ 1004950 h 1132031"/>
              <a:gd name="connsiteX4" fmla="*/ 2895600 w 2895600"/>
              <a:gd name="connsiteY4" fmla="*/ 242463 h 113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1132031">
                <a:moveTo>
                  <a:pt x="0" y="0"/>
                </a:moveTo>
                <a:cubicBezTo>
                  <a:pt x="142164" y="369627"/>
                  <a:pt x="142355" y="451909"/>
                  <a:pt x="297977" y="619401"/>
                </a:cubicBezTo>
                <a:cubicBezTo>
                  <a:pt x="453599" y="786893"/>
                  <a:pt x="662675" y="940692"/>
                  <a:pt x="933735" y="1004950"/>
                </a:cubicBezTo>
                <a:cubicBezTo>
                  <a:pt x="1204795" y="1069208"/>
                  <a:pt x="1597358" y="1132031"/>
                  <a:pt x="1924335" y="1004950"/>
                </a:cubicBezTo>
                <a:cubicBezTo>
                  <a:pt x="2251313" y="877869"/>
                  <a:pt x="2635250" y="598542"/>
                  <a:pt x="2895600" y="242463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124200" y="5332425"/>
            <a:ext cx="3505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4866035" y="3324676"/>
            <a:ext cx="2514600" cy="1587567"/>
          </a:xfrm>
          <a:custGeom>
            <a:avLst/>
            <a:gdLst>
              <a:gd name="connsiteX0" fmla="*/ 0 w 3125338"/>
              <a:gd name="connsiteY0" fmla="*/ 54591 h 1451212"/>
              <a:gd name="connsiteX1" fmla="*/ 423081 w 3125338"/>
              <a:gd name="connsiteY1" fmla="*/ 982639 h 1451212"/>
              <a:gd name="connsiteX2" fmla="*/ 832514 w 3125338"/>
              <a:gd name="connsiteY2" fmla="*/ 1187355 h 1451212"/>
              <a:gd name="connsiteX3" fmla="*/ 1460311 w 3125338"/>
              <a:gd name="connsiteY3" fmla="*/ 1351128 h 1451212"/>
              <a:gd name="connsiteX4" fmla="*/ 2674961 w 3125338"/>
              <a:gd name="connsiteY4" fmla="*/ 586854 h 1451212"/>
              <a:gd name="connsiteX5" fmla="*/ 3125338 w 3125338"/>
              <a:gd name="connsiteY5" fmla="*/ 0 h 1451212"/>
              <a:gd name="connsiteX0" fmla="*/ 0 w 3125338"/>
              <a:gd name="connsiteY0" fmla="*/ 54591 h 1481350"/>
              <a:gd name="connsiteX1" fmla="*/ 423081 w 3125338"/>
              <a:gd name="connsiteY1" fmla="*/ 982639 h 1481350"/>
              <a:gd name="connsiteX2" fmla="*/ 1058839 w 3125338"/>
              <a:gd name="connsiteY2" fmla="*/ 1368188 h 1481350"/>
              <a:gd name="connsiteX3" fmla="*/ 1460311 w 3125338"/>
              <a:gd name="connsiteY3" fmla="*/ 1351128 h 1481350"/>
              <a:gd name="connsiteX4" fmla="*/ 2674961 w 3125338"/>
              <a:gd name="connsiteY4" fmla="*/ 586854 h 1481350"/>
              <a:gd name="connsiteX5" fmla="*/ 3125338 w 3125338"/>
              <a:gd name="connsiteY5" fmla="*/ 0 h 1481350"/>
              <a:gd name="connsiteX0" fmla="*/ 0 w 3125338"/>
              <a:gd name="connsiteY0" fmla="*/ 54591 h 1498410"/>
              <a:gd name="connsiteX1" fmla="*/ 423081 w 3125338"/>
              <a:gd name="connsiteY1" fmla="*/ 982639 h 1498410"/>
              <a:gd name="connsiteX2" fmla="*/ 1058839 w 3125338"/>
              <a:gd name="connsiteY2" fmla="*/ 1368188 h 1498410"/>
              <a:gd name="connsiteX3" fmla="*/ 2049439 w 3125338"/>
              <a:gd name="connsiteY3" fmla="*/ 1368188 h 1498410"/>
              <a:gd name="connsiteX4" fmla="*/ 2674961 w 3125338"/>
              <a:gd name="connsiteY4" fmla="*/ 586854 h 1498410"/>
              <a:gd name="connsiteX5" fmla="*/ 3125338 w 3125338"/>
              <a:gd name="connsiteY5" fmla="*/ 0 h 1498410"/>
              <a:gd name="connsiteX0" fmla="*/ 0 w 3125338"/>
              <a:gd name="connsiteY0" fmla="*/ 54591 h 1495188"/>
              <a:gd name="connsiteX1" fmla="*/ 423081 w 3125338"/>
              <a:gd name="connsiteY1" fmla="*/ 982639 h 1495188"/>
              <a:gd name="connsiteX2" fmla="*/ 1058839 w 3125338"/>
              <a:gd name="connsiteY2" fmla="*/ 1368188 h 1495188"/>
              <a:gd name="connsiteX3" fmla="*/ 2049439 w 3125338"/>
              <a:gd name="connsiteY3" fmla="*/ 1368188 h 1495188"/>
              <a:gd name="connsiteX4" fmla="*/ 2811439 w 3125338"/>
              <a:gd name="connsiteY4" fmla="*/ 606188 h 1495188"/>
              <a:gd name="connsiteX5" fmla="*/ 3125338 w 3125338"/>
              <a:gd name="connsiteY5" fmla="*/ 0 h 1495188"/>
              <a:gd name="connsiteX0" fmla="*/ 0 w 3000234"/>
              <a:gd name="connsiteY0" fmla="*/ 282873 h 1495188"/>
              <a:gd name="connsiteX1" fmla="*/ 297977 w 3000234"/>
              <a:gd name="connsiteY1" fmla="*/ 982639 h 1495188"/>
              <a:gd name="connsiteX2" fmla="*/ 933735 w 3000234"/>
              <a:gd name="connsiteY2" fmla="*/ 1368188 h 1495188"/>
              <a:gd name="connsiteX3" fmla="*/ 1924335 w 3000234"/>
              <a:gd name="connsiteY3" fmla="*/ 1368188 h 1495188"/>
              <a:gd name="connsiteX4" fmla="*/ 2686335 w 3000234"/>
              <a:gd name="connsiteY4" fmla="*/ 606188 h 1495188"/>
              <a:gd name="connsiteX5" fmla="*/ 3000234 w 3000234"/>
              <a:gd name="connsiteY5" fmla="*/ 0 h 1495188"/>
              <a:gd name="connsiteX0" fmla="*/ 0 w 3000234"/>
              <a:gd name="connsiteY0" fmla="*/ 282873 h 1448048"/>
              <a:gd name="connsiteX1" fmla="*/ 297977 w 3000234"/>
              <a:gd name="connsiteY1" fmla="*/ 982639 h 1448048"/>
              <a:gd name="connsiteX2" fmla="*/ 933735 w 3000234"/>
              <a:gd name="connsiteY2" fmla="*/ 1368188 h 1448048"/>
              <a:gd name="connsiteX3" fmla="*/ 1924335 w 3000234"/>
              <a:gd name="connsiteY3" fmla="*/ 1368188 h 1448048"/>
              <a:gd name="connsiteX4" fmla="*/ 2590800 w 3000234"/>
              <a:gd name="connsiteY4" fmla="*/ 889031 h 1448048"/>
              <a:gd name="connsiteX5" fmla="*/ 3000234 w 3000234"/>
              <a:gd name="connsiteY5" fmla="*/ 0 h 1448048"/>
              <a:gd name="connsiteX0" fmla="*/ 0 w 2971800"/>
              <a:gd name="connsiteY0" fmla="*/ 0 h 1165175"/>
              <a:gd name="connsiteX1" fmla="*/ 297977 w 2971800"/>
              <a:gd name="connsiteY1" fmla="*/ 699766 h 1165175"/>
              <a:gd name="connsiteX2" fmla="*/ 933735 w 2971800"/>
              <a:gd name="connsiteY2" fmla="*/ 1085315 h 1165175"/>
              <a:gd name="connsiteX3" fmla="*/ 1924335 w 2971800"/>
              <a:gd name="connsiteY3" fmla="*/ 1085315 h 1165175"/>
              <a:gd name="connsiteX4" fmla="*/ 2590800 w 2971800"/>
              <a:gd name="connsiteY4" fmla="*/ 606158 h 1165175"/>
              <a:gd name="connsiteX5" fmla="*/ 2971800 w 2971800"/>
              <a:gd name="connsiteY5" fmla="*/ 60616 h 1165175"/>
              <a:gd name="connsiteX0" fmla="*/ 0 w 2819400"/>
              <a:gd name="connsiteY0" fmla="*/ 262211 h 1104559"/>
              <a:gd name="connsiteX1" fmla="*/ 145577 w 2819400"/>
              <a:gd name="connsiteY1" fmla="*/ 639150 h 1104559"/>
              <a:gd name="connsiteX2" fmla="*/ 781335 w 2819400"/>
              <a:gd name="connsiteY2" fmla="*/ 1024699 h 1104559"/>
              <a:gd name="connsiteX3" fmla="*/ 1771935 w 2819400"/>
              <a:gd name="connsiteY3" fmla="*/ 1024699 h 1104559"/>
              <a:gd name="connsiteX4" fmla="*/ 2438400 w 2819400"/>
              <a:gd name="connsiteY4" fmla="*/ 545542 h 1104559"/>
              <a:gd name="connsiteX5" fmla="*/ 2819400 w 2819400"/>
              <a:gd name="connsiteY5" fmla="*/ 0 h 1104559"/>
              <a:gd name="connsiteX0" fmla="*/ 0 w 2971800"/>
              <a:gd name="connsiteY0" fmla="*/ 19749 h 1104559"/>
              <a:gd name="connsiteX1" fmla="*/ 297977 w 2971800"/>
              <a:gd name="connsiteY1" fmla="*/ 639150 h 1104559"/>
              <a:gd name="connsiteX2" fmla="*/ 933735 w 2971800"/>
              <a:gd name="connsiteY2" fmla="*/ 1024699 h 1104559"/>
              <a:gd name="connsiteX3" fmla="*/ 1924335 w 2971800"/>
              <a:gd name="connsiteY3" fmla="*/ 1024699 h 1104559"/>
              <a:gd name="connsiteX4" fmla="*/ 2590800 w 2971800"/>
              <a:gd name="connsiteY4" fmla="*/ 545542 h 1104559"/>
              <a:gd name="connsiteX5" fmla="*/ 2971800 w 2971800"/>
              <a:gd name="connsiteY5" fmla="*/ 0 h 1104559"/>
              <a:gd name="connsiteX0" fmla="*/ 0 w 2895600"/>
              <a:gd name="connsiteY0" fmla="*/ 0 h 1084810"/>
              <a:gd name="connsiteX1" fmla="*/ 297977 w 2895600"/>
              <a:gd name="connsiteY1" fmla="*/ 619401 h 1084810"/>
              <a:gd name="connsiteX2" fmla="*/ 933735 w 2895600"/>
              <a:gd name="connsiteY2" fmla="*/ 1004950 h 1084810"/>
              <a:gd name="connsiteX3" fmla="*/ 1924335 w 2895600"/>
              <a:gd name="connsiteY3" fmla="*/ 1004950 h 1084810"/>
              <a:gd name="connsiteX4" fmla="*/ 2590800 w 2895600"/>
              <a:gd name="connsiteY4" fmla="*/ 525793 h 1084810"/>
              <a:gd name="connsiteX5" fmla="*/ 2895600 w 2895600"/>
              <a:gd name="connsiteY5" fmla="*/ 242462 h 1084810"/>
              <a:gd name="connsiteX0" fmla="*/ 0 w 2895600"/>
              <a:gd name="connsiteY0" fmla="*/ 0 h 1071415"/>
              <a:gd name="connsiteX1" fmla="*/ 297977 w 2895600"/>
              <a:gd name="connsiteY1" fmla="*/ 619401 h 1071415"/>
              <a:gd name="connsiteX2" fmla="*/ 933735 w 2895600"/>
              <a:gd name="connsiteY2" fmla="*/ 1004950 h 1071415"/>
              <a:gd name="connsiteX3" fmla="*/ 1924335 w 2895600"/>
              <a:gd name="connsiteY3" fmla="*/ 1004950 h 1071415"/>
              <a:gd name="connsiteX4" fmla="*/ 2590800 w 2895600"/>
              <a:gd name="connsiteY4" fmla="*/ 606157 h 1071415"/>
              <a:gd name="connsiteX5" fmla="*/ 2895600 w 2895600"/>
              <a:gd name="connsiteY5" fmla="*/ 242462 h 1071415"/>
              <a:gd name="connsiteX0" fmla="*/ 0 w 2895600"/>
              <a:gd name="connsiteY0" fmla="*/ 0 h 1071415"/>
              <a:gd name="connsiteX1" fmla="*/ 297977 w 2895600"/>
              <a:gd name="connsiteY1" fmla="*/ 619401 h 1071415"/>
              <a:gd name="connsiteX2" fmla="*/ 933735 w 2895600"/>
              <a:gd name="connsiteY2" fmla="*/ 1004950 h 1071415"/>
              <a:gd name="connsiteX3" fmla="*/ 1924335 w 2895600"/>
              <a:gd name="connsiteY3" fmla="*/ 1004950 h 1071415"/>
              <a:gd name="connsiteX4" fmla="*/ 2590800 w 2895600"/>
              <a:gd name="connsiteY4" fmla="*/ 606157 h 1071415"/>
              <a:gd name="connsiteX5" fmla="*/ 2895600 w 2895600"/>
              <a:gd name="connsiteY5" fmla="*/ 242462 h 1071415"/>
              <a:gd name="connsiteX0" fmla="*/ 0 w 2743200"/>
              <a:gd name="connsiteY0" fmla="*/ 152270 h 828953"/>
              <a:gd name="connsiteX1" fmla="*/ 145577 w 2743200"/>
              <a:gd name="connsiteY1" fmla="*/ 376939 h 828953"/>
              <a:gd name="connsiteX2" fmla="*/ 781335 w 2743200"/>
              <a:gd name="connsiteY2" fmla="*/ 762488 h 828953"/>
              <a:gd name="connsiteX3" fmla="*/ 1771935 w 2743200"/>
              <a:gd name="connsiteY3" fmla="*/ 762488 h 828953"/>
              <a:gd name="connsiteX4" fmla="*/ 2438400 w 2743200"/>
              <a:gd name="connsiteY4" fmla="*/ 363695 h 828953"/>
              <a:gd name="connsiteX5" fmla="*/ 2743200 w 2743200"/>
              <a:gd name="connsiteY5" fmla="*/ 0 h 828953"/>
              <a:gd name="connsiteX0" fmla="*/ 0 w 2597623"/>
              <a:gd name="connsiteY0" fmla="*/ 376939 h 828953"/>
              <a:gd name="connsiteX1" fmla="*/ 635758 w 2597623"/>
              <a:gd name="connsiteY1" fmla="*/ 762488 h 828953"/>
              <a:gd name="connsiteX2" fmla="*/ 1626358 w 2597623"/>
              <a:gd name="connsiteY2" fmla="*/ 762488 h 828953"/>
              <a:gd name="connsiteX3" fmla="*/ 2292823 w 2597623"/>
              <a:gd name="connsiteY3" fmla="*/ 363695 h 828953"/>
              <a:gd name="connsiteX4" fmla="*/ 2597623 w 2597623"/>
              <a:gd name="connsiteY4" fmla="*/ 0 h 828953"/>
              <a:gd name="connsiteX0" fmla="*/ 0 w 2673823"/>
              <a:gd name="connsiteY0" fmla="*/ 534815 h 986829"/>
              <a:gd name="connsiteX1" fmla="*/ 635758 w 2673823"/>
              <a:gd name="connsiteY1" fmla="*/ 920364 h 986829"/>
              <a:gd name="connsiteX2" fmla="*/ 1626358 w 2673823"/>
              <a:gd name="connsiteY2" fmla="*/ 920364 h 986829"/>
              <a:gd name="connsiteX3" fmla="*/ 2292823 w 2673823"/>
              <a:gd name="connsiteY3" fmla="*/ 521571 h 986829"/>
              <a:gd name="connsiteX4" fmla="*/ 2673823 w 2673823"/>
              <a:gd name="connsiteY4" fmla="*/ 0 h 986829"/>
              <a:gd name="connsiteX0" fmla="*/ 0 w 2445223"/>
              <a:gd name="connsiteY0" fmla="*/ 309254 h 761268"/>
              <a:gd name="connsiteX1" fmla="*/ 635758 w 2445223"/>
              <a:gd name="connsiteY1" fmla="*/ 694803 h 761268"/>
              <a:gd name="connsiteX2" fmla="*/ 1626358 w 2445223"/>
              <a:gd name="connsiteY2" fmla="*/ 694803 h 761268"/>
              <a:gd name="connsiteX3" fmla="*/ 2292823 w 2445223"/>
              <a:gd name="connsiteY3" fmla="*/ 296010 h 761268"/>
              <a:gd name="connsiteX4" fmla="*/ 2445223 w 2445223"/>
              <a:gd name="connsiteY4" fmla="*/ 0 h 761268"/>
              <a:gd name="connsiteX0" fmla="*/ 0 w 2292823"/>
              <a:gd name="connsiteY0" fmla="*/ 13244 h 465258"/>
              <a:gd name="connsiteX1" fmla="*/ 635758 w 2292823"/>
              <a:gd name="connsiteY1" fmla="*/ 398793 h 465258"/>
              <a:gd name="connsiteX2" fmla="*/ 1626358 w 2292823"/>
              <a:gd name="connsiteY2" fmla="*/ 398793 h 465258"/>
              <a:gd name="connsiteX3" fmla="*/ 2292823 w 2292823"/>
              <a:gd name="connsiteY3" fmla="*/ 0 h 465258"/>
              <a:gd name="connsiteX0" fmla="*/ 0 w 2369023"/>
              <a:gd name="connsiteY0" fmla="*/ 168279 h 646133"/>
              <a:gd name="connsiteX1" fmla="*/ 635758 w 2369023"/>
              <a:gd name="connsiteY1" fmla="*/ 553828 h 646133"/>
              <a:gd name="connsiteX2" fmla="*/ 1626358 w 2369023"/>
              <a:gd name="connsiteY2" fmla="*/ 553828 h 646133"/>
              <a:gd name="connsiteX3" fmla="*/ 2369023 w 2369023"/>
              <a:gd name="connsiteY3" fmla="*/ 0 h 646133"/>
              <a:gd name="connsiteX0" fmla="*/ 0 w 2369023"/>
              <a:gd name="connsiteY0" fmla="*/ 168279 h 646133"/>
              <a:gd name="connsiteX1" fmla="*/ 635758 w 2369023"/>
              <a:gd name="connsiteY1" fmla="*/ 553828 h 646133"/>
              <a:gd name="connsiteX2" fmla="*/ 1626358 w 2369023"/>
              <a:gd name="connsiteY2" fmla="*/ 553828 h 646133"/>
              <a:gd name="connsiteX3" fmla="*/ 2369023 w 2369023"/>
              <a:gd name="connsiteY3" fmla="*/ 0 h 646133"/>
              <a:gd name="connsiteX0" fmla="*/ 0 w 2438400"/>
              <a:gd name="connsiteY0" fmla="*/ 112781 h 646133"/>
              <a:gd name="connsiteX1" fmla="*/ 705135 w 2438400"/>
              <a:gd name="connsiteY1" fmla="*/ 553828 h 646133"/>
              <a:gd name="connsiteX2" fmla="*/ 1695735 w 2438400"/>
              <a:gd name="connsiteY2" fmla="*/ 553828 h 646133"/>
              <a:gd name="connsiteX3" fmla="*/ 2438400 w 2438400"/>
              <a:gd name="connsiteY3" fmla="*/ 0 h 646133"/>
              <a:gd name="connsiteX0" fmla="*/ 0 w 2375877"/>
              <a:gd name="connsiteY0" fmla="*/ 159071 h 646133"/>
              <a:gd name="connsiteX1" fmla="*/ 642612 w 2375877"/>
              <a:gd name="connsiteY1" fmla="*/ 553828 h 646133"/>
              <a:gd name="connsiteX2" fmla="*/ 1633212 w 2375877"/>
              <a:gd name="connsiteY2" fmla="*/ 553828 h 646133"/>
              <a:gd name="connsiteX3" fmla="*/ 2375877 w 2375877"/>
              <a:gd name="connsiteY3" fmla="*/ 0 h 646133"/>
              <a:gd name="connsiteX0" fmla="*/ 0 w 2375877"/>
              <a:gd name="connsiteY0" fmla="*/ 159071 h 605519"/>
              <a:gd name="connsiteX1" fmla="*/ 642612 w 2375877"/>
              <a:gd name="connsiteY1" fmla="*/ 553828 h 605519"/>
              <a:gd name="connsiteX2" fmla="*/ 1563077 w 2375877"/>
              <a:gd name="connsiteY2" fmla="*/ 469217 h 605519"/>
              <a:gd name="connsiteX3" fmla="*/ 2375877 w 2375877"/>
              <a:gd name="connsiteY3" fmla="*/ 0 h 605519"/>
              <a:gd name="connsiteX0" fmla="*/ 0 w 2063262"/>
              <a:gd name="connsiteY0" fmla="*/ 140975 h 587423"/>
              <a:gd name="connsiteX1" fmla="*/ 642612 w 2063262"/>
              <a:gd name="connsiteY1" fmla="*/ 535732 h 587423"/>
              <a:gd name="connsiteX2" fmla="*/ 1563077 w 2063262"/>
              <a:gd name="connsiteY2" fmla="*/ 451121 h 587423"/>
              <a:gd name="connsiteX3" fmla="*/ 2063262 w 2063262"/>
              <a:gd name="connsiteY3" fmla="*/ 0 h 587423"/>
              <a:gd name="connsiteX0" fmla="*/ 0 w 2063262"/>
              <a:gd name="connsiteY0" fmla="*/ 140975 h 587423"/>
              <a:gd name="connsiteX1" fmla="*/ 642612 w 2063262"/>
              <a:gd name="connsiteY1" fmla="*/ 535732 h 587423"/>
              <a:gd name="connsiteX2" fmla="*/ 1489356 w 2063262"/>
              <a:gd name="connsiteY2" fmla="*/ 451122 h 587423"/>
              <a:gd name="connsiteX3" fmla="*/ 2063262 w 2063262"/>
              <a:gd name="connsiteY3" fmla="*/ 0 h 587423"/>
              <a:gd name="connsiteX0" fmla="*/ 0 w 2063262"/>
              <a:gd name="connsiteY0" fmla="*/ 140975 h 587423"/>
              <a:gd name="connsiteX1" fmla="*/ 642612 w 2063262"/>
              <a:gd name="connsiteY1" fmla="*/ 535732 h 587423"/>
              <a:gd name="connsiteX2" fmla="*/ 1489356 w 2063262"/>
              <a:gd name="connsiteY2" fmla="*/ 451122 h 587423"/>
              <a:gd name="connsiteX3" fmla="*/ 2063262 w 2063262"/>
              <a:gd name="connsiteY3" fmla="*/ 0 h 58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262" h="587423">
                <a:moveTo>
                  <a:pt x="0" y="140975"/>
                </a:moveTo>
                <a:cubicBezTo>
                  <a:pt x="130223" y="242678"/>
                  <a:pt x="394386" y="484041"/>
                  <a:pt x="642612" y="535732"/>
                </a:cubicBezTo>
                <a:cubicBezTo>
                  <a:pt x="890838" y="587423"/>
                  <a:pt x="1252581" y="540411"/>
                  <a:pt x="1489356" y="451122"/>
                </a:cubicBezTo>
                <a:cubicBezTo>
                  <a:pt x="1762525" y="318489"/>
                  <a:pt x="1906313" y="258460"/>
                  <a:pt x="2063262" y="0"/>
                </a:cubicBez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08" name="Straight Arrow Connector 107"/>
          <p:cNvCxnSpPr/>
          <p:nvPr/>
        </p:nvCxnSpPr>
        <p:spPr>
          <a:xfrm flipH="1" flipV="1">
            <a:off x="5377827" y="3972002"/>
            <a:ext cx="7960" cy="13716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22221" y="326383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i="1" baseline="-250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12438" y="426562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i="1" baseline="-25000" dirty="0">
                <a:solidFill>
                  <a:schemeClr val="bg1">
                    <a:lumMod val="50000"/>
                  </a:schemeClr>
                </a:solidFill>
              </a:rPr>
              <a:t>t+1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CA" dirty="0"/>
              <a:t>Bound optimization, in general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39000" y="2817825"/>
            <a:ext cx="1083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baseline="-25000" dirty="0">
                <a:solidFill>
                  <a:srgbClr val="FF0000"/>
                </a:solidFill>
              </a:rPr>
              <a:t>t+1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i="1" dirty="0">
                <a:solidFill>
                  <a:srgbClr val="FF0000"/>
                </a:solidFill>
              </a:rPr>
              <a:t>S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72200" y="2360625"/>
            <a:ext cx="84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baseline="-25000" dirty="0">
                <a:solidFill>
                  <a:srgbClr val="FF0000"/>
                </a:solidFill>
              </a:rPr>
              <a:t>t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i="1" dirty="0">
                <a:solidFill>
                  <a:srgbClr val="FF0000"/>
                </a:solidFill>
              </a:rPr>
              <a:t>S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276600" y="2360625"/>
            <a:ext cx="0" cy="3124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86126" y="3427425"/>
            <a:ext cx="3724275" cy="1905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276601" y="4513275"/>
            <a:ext cx="3724275" cy="1905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11</a:t>
            </a:fld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854252"/>
      </p:ext>
    </p:extLst>
  </p:cSld>
  <p:clrMapOvr>
    <a:masterClrMapping/>
  </p:clrMapOvr>
  <p:transition advTm="35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8" grpId="0"/>
      <p:bldP spid="100" grpId="0"/>
      <p:bldP spid="101" grpId="0" animBg="1"/>
      <p:bldP spid="105" grpId="0" animBg="1"/>
      <p:bldP spid="107" grpId="0" animBg="1"/>
      <p:bldP spid="33" grpId="0"/>
      <p:bldP spid="34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92809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Bound </a:t>
            </a:r>
            <a:r>
              <a:rPr lang="en-CA" sz="4000" dirty="0" smtClean="0"/>
              <a:t>for </a:t>
            </a:r>
            <a:r>
              <a:rPr lang="en-CA" sz="4000" dirty="0"/>
              <a:t>our joint energy</a:t>
            </a:r>
            <a:endParaRPr lang="en-CA" sz="4000" b="1" dirty="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4" y="1577953"/>
            <a:ext cx="8363228" cy="694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162" y="1530289"/>
            <a:ext cx="3041406" cy="8197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805847" y="1530289"/>
            <a:ext cx="2933700" cy="8342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9" y="3270729"/>
            <a:ext cx="8492931" cy="5377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5162" y="3130982"/>
            <a:ext cx="3041407" cy="8197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3525128" y="2514916"/>
            <a:ext cx="264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unary bound for NC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05847" y="3102015"/>
            <a:ext cx="2933700" cy="8342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1224199" y="4545169"/>
            <a:ext cx="7772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we propose </a:t>
            </a:r>
            <a:r>
              <a:rPr lang="en-CA" sz="2800" b="1" i="1" dirty="0"/>
              <a:t>kernel bound </a:t>
            </a:r>
            <a:r>
              <a:rPr lang="en-CA" sz="2800" dirty="0"/>
              <a:t>and </a:t>
            </a:r>
            <a:r>
              <a:rPr lang="en-CA" sz="2800" b="1" i="1" dirty="0"/>
              <a:t>spectral </a:t>
            </a:r>
            <a:r>
              <a:rPr lang="en-CA" sz="2800" b="1" i="1" dirty="0" smtClean="0"/>
              <a:t>bound </a:t>
            </a:r>
            <a:r>
              <a:rPr lang="en-CA" sz="2800" dirty="0" smtClean="0"/>
              <a:t>for NC</a:t>
            </a:r>
            <a:endParaRPr lang="en-CA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12</a:t>
            </a:fld>
            <a:endParaRPr lang="en-CA"/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418" y="2431993"/>
            <a:ext cx="423356" cy="530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5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94"/>
    </mc:Choice>
    <mc:Fallback xmlns="">
      <p:transition spd="slow" advTm="4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Kernel bound for 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6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/>
              <a:t>Lemma 1 (concavity) </a:t>
            </a:r>
            <a:endParaRPr lang="en-CA" sz="2400" i="1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52" y="2152993"/>
            <a:ext cx="4426159" cy="694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442" y="3124023"/>
            <a:ext cx="1119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/>
              <a:t>Function</a:t>
            </a:r>
            <a:r>
              <a:rPr lang="en-CA" sz="2400" dirty="0"/>
              <a:t> </a:t>
            </a:r>
            <a:r>
              <a:rPr lang="en-C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C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i="1" dirty="0"/>
              <a:t>is concave over region </a:t>
            </a:r>
            <a:r>
              <a:rPr lang="en-C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i="1" dirty="0"/>
              <a:t>given </a:t>
            </a:r>
            <a:r>
              <a:rPr lang="en-CA" sz="2400" i="1" dirty="0" err="1"/>
              <a:t>p.s.d</a:t>
            </a:r>
            <a:r>
              <a:rPr lang="en-CA" sz="2400" i="1" dirty="0"/>
              <a:t>. affinity matrix 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[</a:t>
            </a:r>
            <a:r>
              <a:rPr lang="en-C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CA" sz="2400" i="1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" y="1561675"/>
            <a:ext cx="10959790" cy="2254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/>
          <p:cNvGrpSpPr/>
          <p:nvPr/>
        </p:nvGrpSpPr>
        <p:grpSpPr>
          <a:xfrm>
            <a:off x="838200" y="3859895"/>
            <a:ext cx="4262487" cy="2419757"/>
            <a:chOff x="236683" y="1322006"/>
            <a:chExt cx="6011717" cy="3412768"/>
          </a:xfrm>
        </p:grpSpPr>
        <p:cxnSp>
          <p:nvCxnSpPr>
            <p:cNvPr id="14" name="Straight Arrow Connector 18 1"/>
            <p:cNvCxnSpPr/>
            <p:nvPr/>
          </p:nvCxnSpPr>
          <p:spPr>
            <a:xfrm flipV="1">
              <a:off x="3663046" y="1994263"/>
              <a:ext cx="3263" cy="707532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78328" y="2052525"/>
              <a:ext cx="2286000" cy="2177658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27952" y="1702029"/>
              <a:ext cx="4177448" cy="43157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70383" y="1395679"/>
              <a:ext cx="1478017" cy="65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i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dirty="0">
                  <a:solidFill>
                    <a:srgbClr val="FF0000"/>
                  </a:solidFill>
                </a:rPr>
                <a:t>(</a:t>
              </a:r>
              <a:r>
                <a:rPr lang="en-US" sz="24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dirty="0">
                  <a:solidFill>
                    <a:srgbClr val="FF0000"/>
                  </a:solidFill>
                </a:rPr>
                <a:t>)</a:t>
              </a:r>
              <a:endParaRPr lang="en-CA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8 2"/>
            <p:cNvCxnSpPr/>
            <p:nvPr/>
          </p:nvCxnSpPr>
          <p:spPr>
            <a:xfrm flipH="1" flipV="1">
              <a:off x="1963198" y="1796918"/>
              <a:ext cx="1690424" cy="171218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4"/>
            <p:cNvCxnSpPr/>
            <p:nvPr/>
          </p:nvCxnSpPr>
          <p:spPr>
            <a:xfrm flipH="1" flipV="1">
              <a:off x="1950731" y="1793972"/>
              <a:ext cx="22693" cy="29408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79294" y="1322006"/>
              <a:ext cx="583750" cy="564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(I)</a:t>
              </a:r>
              <a:endParaRPr lang="en-CA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00062" y="2080738"/>
              <a:ext cx="680964" cy="564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(II)</a:t>
              </a:r>
              <a:endParaRPr lang="en-CA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Arrow Connector 24"/>
            <p:cNvCxnSpPr/>
            <p:nvPr/>
          </p:nvCxnSpPr>
          <p:spPr>
            <a:xfrm>
              <a:off x="927952" y="4714314"/>
              <a:ext cx="443183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7"/>
            <p:cNvCxnSpPr/>
            <p:nvPr/>
          </p:nvCxnSpPr>
          <p:spPr>
            <a:xfrm flipV="1">
              <a:off x="3663046" y="1968136"/>
              <a:ext cx="0" cy="274931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803914" y="3135974"/>
              <a:ext cx="1442444" cy="65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i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t+1</a:t>
              </a:r>
              <a:r>
                <a:rPr lang="en-US" sz="2400" dirty="0">
                  <a:solidFill>
                    <a:srgbClr val="FF0000"/>
                  </a:solidFill>
                </a:rPr>
                <a:t>(</a:t>
              </a:r>
              <a:r>
                <a:rPr lang="en-US" sz="24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dirty="0">
                  <a:solidFill>
                    <a:srgbClr val="FF0000"/>
                  </a:solidFill>
                </a:rPr>
                <a:t>)</a:t>
              </a:r>
              <a:endParaRPr lang="en-CA" sz="2400" dirty="0">
                <a:solidFill>
                  <a:srgbClr val="FF0000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838200" y="1801430"/>
              <a:ext cx="3937496" cy="2748508"/>
            </a:xfrm>
            <a:custGeom>
              <a:avLst/>
              <a:gdLst>
                <a:gd name="connsiteX0" fmla="*/ 0 w 3620124"/>
                <a:gd name="connsiteY0" fmla="*/ 2208862 h 2748508"/>
                <a:gd name="connsiteX1" fmla="*/ 389744 w 3620124"/>
                <a:gd name="connsiteY1" fmla="*/ 912213 h 2748508"/>
                <a:gd name="connsiteX2" fmla="*/ 944380 w 3620124"/>
                <a:gd name="connsiteY2" fmla="*/ 102744 h 2748508"/>
                <a:gd name="connsiteX3" fmla="*/ 1551482 w 3620124"/>
                <a:gd name="connsiteY3" fmla="*/ 57773 h 2748508"/>
                <a:gd name="connsiteX4" fmla="*/ 2315980 w 3620124"/>
                <a:gd name="connsiteY4" fmla="*/ 529963 h 2748508"/>
                <a:gd name="connsiteX5" fmla="*/ 2990538 w 3620124"/>
                <a:gd name="connsiteY5" fmla="*/ 1309452 h 2748508"/>
                <a:gd name="connsiteX6" fmla="*/ 3620124 w 3620124"/>
                <a:gd name="connsiteY6" fmla="*/ 2748508 h 2748508"/>
                <a:gd name="connsiteX0" fmla="*/ 0 w 3230380"/>
                <a:gd name="connsiteY0" fmla="*/ 912213 h 2748508"/>
                <a:gd name="connsiteX1" fmla="*/ 554636 w 3230380"/>
                <a:gd name="connsiteY1" fmla="*/ 102744 h 2748508"/>
                <a:gd name="connsiteX2" fmla="*/ 1161738 w 3230380"/>
                <a:gd name="connsiteY2" fmla="*/ 57773 h 2748508"/>
                <a:gd name="connsiteX3" fmla="*/ 1926236 w 3230380"/>
                <a:gd name="connsiteY3" fmla="*/ 529963 h 2748508"/>
                <a:gd name="connsiteX4" fmla="*/ 2600794 w 3230380"/>
                <a:gd name="connsiteY4" fmla="*/ 1309452 h 2748508"/>
                <a:gd name="connsiteX5" fmla="*/ 3230380 w 3230380"/>
                <a:gd name="connsiteY5" fmla="*/ 2748508 h 274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380" h="2748508">
                  <a:moveTo>
                    <a:pt x="0" y="912213"/>
                  </a:moveTo>
                  <a:cubicBezTo>
                    <a:pt x="157397" y="561193"/>
                    <a:pt x="361013" y="245151"/>
                    <a:pt x="554636" y="102744"/>
                  </a:cubicBezTo>
                  <a:cubicBezTo>
                    <a:pt x="748259" y="-39663"/>
                    <a:pt x="933138" y="-13430"/>
                    <a:pt x="1161738" y="57773"/>
                  </a:cubicBezTo>
                  <a:cubicBezTo>
                    <a:pt x="1390338" y="128976"/>
                    <a:pt x="1686393" y="321350"/>
                    <a:pt x="1926236" y="529963"/>
                  </a:cubicBezTo>
                  <a:cubicBezTo>
                    <a:pt x="2166079" y="738576"/>
                    <a:pt x="2383437" y="939694"/>
                    <a:pt x="2600794" y="1309452"/>
                  </a:cubicBezTo>
                  <a:cubicBezTo>
                    <a:pt x="2818151" y="1679210"/>
                    <a:pt x="3024265" y="2213859"/>
                    <a:pt x="3230380" y="2748508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83" y="2825059"/>
              <a:ext cx="1060786" cy="651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400" dirty="0"/>
                <a:t>(</a:t>
              </a:r>
              <a:r>
                <a:rPr lang="en-US" sz="2400" i="1" dirty="0" err="1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i="1" baseline="30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400" dirty="0"/>
                <a:t>)</a:t>
              </a:r>
              <a:endParaRPr lang="en-CA" sz="24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660359" y="4194239"/>
            <a:ext cx="285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first-order Taylor expansion:</a:t>
            </a: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87" y="4736442"/>
            <a:ext cx="3741420" cy="3467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31" y="6327374"/>
            <a:ext cx="323850" cy="3467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69" y="6327374"/>
            <a:ext cx="573405" cy="37147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5660359" y="5565701"/>
            <a:ext cx="527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equivalently kernel k-means for NC 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[Dhillon et al., 2004]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09135" y="986740"/>
            <a:ext cx="3069805" cy="2133224"/>
            <a:chOff x="6018245" y="927448"/>
            <a:chExt cx="3069805" cy="2133224"/>
          </a:xfrm>
        </p:grpSpPr>
        <p:sp>
          <p:nvSpPr>
            <p:cNvPr id="4" name="Oval 3"/>
            <p:cNvSpPr/>
            <p:nvPr/>
          </p:nvSpPr>
          <p:spPr>
            <a:xfrm>
              <a:off x="6018245" y="1910513"/>
              <a:ext cx="1781019" cy="11501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0296" y="927448"/>
              <a:ext cx="977754" cy="47067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7485888" y="1341850"/>
              <a:ext cx="426720" cy="568663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13</a:t>
            </a:fld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8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5"/>
    </mc:Choice>
    <mc:Fallback xmlns="">
      <p:transition spd="slow" advTm="2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81" y="724988"/>
            <a:ext cx="2880000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81" y="3693767"/>
            <a:ext cx="3439488" cy="2579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Low-rank </a:t>
            </a:r>
            <a:r>
              <a:rPr lang="en-CA" dirty="0">
                <a:solidFill>
                  <a:srgbClr val="FF0000"/>
                </a:solidFill>
              </a:rPr>
              <a:t>Approximation</a:t>
            </a:r>
            <a:endParaRPr lang="en-CA" sz="16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7" y="1727966"/>
            <a:ext cx="1082402" cy="38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9" y="2372591"/>
            <a:ext cx="1933333" cy="5771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38200" y="3097762"/>
            <a:ext cx="6172972" cy="461665"/>
            <a:chOff x="838200" y="3097762"/>
            <a:chExt cx="6172972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838200" y="3097762"/>
              <a:ext cx="6172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dirty="0"/>
                <a:t>using top </a:t>
              </a:r>
              <a:r>
                <a:rPr lang="en-CA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CA" sz="2400" dirty="0"/>
                <a:t> eigenvectors and eigenvalues of      :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693" y="3205915"/>
              <a:ext cx="219075" cy="22669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45" y="5354362"/>
            <a:ext cx="758095" cy="228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59" y="5126752"/>
            <a:ext cx="2775587" cy="403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90" y="3785024"/>
            <a:ext cx="2161905" cy="3142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15" y="5251478"/>
            <a:ext cx="2023110" cy="43434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38200" y="5820512"/>
            <a:ext cx="4059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MDS </a:t>
            </a:r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[Cox &amp; Cox., 2000] </a:t>
            </a:r>
            <a:endParaRPr lang="en-CA" sz="14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CA" dirty="0">
                <a:cs typeface="Times New Roman" panose="02020603050405020304" pitchFamily="18" charset="0"/>
                <a:sym typeface="Wingdings" panose="05000000000000000000" pitchFamily="2" charset="2"/>
              </a:rPr>
              <a:t>Kernel PCA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Schölkopf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Smola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Müller, 1998]</a:t>
            </a:r>
            <a:endParaRPr lang="en-C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61" y="724988"/>
            <a:ext cx="288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54" y="2776716"/>
            <a:ext cx="270013" cy="2794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8200" y="1737402"/>
            <a:ext cx="5614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Consider rank 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CA" sz="2400" dirty="0"/>
              <a:t> approximation                  :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74" y="2726235"/>
            <a:ext cx="298188" cy="3803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8200" y="4537745"/>
            <a:ext cx="3242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rgbClr val="0000FF"/>
                </a:solidFill>
              </a:rPr>
              <a:t>low-dimensional </a:t>
            </a:r>
            <a:r>
              <a:rPr lang="en-CA" sz="2400" dirty="0"/>
              <a:t>points: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7308580" y="4693876"/>
            <a:ext cx="41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2400" b="1" dirty="0">
                <a:solidFill>
                  <a:srgbClr val="0CB458"/>
                </a:solidFill>
              </a:rPr>
              <a:t>isometric</a:t>
            </a:r>
            <a:r>
              <a:rPr lang="en-CA" sz="2400" dirty="0">
                <a:solidFill>
                  <a:srgbClr val="0CB458"/>
                </a:solidFill>
              </a:rPr>
              <a:t> </a:t>
            </a:r>
            <a:r>
              <a:rPr lang="en-CA" altLang="zh-CN" sz="2400" b="1" dirty="0">
                <a:solidFill>
                  <a:srgbClr val="00B050"/>
                </a:solidFill>
              </a:rPr>
              <a:t>Euclidean Embedding</a:t>
            </a:r>
            <a:endParaRPr lang="en-CA" altLang="zh-CN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68" y="5328682"/>
            <a:ext cx="297180" cy="40386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14</a:t>
            </a:fld>
            <a:endParaRPr lang="en-CA"/>
          </a:p>
        </p:txBody>
      </p:sp>
      <p:grpSp>
        <p:nvGrpSpPr>
          <p:cNvPr id="24" name="Group 23"/>
          <p:cNvGrpSpPr/>
          <p:nvPr/>
        </p:nvGrpSpPr>
        <p:grpSpPr>
          <a:xfrm>
            <a:off x="8347182" y="3135176"/>
            <a:ext cx="2216043" cy="1490430"/>
            <a:chOff x="8432907" y="3106601"/>
            <a:chExt cx="2216043" cy="1490430"/>
          </a:xfrm>
        </p:grpSpPr>
        <p:sp>
          <p:nvSpPr>
            <p:cNvPr id="28" name="Bent Arrow 27"/>
            <p:cNvSpPr/>
            <p:nvPr/>
          </p:nvSpPr>
          <p:spPr>
            <a:xfrm rot="10800000">
              <a:off x="8432907" y="3372978"/>
              <a:ext cx="2103236" cy="1224053"/>
            </a:xfrm>
            <a:prstGeom prst="bentArrow">
              <a:avLst>
                <a:gd name="adj1" fmla="val 15064"/>
                <a:gd name="adj2" fmla="val 15374"/>
                <a:gd name="adj3" fmla="val 25000"/>
                <a:gd name="adj4" fmla="val 60472"/>
              </a:avLst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Arrow: Up 18"/>
            <p:cNvSpPr/>
            <p:nvPr/>
          </p:nvSpPr>
          <p:spPr>
            <a:xfrm>
              <a:off x="10239961" y="3106601"/>
              <a:ext cx="408989" cy="446621"/>
            </a:xfrm>
            <a:prstGeom prst="upArrow">
              <a:avLst>
                <a:gd name="adj1" fmla="val 50000"/>
                <a:gd name="adj2" fmla="val 61645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45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88"/>
    </mc:Choice>
    <mc:Fallback xmlns="">
      <p:transition spd="slow" advTm="6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6" grpId="0"/>
      <p:bldP spid="2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5" y="1555586"/>
            <a:ext cx="2186058" cy="9376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92" y="1671272"/>
            <a:ext cx="4420755" cy="9376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78" y="1577529"/>
            <a:ext cx="2880516" cy="69445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53" y="823689"/>
            <a:ext cx="1048637" cy="3685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00754" y="642280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NC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95591" y="1568121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4962144" y="1288611"/>
            <a:ext cx="6731320" cy="3405955"/>
            <a:chOff x="4962144" y="1886019"/>
            <a:chExt cx="6731320" cy="3405955"/>
          </a:xfrm>
        </p:grpSpPr>
        <p:sp>
          <p:nvSpPr>
            <p:cNvPr id="36" name="Oval 35"/>
            <p:cNvSpPr/>
            <p:nvPr/>
          </p:nvSpPr>
          <p:spPr>
            <a:xfrm>
              <a:off x="4962144" y="1886019"/>
              <a:ext cx="2091872" cy="14794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Oval 36"/>
            <p:cNvSpPr/>
            <p:nvPr/>
          </p:nvSpPr>
          <p:spPr>
            <a:xfrm>
              <a:off x="8197012" y="1886019"/>
              <a:ext cx="3496452" cy="14794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3" name="Picture 5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16" y="4864431"/>
              <a:ext cx="2411989" cy="427543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285" y="4124534"/>
              <a:ext cx="3904805" cy="468753"/>
            </a:xfrm>
            <a:prstGeom prst="rect">
              <a:avLst/>
            </a:prstGeom>
          </p:spPr>
        </p:pic>
        <p:sp>
          <p:nvSpPr>
            <p:cNvPr id="65" name="Bent Arrow 64"/>
            <p:cNvSpPr/>
            <p:nvPr/>
          </p:nvSpPr>
          <p:spPr>
            <a:xfrm rot="16200000">
              <a:off x="5940739" y="3632237"/>
              <a:ext cx="694944" cy="1011936"/>
            </a:xfrm>
            <a:prstGeom prst="ben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482479" y="642280"/>
            <a:ext cx="184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K-means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531075" y="5250399"/>
            <a:ext cx="10389062" cy="461665"/>
            <a:chOff x="195795" y="5202312"/>
            <a:chExt cx="10389062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95795" y="5202312"/>
              <a:ext cx="10389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CA" sz="2400" b="1" dirty="0"/>
                <a:t>NC</a:t>
              </a:r>
              <a:r>
                <a:rPr lang="en-CA" sz="2400" dirty="0"/>
                <a:t> </a:t>
              </a:r>
              <a:r>
                <a:rPr lang="en-CA" sz="2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CA" sz="2400" dirty="0"/>
                <a:t> </a:t>
              </a:r>
              <a:r>
                <a:rPr lang="en-CA" sz="2400" b="1" dirty="0"/>
                <a:t>K-means</a:t>
              </a:r>
              <a:r>
                <a:rPr lang="en-CA" sz="2400" dirty="0"/>
                <a:t>  for exact embedding                         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[Bach &amp; Jordan 2003, Dhillon et al., 2004] </a:t>
              </a:r>
              <a:endParaRPr lang="en-CA" sz="1600" dirty="0">
                <a:solidFill>
                  <a:srgbClr val="0000FF"/>
                </a:solidFill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814" y="5268974"/>
              <a:ext cx="1257661" cy="368462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531075" y="6037464"/>
            <a:ext cx="10831119" cy="461665"/>
            <a:chOff x="531075" y="6037464"/>
            <a:chExt cx="10831119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531075" y="6037464"/>
              <a:ext cx="8010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CA" sz="2400" dirty="0"/>
                <a:t>We propose </a:t>
              </a:r>
              <a:r>
                <a:rPr lang="en-CA" sz="2400" b="1" dirty="0"/>
                <a:t>NC</a:t>
              </a:r>
              <a:r>
                <a:rPr lang="en-CA" sz="2400" dirty="0"/>
                <a:t> </a:t>
              </a:r>
              <a:r>
                <a:rPr lang="en-CA" sz="2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≈</a:t>
              </a:r>
              <a:r>
                <a:rPr lang="en-CA" sz="2400" dirty="0"/>
                <a:t> </a:t>
              </a:r>
              <a:r>
                <a:rPr lang="en-CA" sz="2400" b="1" dirty="0"/>
                <a:t>K-means </a:t>
              </a:r>
              <a:r>
                <a:rPr lang="en-CA" sz="2400" dirty="0"/>
                <a:t>for</a:t>
              </a:r>
              <a:r>
                <a:rPr lang="en-CA" sz="2400" dirty="0">
                  <a:solidFill>
                    <a:srgbClr val="FF0000"/>
                  </a:solidFill>
                </a:rPr>
                <a:t> low-dimensional embedding</a:t>
              </a:r>
              <a:r>
                <a:rPr lang="en-CA" sz="2400" dirty="0"/>
                <a:t> </a:t>
              </a:r>
              <a:endPara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610" y="6066317"/>
              <a:ext cx="2902584" cy="398541"/>
            </a:xfrm>
            <a:prstGeom prst="rect">
              <a:avLst/>
            </a:prstGeom>
          </p:spPr>
        </p:pic>
      </p:grpSp>
      <p:sp>
        <p:nvSpPr>
          <p:cNvPr id="2" name="Down Arrow 1"/>
          <p:cNvSpPr/>
          <p:nvPr/>
        </p:nvSpPr>
        <p:spPr>
          <a:xfrm>
            <a:off x="3803774" y="1309084"/>
            <a:ext cx="330394" cy="417011"/>
          </a:xfrm>
          <a:prstGeom prst="downArrow">
            <a:avLst/>
          </a:prstGeom>
          <a:solidFill>
            <a:srgbClr val="FBE5D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15</a:t>
            </a:fld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0"/>
    </mc:Choice>
    <mc:Fallback xmlns="">
      <p:transition spd="slow" advTm="3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75" y="1555586"/>
            <a:ext cx="2186058" cy="9376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00754" y="642280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NC</a:t>
            </a: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36" y="3133917"/>
            <a:ext cx="5028744" cy="905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89" y="3133917"/>
            <a:ext cx="5088191" cy="9052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95591" y="642280"/>
            <a:ext cx="4420757" cy="1966646"/>
            <a:chOff x="7195591" y="642280"/>
            <a:chExt cx="4420757" cy="1966646"/>
          </a:xfrm>
        </p:grpSpPr>
        <p:sp>
          <p:nvSpPr>
            <p:cNvPr id="32" name="TextBox 31"/>
            <p:cNvSpPr txBox="1"/>
            <p:nvPr/>
          </p:nvSpPr>
          <p:spPr>
            <a:xfrm>
              <a:off x="7195591" y="1568121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593" y="1671272"/>
              <a:ext cx="4420755" cy="93765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8482479" y="642280"/>
              <a:ext cx="18469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b="1" dirty="0"/>
                <a:t>K-means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627027" y="2591303"/>
            <a:ext cx="3766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</a:rPr>
              <a:t>unary spectral bound for NC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165650" y="6037464"/>
            <a:ext cx="9530200" cy="461665"/>
            <a:chOff x="177507" y="6037464"/>
            <a:chExt cx="9530200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77507" y="6037464"/>
              <a:ext cx="83285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CA" sz="2400" dirty="0"/>
                <a:t>We justify </a:t>
              </a:r>
              <a:r>
                <a:rPr lang="en-CA" sz="2400" b="1" dirty="0"/>
                <a:t>NC</a:t>
              </a:r>
              <a:r>
                <a:rPr lang="en-CA" sz="2400" dirty="0"/>
                <a:t> </a:t>
              </a:r>
              <a:r>
                <a:rPr lang="en-CA" sz="2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≈</a:t>
              </a:r>
              <a:r>
                <a:rPr lang="en-CA" sz="2400" dirty="0"/>
                <a:t> </a:t>
              </a:r>
              <a:r>
                <a:rPr lang="en-CA" sz="2400" b="1" dirty="0"/>
                <a:t>K-means </a:t>
              </a:r>
              <a:r>
                <a:rPr lang="en-CA" sz="2400" dirty="0"/>
                <a:t>via low-rank (</a:t>
              </a:r>
              <a:r>
                <a:rPr lang="en-CA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CA" sz="2400" dirty="0"/>
                <a:t>) approximation using</a:t>
              </a:r>
              <a:endPara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762" y="6066318"/>
              <a:ext cx="1174945" cy="39854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68454" y="4050318"/>
            <a:ext cx="5905471" cy="2020719"/>
            <a:chOff x="3068454" y="4050318"/>
            <a:chExt cx="5905471" cy="202071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32201" y="4050318"/>
              <a:ext cx="3141724" cy="202071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/>
            </p:cNvPicPr>
            <p:nvPr/>
          </p:nvPicPr>
          <p:blipFill rotWithShape="1">
            <a:blip r:embed="rId16"/>
            <a:srcRect r="10888"/>
            <a:stretch/>
          </p:blipFill>
          <p:spPr>
            <a:xfrm>
              <a:off x="3068454" y="4050318"/>
              <a:ext cx="2799771" cy="2016000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4724389" y="4390862"/>
              <a:ext cx="3342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724389" y="4555736"/>
              <a:ext cx="334296" cy="0"/>
            </a:xfrm>
            <a:prstGeom prst="line">
              <a:avLst/>
            </a:prstGeom>
            <a:ln w="19050">
              <a:solidFill>
                <a:srgbClr val="6BFF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012965" y="4217626"/>
              <a:ext cx="816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K-means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12965" y="4416790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NC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62769" y="4196000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CA" dirty="0"/>
                <a:t> = 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49975" y="4196000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CA" dirty="0"/>
                <a:t> = 10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5650" y="5073423"/>
            <a:ext cx="10085966" cy="769441"/>
            <a:chOff x="531075" y="5250399"/>
            <a:chExt cx="10085966" cy="769441"/>
          </a:xfrm>
        </p:grpSpPr>
        <p:sp>
          <p:nvSpPr>
            <p:cNvPr id="33" name="TextBox 32"/>
            <p:cNvSpPr txBox="1"/>
            <p:nvPr/>
          </p:nvSpPr>
          <p:spPr>
            <a:xfrm>
              <a:off x="531075" y="5250399"/>
              <a:ext cx="100859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CA" sz="2400" b="1" dirty="0"/>
                <a:t>K-means</a:t>
              </a:r>
              <a:r>
                <a:rPr lang="en-CA" sz="2400" dirty="0"/>
                <a:t> on                  - discretization heuristic for a spectral relaxation of </a:t>
              </a:r>
              <a:r>
                <a:rPr lang="en-CA" sz="2400" b="1" dirty="0"/>
                <a:t>NC </a:t>
              </a:r>
            </a:p>
            <a:p>
              <a:pPr lvl="3"/>
              <a:r>
                <a:rPr lang="en-CA" sz="2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				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[Shi &amp; Malik 2000, Yu &amp; Shi 2003]</a:t>
              </a:r>
              <a:r>
                <a:rPr lang="en-CA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CA" sz="2400" dirty="0">
                <a:solidFill>
                  <a:srgbClr val="0000FF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9188" y="5318467"/>
              <a:ext cx="1176825" cy="381622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16</a:t>
            </a:fld>
            <a:endParaRPr lang="en-CA"/>
          </a:p>
        </p:txBody>
      </p:sp>
      <p:cxnSp>
        <p:nvCxnSpPr>
          <p:cNvPr id="4" name="Straight Connector 3"/>
          <p:cNvCxnSpPr/>
          <p:nvPr/>
        </p:nvCxnSpPr>
        <p:spPr>
          <a:xfrm>
            <a:off x="3618956" y="5591175"/>
            <a:ext cx="4648744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820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34"/>
    </mc:Choice>
    <mc:Fallback xmlns="">
      <p:transition spd="slow" advTm="4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28216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64" y="409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Our</a:t>
            </a:r>
            <a:r>
              <a:rPr lang="en-CA" sz="4000" b="1" dirty="0"/>
              <a:t> Kernel Cut </a:t>
            </a:r>
            <a:r>
              <a:rPr lang="en-CA" sz="4000" dirty="0"/>
              <a:t>and</a:t>
            </a:r>
            <a:r>
              <a:rPr lang="en-CA" sz="4000" b="1" dirty="0"/>
              <a:t> Spectral Cut</a:t>
            </a:r>
            <a:endParaRPr lang="en-CA" sz="40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663" y="4510785"/>
            <a:ext cx="6033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(move-making and graph cuts 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[Boykov, </a:t>
            </a:r>
            <a:r>
              <a:rPr lang="en-CA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Veksler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Zabih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2001]</a:t>
            </a:r>
            <a:r>
              <a:rPr lang="en-CA" sz="2000" dirty="0"/>
              <a:t>)</a:t>
            </a:r>
            <a:endParaRPr lang="en-CA" sz="2000" dirty="0">
              <a:solidFill>
                <a:srgbClr val="00B05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3499408" y="4038989"/>
            <a:ext cx="245097" cy="377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Curved Left Arrow 22"/>
          <p:cNvSpPr/>
          <p:nvPr/>
        </p:nvSpPr>
        <p:spPr>
          <a:xfrm rot="10800000">
            <a:off x="583175" y="3459637"/>
            <a:ext cx="641023" cy="10724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3175" y="3832662"/>
            <a:ext cx="80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iterate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6208500" y="2508959"/>
            <a:ext cx="4437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2400" dirty="0">
                <a:solidFill>
                  <a:prstClr val="black"/>
                </a:solidFill>
              </a:rPr>
              <a:t>(</a:t>
            </a:r>
            <a:r>
              <a:rPr lang="en-CA" sz="2400" b="1" dirty="0">
                <a:solidFill>
                  <a:prstClr val="black"/>
                </a:solidFill>
              </a:rPr>
              <a:t>Kernel Bound </a:t>
            </a:r>
            <a:r>
              <a:rPr lang="en-CA" sz="2400" dirty="0">
                <a:solidFill>
                  <a:prstClr val="black"/>
                </a:solidFill>
              </a:rPr>
              <a:t>or </a:t>
            </a:r>
            <a:r>
              <a:rPr lang="en-CA" sz="2400" b="1" dirty="0">
                <a:solidFill>
                  <a:prstClr val="black"/>
                </a:solidFill>
              </a:rPr>
              <a:t>Spectral Bound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57" y="4510785"/>
            <a:ext cx="4463706" cy="4602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17</a:t>
            </a:fld>
            <a:endParaRPr lang="en-CA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4" y="1577953"/>
            <a:ext cx="8363228" cy="69445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95162" y="1530289"/>
            <a:ext cx="3041406" cy="8197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>
            <a:off x="6805847" y="1530289"/>
            <a:ext cx="2933700" cy="8342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9" y="3270729"/>
            <a:ext cx="8492931" cy="537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95162" y="3130982"/>
            <a:ext cx="3041407" cy="8197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3525128" y="2514916"/>
            <a:ext cx="264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unary bound for NC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05847" y="3102015"/>
            <a:ext cx="2933700" cy="8342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418" y="2431993"/>
            <a:ext cx="423356" cy="530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8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3"/>
    </mc:Choice>
    <mc:Fallback xmlns="">
      <p:transition spd="slow" advTm="1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Experiments: MRF helps Normalized Cut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42" y="2035816"/>
            <a:ext cx="1080000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21" y="2153123"/>
            <a:ext cx="1080000" cy="108000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52" y="2817478"/>
            <a:ext cx="1080000" cy="108000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29" y="3042574"/>
            <a:ext cx="1080000" cy="108000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96" y="2163209"/>
            <a:ext cx="1080000" cy="10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23" y="3040525"/>
            <a:ext cx="1080000" cy="10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9580"/>
            <a:ext cx="108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07" y="1925578"/>
            <a:ext cx="1080000" cy="108000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86" y="5424042"/>
            <a:ext cx="1080000" cy="108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83" y="5090051"/>
            <a:ext cx="1080000" cy="10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8" y="4281199"/>
            <a:ext cx="1080000" cy="108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57" y="4568826"/>
            <a:ext cx="1080000" cy="10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64" y="5547051"/>
            <a:ext cx="1080000" cy="108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>
            <a:off x="7871381" y="1392350"/>
            <a:ext cx="0" cy="5347815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1236" y="1350273"/>
            <a:ext cx="6271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using image tags (e.g. </a:t>
            </a:r>
            <a:r>
              <a:rPr lang="en-CA" sz="2000" b="1" dirty="0">
                <a:solidFill>
                  <a:srgbClr val="FF0000"/>
                </a:solidFill>
              </a:rPr>
              <a:t>beach</a:t>
            </a:r>
            <a:r>
              <a:rPr lang="en-CA" sz="2000" dirty="0"/>
              <a:t>, </a:t>
            </a:r>
            <a:r>
              <a:rPr lang="en-CA" sz="2000" b="1" dirty="0">
                <a:solidFill>
                  <a:srgbClr val="0000FF"/>
                </a:solidFill>
              </a:rPr>
              <a:t>car</a:t>
            </a:r>
            <a:r>
              <a:rPr lang="en-CA" sz="2000" dirty="0"/>
              <a:t>) to help image clustering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42" y="2695528"/>
            <a:ext cx="3600001" cy="270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27210" y="2057557"/>
            <a:ext cx="3184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NC + robust </a:t>
            </a:r>
            <a:r>
              <a:rPr lang="en-C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8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sz="2800" baseline="30000" dirty="0"/>
              <a:t> </a:t>
            </a:r>
            <a:r>
              <a:rPr lang="en-CA" sz="2800" dirty="0"/>
              <a:t>Potts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42666" y="5862274"/>
            <a:ext cx="267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aseline="30000" dirty="0"/>
              <a:t>+</a:t>
            </a:r>
            <a:r>
              <a:rPr lang="en-CA" sz="1400" dirty="0"/>
              <a:t>with </a:t>
            </a:r>
            <a:r>
              <a:rPr lang="en-CA" sz="1400" i="1" dirty="0" err="1"/>
              <a:t>knn</a:t>
            </a:r>
            <a:r>
              <a:rPr lang="en-CA" sz="1400" dirty="0"/>
              <a:t> kernel on deep features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18</a:t>
            </a:fld>
            <a:endParaRPr lang="en-C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08" y="2695528"/>
            <a:ext cx="3499291" cy="27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48"/>
    </mc:Choice>
    <mc:Fallback xmlns="">
      <p:transition spd="slow" advTm="4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7271101" y="2834660"/>
            <a:ext cx="3532990" cy="2368822"/>
            <a:chOff x="6697896" y="2971140"/>
            <a:chExt cx="3532990" cy="2368822"/>
          </a:xfrm>
        </p:grpSpPr>
        <p:cxnSp>
          <p:nvCxnSpPr>
            <p:cNvPr id="91" name="AutoShape 43 2 1"/>
            <p:cNvCxnSpPr>
              <a:cxnSpLocks noChangeShapeType="1"/>
            </p:cNvCxnSpPr>
            <p:nvPr/>
          </p:nvCxnSpPr>
          <p:spPr bwMode="auto">
            <a:xfrm flipH="1">
              <a:off x="8170133" y="3120935"/>
              <a:ext cx="137104" cy="774972"/>
            </a:xfrm>
            <a:prstGeom prst="straightConnector1">
              <a:avLst/>
            </a:prstGeom>
            <a:noFill/>
            <a:ln w="412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AutoShape 43 2 2"/>
            <p:cNvCxnSpPr>
              <a:cxnSpLocks noChangeShapeType="1"/>
            </p:cNvCxnSpPr>
            <p:nvPr/>
          </p:nvCxnSpPr>
          <p:spPr bwMode="auto">
            <a:xfrm flipV="1">
              <a:off x="7694914" y="3960030"/>
              <a:ext cx="523147" cy="731035"/>
            </a:xfrm>
            <a:prstGeom prst="straightConnector1">
              <a:avLst/>
            </a:prstGeom>
            <a:noFill/>
            <a:ln w="412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7" name="Group 36"/>
            <p:cNvGrpSpPr/>
            <p:nvPr/>
          </p:nvGrpSpPr>
          <p:grpSpPr>
            <a:xfrm>
              <a:off x="6697896" y="2971140"/>
              <a:ext cx="3532990" cy="2368822"/>
              <a:chOff x="6795629" y="2958696"/>
              <a:chExt cx="3532990" cy="2368822"/>
            </a:xfrm>
          </p:grpSpPr>
          <p:cxnSp>
            <p:nvCxnSpPr>
              <p:cNvPr id="93" name="AutoShape 43 2 3"/>
              <p:cNvCxnSpPr>
                <a:cxnSpLocks noChangeShapeType="1"/>
              </p:cNvCxnSpPr>
              <p:nvPr/>
            </p:nvCxnSpPr>
            <p:spPr bwMode="auto">
              <a:xfrm flipH="1" flipV="1">
                <a:off x="8269692" y="3930642"/>
                <a:ext cx="1189577" cy="1124501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5" name="AutoShape 43 2 4"/>
              <p:cNvCxnSpPr>
                <a:cxnSpLocks noChangeShapeType="1"/>
              </p:cNvCxnSpPr>
              <p:nvPr/>
            </p:nvCxnSpPr>
            <p:spPr bwMode="auto">
              <a:xfrm flipH="1" flipV="1">
                <a:off x="8534333" y="4045438"/>
                <a:ext cx="1148176" cy="307043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7" name="AutoShape 43 2 5"/>
              <p:cNvCxnSpPr>
                <a:cxnSpLocks noChangeShapeType="1"/>
              </p:cNvCxnSpPr>
              <p:nvPr/>
            </p:nvCxnSpPr>
            <p:spPr bwMode="auto">
              <a:xfrm flipH="1" flipV="1">
                <a:off x="8858082" y="3482941"/>
                <a:ext cx="1416853" cy="1380253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" name="AutoShape 43 2 6"/>
              <p:cNvCxnSpPr>
                <a:cxnSpLocks noChangeShapeType="1"/>
              </p:cNvCxnSpPr>
              <p:nvPr/>
            </p:nvCxnSpPr>
            <p:spPr bwMode="auto">
              <a:xfrm flipH="1">
                <a:off x="9709880" y="4965682"/>
                <a:ext cx="618739" cy="324318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AutoShape 43 2 7"/>
              <p:cNvCxnSpPr>
                <a:cxnSpLocks noChangeShapeType="1"/>
              </p:cNvCxnSpPr>
              <p:nvPr/>
            </p:nvCxnSpPr>
            <p:spPr bwMode="auto">
              <a:xfrm flipH="1">
                <a:off x="9566508" y="4417394"/>
                <a:ext cx="130226" cy="739977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5" name="AutoShape 43 2 8"/>
              <p:cNvCxnSpPr>
                <a:cxnSpLocks noChangeShapeType="1"/>
              </p:cNvCxnSpPr>
              <p:nvPr/>
            </p:nvCxnSpPr>
            <p:spPr bwMode="auto">
              <a:xfrm>
                <a:off x="7759998" y="4763959"/>
                <a:ext cx="1696998" cy="411159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" name="AutoShape 43 2 9"/>
              <p:cNvCxnSpPr>
                <a:cxnSpLocks noChangeShapeType="1"/>
              </p:cNvCxnSpPr>
              <p:nvPr/>
            </p:nvCxnSpPr>
            <p:spPr bwMode="auto">
              <a:xfrm>
                <a:off x="6894941" y="5312485"/>
                <a:ext cx="2714455" cy="15033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9" name="AutoShape 43 2 10"/>
              <p:cNvCxnSpPr>
                <a:cxnSpLocks noChangeShapeType="1"/>
              </p:cNvCxnSpPr>
              <p:nvPr/>
            </p:nvCxnSpPr>
            <p:spPr bwMode="auto">
              <a:xfrm flipV="1">
                <a:off x="6795629" y="4412669"/>
                <a:ext cx="60006" cy="719525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AutoShape 43 2 11"/>
              <p:cNvCxnSpPr>
                <a:cxnSpLocks noChangeShapeType="1"/>
              </p:cNvCxnSpPr>
              <p:nvPr/>
            </p:nvCxnSpPr>
            <p:spPr bwMode="auto">
              <a:xfrm flipV="1">
                <a:off x="6948029" y="4691065"/>
                <a:ext cx="724909" cy="593530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AutoShape 43 2 12"/>
              <p:cNvCxnSpPr>
                <a:cxnSpLocks noChangeShapeType="1"/>
              </p:cNvCxnSpPr>
              <p:nvPr/>
            </p:nvCxnSpPr>
            <p:spPr bwMode="auto">
              <a:xfrm>
                <a:off x="6922978" y="4343240"/>
                <a:ext cx="727263" cy="347825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AutoShape 43 2 13"/>
              <p:cNvCxnSpPr>
                <a:cxnSpLocks noChangeShapeType="1"/>
              </p:cNvCxnSpPr>
              <p:nvPr/>
            </p:nvCxnSpPr>
            <p:spPr bwMode="auto">
              <a:xfrm flipV="1">
                <a:off x="6855495" y="2958696"/>
                <a:ext cx="1459912" cy="1306563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43 2 14"/>
              <p:cNvCxnSpPr>
                <a:cxnSpLocks noChangeShapeType="1"/>
              </p:cNvCxnSpPr>
              <p:nvPr/>
            </p:nvCxnSpPr>
            <p:spPr bwMode="auto">
              <a:xfrm flipV="1">
                <a:off x="8228861" y="3510543"/>
                <a:ext cx="577590" cy="475138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AutoShape 43 2 15"/>
              <p:cNvCxnSpPr>
                <a:cxnSpLocks noChangeShapeType="1"/>
              </p:cNvCxnSpPr>
              <p:nvPr/>
            </p:nvCxnSpPr>
            <p:spPr bwMode="auto">
              <a:xfrm>
                <a:off x="8382224" y="2991621"/>
                <a:ext cx="489386" cy="456173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AutoShape 43 2 16"/>
              <p:cNvCxnSpPr>
                <a:cxnSpLocks noChangeShapeType="1"/>
              </p:cNvCxnSpPr>
              <p:nvPr/>
            </p:nvCxnSpPr>
            <p:spPr bwMode="auto">
              <a:xfrm flipV="1">
                <a:off x="6920740" y="3917632"/>
                <a:ext cx="1364640" cy="323557"/>
              </a:xfrm>
              <a:prstGeom prst="straightConnector1">
                <a:avLst/>
              </a:prstGeom>
              <a:noFill/>
              <a:ln w="41275">
                <a:solidFill>
                  <a:srgbClr val="FF3300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Normalized Cut (</a:t>
            </a:r>
            <a:r>
              <a:rPr lang="en-CA" b="1" dirty="0"/>
              <a:t>NC</a:t>
            </a:r>
            <a:r>
              <a:rPr lang="en-CA" dirty="0"/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55996" y="5284219"/>
            <a:ext cx="415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CA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Arbelaez</a:t>
            </a:r>
            <a:r>
              <a:rPr lang="en-CA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Maire</a:t>
            </a:r>
            <a:r>
              <a:rPr lang="en-CA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Fowlkes &amp; Malik, 2010]</a:t>
            </a:r>
          </a:p>
        </p:txBody>
      </p:sp>
      <p:sp>
        <p:nvSpPr>
          <p:cNvPr id="67" name="Content Placeholder 2 2"/>
          <p:cNvSpPr txBox="1">
            <a:spLocks/>
          </p:cNvSpPr>
          <p:nvPr/>
        </p:nvSpPr>
        <p:spPr>
          <a:xfrm>
            <a:off x="655512" y="6018957"/>
            <a:ext cx="10623228" cy="3224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9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[Shi </a:t>
            </a:r>
            <a:r>
              <a:rPr lang="en-CA" sz="19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Malik, 2000] [Ng, Jordan &amp; Weiss, 2002] [Belkin &amp; </a:t>
            </a:r>
            <a:r>
              <a:rPr lang="en-CA" sz="19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Niyogi</a:t>
            </a:r>
            <a:r>
              <a:rPr lang="en-CA" sz="19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2003] [</a:t>
            </a:r>
            <a:r>
              <a:rPr lang="en-CA" sz="19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Luxburg</a:t>
            </a:r>
            <a:r>
              <a:rPr lang="en-CA" sz="19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2007]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75" y="1835256"/>
            <a:ext cx="2135481" cy="8823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29579" y="3320809"/>
            <a:ext cx="4236831" cy="2016256"/>
            <a:chOff x="1184171" y="3539177"/>
            <a:chExt cx="4236831" cy="201625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171" y="3556275"/>
              <a:ext cx="1341582" cy="198643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/>
            <a:srcRect l="1689" t="1595" r="50326" b="50493"/>
            <a:stretch/>
          </p:blipFill>
          <p:spPr>
            <a:xfrm>
              <a:off x="2614890" y="3554330"/>
              <a:ext cx="1325809" cy="1970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6918" y="3539177"/>
              <a:ext cx="1364084" cy="2016256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665065" y="3593449"/>
              <a:ext cx="1371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eigenvectors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73467" y="3593449"/>
              <a:ext cx="1297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schemeClr val="bg1"/>
                  </a:solidFill>
                </a:rPr>
                <a:t>discretization</a:t>
              </a: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6508241" y="2301526"/>
            <a:ext cx="4888081" cy="3228897"/>
            <a:chOff x="6085159" y="2438006"/>
            <a:chExt cx="4888081" cy="3228897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341" y="3869267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600" y="4754977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775" y="4367692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151" y="4719478"/>
              <a:ext cx="760068" cy="760068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857" y="4777337"/>
              <a:ext cx="760068" cy="760068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6700" y="3911177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347" y="3434370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357" y="2543024"/>
              <a:ext cx="760068" cy="760068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8189" y="3055375"/>
              <a:ext cx="760068" cy="760068"/>
            </a:xfrm>
            <a:prstGeom prst="rect">
              <a:avLst/>
            </a:prstGeom>
            <a:ln w="57150">
              <a:noFill/>
            </a:ln>
          </p:spPr>
        </p:pic>
        <p:sp>
          <p:nvSpPr>
            <p:cNvPr id="5" name="Oval 4 2"/>
            <p:cNvSpPr/>
            <p:nvPr/>
          </p:nvSpPr>
          <p:spPr>
            <a:xfrm rot="2915752">
              <a:off x="7610640" y="2398706"/>
              <a:ext cx="1753966" cy="183256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5" name="Oval 144"/>
            <p:cNvSpPr/>
            <p:nvPr/>
          </p:nvSpPr>
          <p:spPr>
            <a:xfrm rot="18663171">
              <a:off x="6308528" y="3620253"/>
              <a:ext cx="1714147" cy="21608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6" name="Oval 145"/>
            <p:cNvSpPr/>
            <p:nvPr/>
          </p:nvSpPr>
          <p:spPr>
            <a:xfrm rot="21407002">
              <a:off x="8925676" y="3845196"/>
              <a:ext cx="2047564" cy="18217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1</a:t>
            </a:fld>
            <a:endParaRPr lang="en-CA" dirty="0"/>
          </a:p>
        </p:txBody>
      </p:sp>
      <p:sp>
        <p:nvSpPr>
          <p:cNvPr id="53" name="TextBox 52"/>
          <p:cNvSpPr txBox="1"/>
          <p:nvPr/>
        </p:nvSpPr>
        <p:spPr>
          <a:xfrm>
            <a:off x="7330490" y="286463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endParaRPr lang="zh-CN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41" y="1835256"/>
            <a:ext cx="1345725" cy="742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11" y="2025420"/>
            <a:ext cx="2441170" cy="778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0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2"/>
    </mc:Choice>
    <mc:Fallback xmlns="">
      <p:transition spd="slow" advTm="3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Experiments: Normalized Cut helps MRF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106" y="6136072"/>
            <a:ext cx="864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Fig. motion segmentation using RGB, location (XY) and motion (M). “+</a:t>
            </a:r>
            <a:r>
              <a:rPr lang="en-CA" dirty="0" err="1"/>
              <a:t>xy</a:t>
            </a:r>
            <a:r>
              <a:rPr lang="en-CA" dirty="0"/>
              <a:t>” means with MRF</a:t>
            </a:r>
          </a:p>
        </p:txBody>
      </p:sp>
      <p:pic>
        <p:nvPicPr>
          <p:cNvPr id="2" name="ducks01_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000" y="1806138"/>
            <a:ext cx="10080000" cy="2016000"/>
          </a:xfrm>
          <a:prstGeom prst="rect">
            <a:avLst/>
          </a:prstGeom>
        </p:spPr>
      </p:pic>
      <p:pic>
        <p:nvPicPr>
          <p:cNvPr id="3" name="horses0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000" y="3886715"/>
            <a:ext cx="10080000" cy="2165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5106" y="1452818"/>
            <a:ext cx="17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(a) Video frames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6608" y="1452818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(b) Optical flow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82243" y="1456571"/>
            <a:ext cx="304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(c) Our Kernel Cut (NC + Potts)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2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9"/>
    </mc:Choice>
    <mc:Fallback xmlns="">
      <p:transition spd="slow" advTm="5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397" objId="2"/>
        <p14:playEvt time="17397" objId="3"/>
        <p14:stopEvt time="56959" objId="2"/>
        <p14:stopEvt time="56959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More Experiments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28603" y="1504587"/>
            <a:ext cx="4075114" cy="2526868"/>
            <a:chOff x="631178" y="1634047"/>
            <a:chExt cx="4932475" cy="3058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536" y="2173998"/>
              <a:ext cx="1252551" cy="835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528" y="2173998"/>
              <a:ext cx="1252551" cy="8359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51" y="2173998"/>
              <a:ext cx="1252551" cy="83590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1178" y="4059242"/>
              <a:ext cx="1873281" cy="633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Spectral Clustering</a:t>
              </a:r>
            </a:p>
            <a:p>
              <a:pPr algn="ctr"/>
              <a:r>
                <a:rPr lang="en-CA" sz="1400" dirty="0"/>
                <a:t>(no Potts)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2281" y="4059242"/>
              <a:ext cx="1709910" cy="633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Our Kernel Cut</a:t>
              </a:r>
            </a:p>
            <a:p>
              <a:pPr algn="ctr"/>
              <a:r>
                <a:rPr lang="en-CA" sz="1400" dirty="0"/>
                <a:t>(NC with Potts)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9229" y="4059242"/>
              <a:ext cx="1724424" cy="633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Our Spectral Cut</a:t>
              </a:r>
            </a:p>
            <a:p>
              <a:pPr algn="ctr"/>
              <a:r>
                <a:rPr lang="en-CA" sz="1400" dirty="0"/>
                <a:t>(NC with Potts)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51" y="3093295"/>
              <a:ext cx="1252551" cy="8359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528" y="3093295"/>
              <a:ext cx="1252551" cy="83590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536" y="3093295"/>
              <a:ext cx="1252551" cy="83590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42372" y="1634047"/>
              <a:ext cx="4552466" cy="447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b="1" dirty="0"/>
                <a:t>Potts model </a:t>
              </a:r>
              <a:r>
                <a:rPr lang="en-CA" dirty="0"/>
                <a:t>improves edge alignment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20</a:t>
            </a:fld>
            <a:endParaRPr lang="en-CA"/>
          </a:p>
        </p:txBody>
      </p:sp>
      <p:grpSp>
        <p:nvGrpSpPr>
          <p:cNvPr id="32" name="Group 31"/>
          <p:cNvGrpSpPr/>
          <p:nvPr/>
        </p:nvGrpSpPr>
        <p:grpSpPr>
          <a:xfrm>
            <a:off x="6639966" y="986102"/>
            <a:ext cx="3941267" cy="2414621"/>
            <a:chOff x="6520466" y="783239"/>
            <a:chExt cx="4452792" cy="2728007"/>
          </a:xfrm>
        </p:grpSpPr>
        <p:grpSp>
          <p:nvGrpSpPr>
            <p:cNvPr id="18" name="Group 17"/>
            <p:cNvGrpSpPr/>
            <p:nvPr/>
          </p:nvGrpSpPr>
          <p:grpSpPr>
            <a:xfrm>
              <a:off x="6753683" y="1367010"/>
              <a:ext cx="3257926" cy="2144236"/>
              <a:chOff x="1910449" y="2107629"/>
              <a:chExt cx="6842877" cy="450370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449" y="5171336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449" y="3615915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0449" y="2107629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7721" y="5171336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7721" y="3615915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7721" y="2107629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569" y="5171336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569" y="3615915"/>
                <a:ext cx="2157757" cy="144000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569" y="2107629"/>
                <a:ext cx="2157757" cy="1440000"/>
              </a:xfrm>
              <a:prstGeom prst="rect">
                <a:avLst/>
              </a:prstGeom>
            </p:spPr>
          </p:pic>
        </p:grpSp>
        <p:cxnSp>
          <p:nvCxnSpPr>
            <p:cNvPr id="28" name="Straight Arrow Connector 27"/>
            <p:cNvCxnSpPr/>
            <p:nvPr/>
          </p:nvCxnSpPr>
          <p:spPr>
            <a:xfrm>
              <a:off x="6520466" y="1201302"/>
              <a:ext cx="375209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753683" y="783239"/>
              <a:ext cx="4219575" cy="417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NC with increasing </a:t>
              </a:r>
              <a:r>
                <a:rPr lang="en-CA" b="1" dirty="0"/>
                <a:t>label cost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817327" y="6234552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separating similar objects</a:t>
            </a:r>
            <a:endParaRPr lang="en-CA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879614" y="4103614"/>
            <a:ext cx="2425404" cy="2039611"/>
            <a:chOff x="1084749" y="76200"/>
            <a:chExt cx="7477921" cy="62884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708" y="189693"/>
              <a:ext cx="1714286" cy="1224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709" y="1742023"/>
              <a:ext cx="1714286" cy="1224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3" b="3640"/>
            <a:stretch/>
          </p:blipFill>
          <p:spPr>
            <a:xfrm>
              <a:off x="3686480" y="76200"/>
              <a:ext cx="4876190" cy="33432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48" y="3484659"/>
              <a:ext cx="2016807" cy="1440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9"/>
            <a:stretch/>
          </p:blipFill>
          <p:spPr>
            <a:xfrm>
              <a:off x="5314950" y="3478232"/>
              <a:ext cx="1377690" cy="1440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7"/>
            <a:stretch/>
          </p:blipFill>
          <p:spPr>
            <a:xfrm>
              <a:off x="6817084" y="3476624"/>
              <a:ext cx="1426554" cy="1440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47" y="4924659"/>
              <a:ext cx="2016807" cy="1440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26"/>
            <a:stretch/>
          </p:blipFill>
          <p:spPr>
            <a:xfrm>
              <a:off x="5432066" y="4924659"/>
              <a:ext cx="1385018" cy="1440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7"/>
            <a:stretch/>
          </p:blipFill>
          <p:spPr>
            <a:xfrm>
              <a:off x="6953250" y="4924659"/>
              <a:ext cx="1419682" cy="14400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85322" y="4166386"/>
              <a:ext cx="2037226" cy="80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dirty="0">
                  <a:solidFill>
                    <a:srgbClr val="0000FF"/>
                  </a:solidFill>
                </a:rPr>
                <a:t>GrabCut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4749" y="5525199"/>
              <a:ext cx="2412845" cy="80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dirty="0">
                  <a:solidFill>
                    <a:srgbClr val="FF0000"/>
                  </a:solidFill>
                </a:rPr>
                <a:t>Kernel Cut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572" y="1284040"/>
              <a:ext cx="1109267" cy="566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seeds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65880" y="2942386"/>
              <a:ext cx="1893174" cy="566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ground truth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4295775" y="322798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49" name="Oval 48"/>
            <p:cNvSpPr/>
            <p:nvPr/>
          </p:nvSpPr>
          <p:spPr>
            <a:xfrm>
              <a:off x="4305300" y="2637373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50" name="Oval 49"/>
            <p:cNvSpPr/>
            <p:nvPr/>
          </p:nvSpPr>
          <p:spPr>
            <a:xfrm>
              <a:off x="4695825" y="2075398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51" name="Oval 50"/>
            <p:cNvSpPr/>
            <p:nvPr/>
          </p:nvSpPr>
          <p:spPr>
            <a:xfrm>
              <a:off x="4686300" y="2637373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52" name="Oval 51"/>
            <p:cNvSpPr/>
            <p:nvPr/>
          </p:nvSpPr>
          <p:spPr>
            <a:xfrm>
              <a:off x="7667625" y="2303998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53" name="Oval 52"/>
            <p:cNvSpPr/>
            <p:nvPr/>
          </p:nvSpPr>
          <p:spPr>
            <a:xfrm>
              <a:off x="7658100" y="2732623"/>
              <a:ext cx="57150" cy="677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0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62451" y="189693"/>
              <a:ext cx="67938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06634" y="2596691"/>
              <a:ext cx="67938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39343" y="1739928"/>
              <a:ext cx="670955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B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85824" y="2301905"/>
              <a:ext cx="670955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B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97533" y="1927702"/>
              <a:ext cx="66674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97533" y="2378689"/>
              <a:ext cx="66674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70381" y="4802856"/>
              <a:ext cx="67938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44937" y="4802856"/>
              <a:ext cx="670955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B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69796" y="4802856"/>
              <a:ext cx="666744" cy="647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990944" y="3570652"/>
            <a:ext cx="2689342" cy="3075996"/>
            <a:chOff x="6495486" y="683707"/>
            <a:chExt cx="4768731" cy="5454347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217" y="1298617"/>
              <a:ext cx="1512000" cy="113400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940" y="1298617"/>
              <a:ext cx="1512000" cy="113400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863" y="1298617"/>
              <a:ext cx="1512000" cy="113400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217" y="2514424"/>
              <a:ext cx="1512000" cy="113400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940" y="2514424"/>
              <a:ext cx="1512000" cy="113400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863" y="2514424"/>
              <a:ext cx="1512000" cy="1134001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217" y="3744997"/>
              <a:ext cx="1512000" cy="113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940" y="3744997"/>
              <a:ext cx="1512000" cy="113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863" y="3744997"/>
              <a:ext cx="1512000" cy="113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217" y="5004053"/>
              <a:ext cx="1512000" cy="1134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940" y="5004053"/>
              <a:ext cx="1512000" cy="1134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863" y="5004053"/>
              <a:ext cx="1512000" cy="1134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6495486" y="683707"/>
              <a:ext cx="4734026" cy="654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Fig. 1. RGBD segmentation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693031" y="1690688"/>
              <a:ext cx="1253765" cy="7131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352148" y="1601461"/>
              <a:ext cx="1106648" cy="6704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864148" y="1705080"/>
              <a:ext cx="599605" cy="4442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078864" y="5433409"/>
            <a:ext cx="94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0000FF"/>
                </a:solidFill>
              </a:rPr>
              <a:t>GrabCut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23835" y="6085288"/>
            <a:ext cx="168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Kernel Cut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3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7"/>
    </mc:Choice>
    <mc:Fallback xmlns="">
      <p:transition spd="slow" advTm="806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4160"/>
            <a:ext cx="1103493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CA" dirty="0"/>
              <a:t> </a:t>
            </a:r>
            <a:r>
              <a:rPr lang="en-US" dirty="0" smtClean="0"/>
              <a:t>new </a:t>
            </a:r>
            <a:r>
              <a:rPr lang="en-US" dirty="0"/>
              <a:t>unary kernel and spectral bounds for NC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can </a:t>
            </a:r>
            <a:r>
              <a:rPr lang="en-US" dirty="0"/>
              <a:t>combine NC with any MRF constraints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can </a:t>
            </a:r>
            <a:r>
              <a:rPr lang="en-US" dirty="0"/>
              <a:t>combine MRF with balanced clustering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MRF </a:t>
            </a:r>
            <a:r>
              <a:rPr lang="en-US" dirty="0"/>
              <a:t>with features of any </a:t>
            </a:r>
            <a:r>
              <a:rPr lang="en-US" dirty="0" smtClean="0"/>
              <a:t>dimension (RGBD</a:t>
            </a:r>
            <a:r>
              <a:rPr lang="en-US" dirty="0"/>
              <a:t>, RGBM, RGBXYM, deep,…)</a:t>
            </a:r>
          </a:p>
          <a:p>
            <a:pPr>
              <a:buFont typeface="Wingdings" panose="05000000000000000000" pitchFamily="2" charset="2"/>
              <a:buChar char="q"/>
            </a:pPr>
            <a:endParaRPr lang="en-CA" dirty="0"/>
          </a:p>
        </p:txBody>
      </p:sp>
      <p:grpSp>
        <p:nvGrpSpPr>
          <p:cNvPr id="48" name="Group 47"/>
          <p:cNvGrpSpPr/>
          <p:nvPr/>
        </p:nvGrpSpPr>
        <p:grpSpPr>
          <a:xfrm>
            <a:off x="7777520" y="354451"/>
            <a:ext cx="1581196" cy="1440144"/>
            <a:chOff x="2629983" y="3200405"/>
            <a:chExt cx="1854928" cy="1689458"/>
          </a:xfrm>
        </p:grpSpPr>
        <p:sp>
          <p:nvSpPr>
            <p:cNvPr id="49" name="Oval 48"/>
            <p:cNvSpPr/>
            <p:nvPr/>
          </p:nvSpPr>
          <p:spPr>
            <a:xfrm>
              <a:off x="3291840" y="4032069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3792583" y="4032069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4284614" y="4032069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2982684" y="43499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474722" y="43499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3949337" y="43499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2643046" y="4689566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3135083" y="4689566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592278" y="4689566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58" name="Straight Connector 57"/>
            <p:cNvCxnSpPr>
              <a:stCxn id="49" idx="3"/>
              <a:endCxn id="52" idx="7"/>
            </p:cNvCxnSpPr>
            <p:nvPr/>
          </p:nvCxnSpPr>
          <p:spPr>
            <a:xfrm flipH="1">
              <a:off x="3153648" y="4203033"/>
              <a:ext cx="167525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2" idx="3"/>
              <a:endCxn id="55" idx="7"/>
            </p:cNvCxnSpPr>
            <p:nvPr/>
          </p:nvCxnSpPr>
          <p:spPr>
            <a:xfrm flipH="1">
              <a:off x="2814010" y="4520896"/>
              <a:ext cx="198007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0" idx="3"/>
              <a:endCxn id="53" idx="7"/>
            </p:cNvCxnSpPr>
            <p:nvPr/>
          </p:nvCxnSpPr>
          <p:spPr>
            <a:xfrm flipH="1">
              <a:off x="3645686" y="4203033"/>
              <a:ext cx="176230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7"/>
              <a:endCxn id="53" idx="3"/>
            </p:cNvCxnSpPr>
            <p:nvPr/>
          </p:nvCxnSpPr>
          <p:spPr>
            <a:xfrm flipV="1">
              <a:off x="3306047" y="4520896"/>
              <a:ext cx="19800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1" idx="3"/>
              <a:endCxn id="54" idx="7"/>
            </p:cNvCxnSpPr>
            <p:nvPr/>
          </p:nvCxnSpPr>
          <p:spPr>
            <a:xfrm flipH="1">
              <a:off x="4120301" y="4203033"/>
              <a:ext cx="193646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54" idx="3"/>
              <a:endCxn id="57" idx="7"/>
            </p:cNvCxnSpPr>
            <p:nvPr/>
          </p:nvCxnSpPr>
          <p:spPr>
            <a:xfrm flipH="1">
              <a:off x="3763242" y="4520896"/>
              <a:ext cx="21542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0" idx="2"/>
              <a:endCxn id="49" idx="6"/>
            </p:cNvCxnSpPr>
            <p:nvPr/>
          </p:nvCxnSpPr>
          <p:spPr>
            <a:xfrm flipH="1">
              <a:off x="3492137" y="4132218"/>
              <a:ext cx="300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1" idx="2"/>
              <a:endCxn id="50" idx="6"/>
            </p:cNvCxnSpPr>
            <p:nvPr/>
          </p:nvCxnSpPr>
          <p:spPr>
            <a:xfrm flipH="1">
              <a:off x="3992880" y="4132218"/>
              <a:ext cx="291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4" idx="2"/>
              <a:endCxn id="53" idx="6"/>
            </p:cNvCxnSpPr>
            <p:nvPr/>
          </p:nvCxnSpPr>
          <p:spPr>
            <a:xfrm flipH="1">
              <a:off x="3675019" y="4450081"/>
              <a:ext cx="274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3" idx="2"/>
              <a:endCxn id="52" idx="6"/>
            </p:cNvCxnSpPr>
            <p:nvPr/>
          </p:nvCxnSpPr>
          <p:spPr>
            <a:xfrm flipH="1">
              <a:off x="3182981" y="4450081"/>
              <a:ext cx="291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6" idx="2"/>
              <a:endCxn id="55" idx="6"/>
            </p:cNvCxnSpPr>
            <p:nvPr/>
          </p:nvCxnSpPr>
          <p:spPr>
            <a:xfrm flipH="1">
              <a:off x="2843343" y="4789715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7" idx="2"/>
              <a:endCxn id="56" idx="6"/>
            </p:cNvCxnSpPr>
            <p:nvPr/>
          </p:nvCxnSpPr>
          <p:spPr>
            <a:xfrm flipH="1">
              <a:off x="3335380" y="4789715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3287486" y="3200405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3814358" y="3200405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4280268" y="3200405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2969621" y="3518268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3487782" y="3518268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3962401" y="3518268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2629983" y="3857902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3139434" y="3857902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3587928" y="3857902"/>
              <a:ext cx="200297" cy="2002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79" name="Straight Connector 78"/>
            <p:cNvCxnSpPr>
              <a:stCxn id="76" idx="4"/>
              <a:endCxn id="55" idx="0"/>
            </p:cNvCxnSpPr>
            <p:nvPr/>
          </p:nvCxnSpPr>
          <p:spPr>
            <a:xfrm>
              <a:off x="2730132" y="4058199"/>
              <a:ext cx="13063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7" idx="4"/>
              <a:endCxn id="56" idx="0"/>
            </p:cNvCxnSpPr>
            <p:nvPr/>
          </p:nvCxnSpPr>
          <p:spPr>
            <a:xfrm flipH="1">
              <a:off x="3235232" y="4058199"/>
              <a:ext cx="4351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8" idx="4"/>
              <a:endCxn id="57" idx="0"/>
            </p:cNvCxnSpPr>
            <p:nvPr/>
          </p:nvCxnSpPr>
          <p:spPr>
            <a:xfrm>
              <a:off x="3688077" y="4058199"/>
              <a:ext cx="4350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2" idx="4"/>
              <a:endCxn id="51" idx="0"/>
            </p:cNvCxnSpPr>
            <p:nvPr/>
          </p:nvCxnSpPr>
          <p:spPr>
            <a:xfrm>
              <a:off x="4380417" y="3400702"/>
              <a:ext cx="4346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71" idx="4"/>
              <a:endCxn id="50" idx="0"/>
            </p:cNvCxnSpPr>
            <p:nvPr/>
          </p:nvCxnSpPr>
          <p:spPr>
            <a:xfrm flipH="1">
              <a:off x="3892732" y="3400702"/>
              <a:ext cx="21775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70" idx="4"/>
              <a:endCxn id="49" idx="0"/>
            </p:cNvCxnSpPr>
            <p:nvPr/>
          </p:nvCxnSpPr>
          <p:spPr>
            <a:xfrm>
              <a:off x="3387635" y="3400702"/>
              <a:ext cx="4354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75" idx="4"/>
              <a:endCxn id="54" idx="0"/>
            </p:cNvCxnSpPr>
            <p:nvPr/>
          </p:nvCxnSpPr>
          <p:spPr>
            <a:xfrm flipH="1">
              <a:off x="4049486" y="3718565"/>
              <a:ext cx="13064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4"/>
              <a:endCxn id="53" idx="0"/>
            </p:cNvCxnSpPr>
            <p:nvPr/>
          </p:nvCxnSpPr>
          <p:spPr>
            <a:xfrm flipH="1">
              <a:off x="3574871" y="3718565"/>
              <a:ext cx="13060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73" idx="4"/>
              <a:endCxn id="52" idx="0"/>
            </p:cNvCxnSpPr>
            <p:nvPr/>
          </p:nvCxnSpPr>
          <p:spPr>
            <a:xfrm>
              <a:off x="3069770" y="3718565"/>
              <a:ext cx="13063" cy="631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6910854" y="423493"/>
            <a:ext cx="1063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/>
              <a:t>+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4364185" y="264828"/>
            <a:ext cx="2383486" cy="1641663"/>
            <a:chOff x="7925204" y="246061"/>
            <a:chExt cx="2540702" cy="1749948"/>
          </a:xfrm>
        </p:grpSpPr>
        <p:sp>
          <p:nvSpPr>
            <p:cNvPr id="201" name="Oval 4"/>
            <p:cNvSpPr>
              <a:spLocks noChangeArrowheads="1"/>
            </p:cNvSpPr>
            <p:nvPr/>
          </p:nvSpPr>
          <p:spPr bwMode="auto">
            <a:xfrm>
              <a:off x="8018531" y="707367"/>
              <a:ext cx="94719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8396014" y="607076"/>
              <a:ext cx="93327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3" name="Oval 6"/>
            <p:cNvSpPr>
              <a:spLocks noChangeArrowheads="1"/>
            </p:cNvSpPr>
            <p:nvPr/>
          </p:nvSpPr>
          <p:spPr bwMode="auto">
            <a:xfrm>
              <a:off x="7925204" y="1108531"/>
              <a:ext cx="93327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" name="Oval 7"/>
            <p:cNvSpPr>
              <a:spLocks noChangeArrowheads="1"/>
            </p:cNvSpPr>
            <p:nvPr/>
          </p:nvSpPr>
          <p:spPr bwMode="auto">
            <a:xfrm>
              <a:off x="8489341" y="1208822"/>
              <a:ext cx="94719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" name="Oval 8"/>
            <p:cNvSpPr>
              <a:spLocks noChangeArrowheads="1"/>
            </p:cNvSpPr>
            <p:nvPr/>
          </p:nvSpPr>
          <p:spPr bwMode="auto">
            <a:xfrm>
              <a:off x="8865431" y="907949"/>
              <a:ext cx="94719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6" name="Oval 9"/>
            <p:cNvSpPr>
              <a:spLocks noChangeArrowheads="1"/>
            </p:cNvSpPr>
            <p:nvPr/>
          </p:nvSpPr>
          <p:spPr bwMode="auto">
            <a:xfrm>
              <a:off x="9712332" y="502425"/>
              <a:ext cx="94719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7" name="Oval 10 1"/>
            <p:cNvSpPr>
              <a:spLocks noChangeArrowheads="1"/>
            </p:cNvSpPr>
            <p:nvPr/>
          </p:nvSpPr>
          <p:spPr bwMode="auto">
            <a:xfrm>
              <a:off x="10183142" y="903588"/>
              <a:ext cx="94719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8" name="Oval 11"/>
            <p:cNvSpPr>
              <a:spLocks noChangeArrowheads="1"/>
            </p:cNvSpPr>
            <p:nvPr/>
          </p:nvSpPr>
          <p:spPr bwMode="auto">
            <a:xfrm>
              <a:off x="8207969" y="1309112"/>
              <a:ext cx="93326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9" name="Oval 12"/>
            <p:cNvSpPr>
              <a:spLocks noChangeArrowheads="1"/>
            </p:cNvSpPr>
            <p:nvPr/>
          </p:nvSpPr>
          <p:spPr bwMode="auto">
            <a:xfrm>
              <a:off x="8301295" y="406495"/>
              <a:ext cx="94719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0" name="Oval 13 1"/>
            <p:cNvSpPr>
              <a:spLocks noChangeArrowheads="1"/>
            </p:cNvSpPr>
            <p:nvPr/>
          </p:nvSpPr>
          <p:spPr bwMode="auto">
            <a:xfrm>
              <a:off x="10372580" y="502425"/>
              <a:ext cx="93326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1" name="Oval 14"/>
            <p:cNvSpPr>
              <a:spLocks noChangeArrowheads="1"/>
            </p:cNvSpPr>
            <p:nvPr/>
          </p:nvSpPr>
          <p:spPr bwMode="auto">
            <a:xfrm>
              <a:off x="8207969" y="907949"/>
              <a:ext cx="93326" cy="100291"/>
            </a:xfrm>
            <a:prstGeom prst="ellipse">
              <a:avLst/>
            </a:prstGeom>
            <a:solidFill>
              <a:schemeClr val="accent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2" name="Oval 15 1"/>
            <p:cNvSpPr>
              <a:spLocks noChangeArrowheads="1"/>
            </p:cNvSpPr>
            <p:nvPr/>
          </p:nvSpPr>
          <p:spPr bwMode="auto">
            <a:xfrm>
              <a:off x="9995096" y="301843"/>
              <a:ext cx="94719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3" name="Oval 16 1"/>
            <p:cNvSpPr>
              <a:spLocks noChangeArrowheads="1"/>
            </p:cNvSpPr>
            <p:nvPr/>
          </p:nvSpPr>
          <p:spPr bwMode="auto">
            <a:xfrm>
              <a:off x="9619005" y="903588"/>
              <a:ext cx="93327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4" name="Oval 17 1"/>
            <p:cNvSpPr>
              <a:spLocks noChangeArrowheads="1"/>
            </p:cNvSpPr>
            <p:nvPr/>
          </p:nvSpPr>
          <p:spPr bwMode="auto">
            <a:xfrm>
              <a:off x="10277861" y="1204461"/>
              <a:ext cx="94719" cy="100291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215" name="AutoShape 18"/>
            <p:cNvCxnSpPr>
              <a:cxnSpLocks noChangeShapeType="1"/>
              <a:stCxn id="201" idx="5"/>
              <a:endCxn id="211" idx="1"/>
            </p:cNvCxnSpPr>
            <p:nvPr/>
          </p:nvCxnSpPr>
          <p:spPr bwMode="auto">
            <a:xfrm>
              <a:off x="8099321" y="792336"/>
              <a:ext cx="121184" cy="130935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6" name="AutoShape 19"/>
            <p:cNvCxnSpPr>
              <a:cxnSpLocks noChangeShapeType="1"/>
              <a:stCxn id="203" idx="6"/>
              <a:endCxn id="211" idx="3"/>
            </p:cNvCxnSpPr>
            <p:nvPr/>
          </p:nvCxnSpPr>
          <p:spPr bwMode="auto">
            <a:xfrm flipV="1">
              <a:off x="8018531" y="992918"/>
              <a:ext cx="201974" cy="165758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7" name="AutoShape 20"/>
            <p:cNvCxnSpPr>
              <a:cxnSpLocks noChangeShapeType="1"/>
              <a:stCxn id="203" idx="5"/>
              <a:endCxn id="208" idx="1"/>
            </p:cNvCxnSpPr>
            <p:nvPr/>
          </p:nvCxnSpPr>
          <p:spPr bwMode="auto">
            <a:xfrm>
              <a:off x="8005994" y="1193500"/>
              <a:ext cx="214511" cy="130935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8" name="AutoShape 21"/>
            <p:cNvCxnSpPr>
              <a:cxnSpLocks noChangeShapeType="1"/>
              <a:stCxn id="201" idx="3"/>
              <a:endCxn id="203" idx="0"/>
            </p:cNvCxnSpPr>
            <p:nvPr/>
          </p:nvCxnSpPr>
          <p:spPr bwMode="auto">
            <a:xfrm flipH="1">
              <a:off x="7972564" y="792336"/>
              <a:ext cx="61289" cy="316194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9" name="AutoShape 22"/>
            <p:cNvCxnSpPr>
              <a:cxnSpLocks noChangeShapeType="1"/>
              <a:stCxn id="211" idx="4"/>
              <a:endCxn id="208" idx="0"/>
            </p:cNvCxnSpPr>
            <p:nvPr/>
          </p:nvCxnSpPr>
          <p:spPr bwMode="auto">
            <a:xfrm>
              <a:off x="8255329" y="1008240"/>
              <a:ext cx="0" cy="300873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0" name="AutoShape 23"/>
            <p:cNvCxnSpPr>
              <a:cxnSpLocks noChangeShapeType="1"/>
              <a:stCxn id="211" idx="7"/>
              <a:endCxn id="202" idx="4"/>
            </p:cNvCxnSpPr>
            <p:nvPr/>
          </p:nvCxnSpPr>
          <p:spPr bwMode="auto">
            <a:xfrm flipV="1">
              <a:off x="8287365" y="707367"/>
              <a:ext cx="156008" cy="215904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1" name="AutoShape 24"/>
            <p:cNvCxnSpPr>
              <a:cxnSpLocks noChangeShapeType="1"/>
              <a:stCxn id="211" idx="5"/>
              <a:endCxn id="204" idx="1"/>
            </p:cNvCxnSpPr>
            <p:nvPr/>
          </p:nvCxnSpPr>
          <p:spPr bwMode="auto">
            <a:xfrm>
              <a:off x="8287365" y="992918"/>
              <a:ext cx="215904" cy="231226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2" name="AutoShape 25"/>
            <p:cNvCxnSpPr>
              <a:cxnSpLocks noChangeShapeType="1"/>
              <a:stCxn id="208" idx="6"/>
              <a:endCxn id="204" idx="3"/>
            </p:cNvCxnSpPr>
            <p:nvPr/>
          </p:nvCxnSpPr>
          <p:spPr bwMode="auto">
            <a:xfrm flipV="1">
              <a:off x="8301295" y="1293791"/>
              <a:ext cx="201975" cy="6546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3" name="AutoShape 26"/>
            <p:cNvCxnSpPr>
              <a:cxnSpLocks noChangeShapeType="1"/>
              <a:stCxn id="201" idx="7"/>
              <a:endCxn id="209" idx="3"/>
            </p:cNvCxnSpPr>
            <p:nvPr/>
          </p:nvCxnSpPr>
          <p:spPr bwMode="auto">
            <a:xfrm flipV="1">
              <a:off x="8099321" y="491464"/>
              <a:ext cx="215904" cy="231226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4" name="AutoShape 27"/>
            <p:cNvCxnSpPr>
              <a:cxnSpLocks noChangeShapeType="1"/>
              <a:stCxn id="209" idx="5"/>
              <a:endCxn id="202" idx="0"/>
            </p:cNvCxnSpPr>
            <p:nvPr/>
          </p:nvCxnSpPr>
          <p:spPr bwMode="auto">
            <a:xfrm>
              <a:off x="8382085" y="491464"/>
              <a:ext cx="61289" cy="115613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" name="AutoShape 28"/>
            <p:cNvCxnSpPr>
              <a:cxnSpLocks noChangeShapeType="1"/>
              <a:stCxn id="204" idx="7"/>
              <a:endCxn id="205" idx="3"/>
            </p:cNvCxnSpPr>
            <p:nvPr/>
          </p:nvCxnSpPr>
          <p:spPr bwMode="auto">
            <a:xfrm flipV="1">
              <a:off x="8570130" y="992918"/>
              <a:ext cx="310623" cy="231226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6" name="AutoShape 29"/>
            <p:cNvCxnSpPr>
              <a:cxnSpLocks noChangeShapeType="1"/>
              <a:stCxn id="209" idx="6"/>
              <a:endCxn id="205" idx="1"/>
            </p:cNvCxnSpPr>
            <p:nvPr/>
          </p:nvCxnSpPr>
          <p:spPr bwMode="auto">
            <a:xfrm>
              <a:off x="8396014" y="456640"/>
              <a:ext cx="484739" cy="466631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7" name="AutoShape 30"/>
            <p:cNvCxnSpPr>
              <a:cxnSpLocks noChangeShapeType="1"/>
              <a:stCxn id="211" idx="6"/>
              <a:endCxn id="205" idx="2"/>
            </p:cNvCxnSpPr>
            <p:nvPr/>
          </p:nvCxnSpPr>
          <p:spPr bwMode="auto">
            <a:xfrm>
              <a:off x="8301295" y="958094"/>
              <a:ext cx="564137" cy="0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8" name="AutoShape 31"/>
            <p:cNvCxnSpPr>
              <a:cxnSpLocks noChangeShapeType="1"/>
              <a:stCxn id="206" idx="4"/>
              <a:endCxn id="213" idx="0"/>
            </p:cNvCxnSpPr>
            <p:nvPr/>
          </p:nvCxnSpPr>
          <p:spPr bwMode="auto">
            <a:xfrm flipH="1">
              <a:off x="9666365" y="602716"/>
              <a:ext cx="93327" cy="300873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9" name="AutoShape 32"/>
            <p:cNvCxnSpPr>
              <a:cxnSpLocks noChangeShapeType="1"/>
              <a:stCxn id="206" idx="7"/>
              <a:endCxn id="212" idx="3"/>
            </p:cNvCxnSpPr>
            <p:nvPr/>
          </p:nvCxnSpPr>
          <p:spPr bwMode="auto">
            <a:xfrm flipV="1">
              <a:off x="9793122" y="386812"/>
              <a:ext cx="215904" cy="130935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0" name="AutoShape 33 1"/>
            <p:cNvCxnSpPr>
              <a:cxnSpLocks noChangeShapeType="1"/>
              <a:stCxn id="212" idx="4"/>
              <a:endCxn id="207" idx="1"/>
            </p:cNvCxnSpPr>
            <p:nvPr/>
          </p:nvCxnSpPr>
          <p:spPr bwMode="auto">
            <a:xfrm>
              <a:off x="10042456" y="402134"/>
              <a:ext cx="154616" cy="51677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" name="AutoShape 34 1"/>
            <p:cNvCxnSpPr>
              <a:cxnSpLocks noChangeShapeType="1"/>
              <a:stCxn id="213" idx="6"/>
              <a:endCxn id="207" idx="2"/>
            </p:cNvCxnSpPr>
            <p:nvPr/>
          </p:nvCxnSpPr>
          <p:spPr bwMode="auto">
            <a:xfrm>
              <a:off x="9712332" y="953734"/>
              <a:ext cx="470810" cy="0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" name="AutoShape 35 1"/>
            <p:cNvCxnSpPr>
              <a:cxnSpLocks noChangeShapeType="1"/>
              <a:stCxn id="212" idx="5"/>
              <a:endCxn id="210" idx="2"/>
            </p:cNvCxnSpPr>
            <p:nvPr/>
          </p:nvCxnSpPr>
          <p:spPr bwMode="auto">
            <a:xfrm>
              <a:off x="10075886" y="386812"/>
              <a:ext cx="296694" cy="165758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AutoShape 36"/>
            <p:cNvCxnSpPr>
              <a:cxnSpLocks noChangeShapeType="1"/>
              <a:stCxn id="206" idx="5"/>
              <a:endCxn id="207" idx="1"/>
            </p:cNvCxnSpPr>
            <p:nvPr/>
          </p:nvCxnSpPr>
          <p:spPr bwMode="auto">
            <a:xfrm>
              <a:off x="9793122" y="587394"/>
              <a:ext cx="403949" cy="33151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" name="AutoShape 37 1"/>
            <p:cNvCxnSpPr>
              <a:cxnSpLocks noChangeShapeType="1"/>
              <a:stCxn id="210" idx="3"/>
              <a:endCxn id="213" idx="7"/>
            </p:cNvCxnSpPr>
            <p:nvPr/>
          </p:nvCxnSpPr>
          <p:spPr bwMode="auto">
            <a:xfrm flipH="1">
              <a:off x="9699795" y="587394"/>
              <a:ext cx="685321" cy="33151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" name="AutoShape 38 1"/>
            <p:cNvCxnSpPr>
              <a:cxnSpLocks noChangeShapeType="1"/>
              <a:stCxn id="210" idx="4"/>
              <a:endCxn id="214" idx="0"/>
            </p:cNvCxnSpPr>
            <p:nvPr/>
          </p:nvCxnSpPr>
          <p:spPr bwMode="auto">
            <a:xfrm flipH="1">
              <a:off x="10325221" y="602716"/>
              <a:ext cx="94719" cy="601745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" name="AutoShape 39 1"/>
            <p:cNvCxnSpPr>
              <a:cxnSpLocks noChangeShapeType="1"/>
              <a:stCxn id="213" idx="5"/>
              <a:endCxn id="214" idx="2"/>
            </p:cNvCxnSpPr>
            <p:nvPr/>
          </p:nvCxnSpPr>
          <p:spPr bwMode="auto">
            <a:xfrm>
              <a:off x="9699795" y="988557"/>
              <a:ext cx="578066" cy="266049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" name="AutoShape 40"/>
            <p:cNvCxnSpPr>
              <a:cxnSpLocks noChangeShapeType="1"/>
              <a:stCxn id="205" idx="6"/>
              <a:endCxn id="206" idx="2"/>
            </p:cNvCxnSpPr>
            <p:nvPr/>
          </p:nvCxnSpPr>
          <p:spPr bwMode="auto">
            <a:xfrm flipV="1">
              <a:off x="8960150" y="552570"/>
              <a:ext cx="752182" cy="405524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" name="AutoShape 42 1"/>
            <p:cNvCxnSpPr>
              <a:cxnSpLocks noChangeShapeType="1"/>
              <a:stCxn id="209" idx="7"/>
              <a:endCxn id="206" idx="1"/>
            </p:cNvCxnSpPr>
            <p:nvPr/>
          </p:nvCxnSpPr>
          <p:spPr bwMode="auto">
            <a:xfrm>
              <a:off x="8382143" y="421182"/>
              <a:ext cx="1344061" cy="95930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" name="AutoShape 43 1"/>
            <p:cNvCxnSpPr>
              <a:cxnSpLocks noChangeShapeType="1"/>
              <a:stCxn id="205" idx="5"/>
              <a:endCxn id="213" idx="2"/>
            </p:cNvCxnSpPr>
            <p:nvPr/>
          </p:nvCxnSpPr>
          <p:spPr bwMode="auto">
            <a:xfrm flipV="1">
              <a:off x="8946279" y="953734"/>
              <a:ext cx="672726" cy="39819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" name="Straight Connector 239"/>
            <p:cNvCxnSpPr/>
            <p:nvPr/>
          </p:nvCxnSpPr>
          <p:spPr>
            <a:xfrm flipH="1">
              <a:off x="9425069" y="246061"/>
              <a:ext cx="28377" cy="882306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10 2"/>
            <p:cNvSpPr>
              <a:spLocks noChangeArrowheads="1"/>
            </p:cNvSpPr>
            <p:nvPr/>
          </p:nvSpPr>
          <p:spPr bwMode="auto">
            <a:xfrm>
              <a:off x="9485590" y="1520716"/>
              <a:ext cx="94719" cy="100291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2" name="Oval 13 2"/>
            <p:cNvSpPr>
              <a:spLocks noChangeArrowheads="1"/>
            </p:cNvSpPr>
            <p:nvPr/>
          </p:nvSpPr>
          <p:spPr bwMode="auto">
            <a:xfrm>
              <a:off x="10093635" y="1494555"/>
              <a:ext cx="93326" cy="100291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3" name="Oval 15 2"/>
            <p:cNvSpPr>
              <a:spLocks noChangeArrowheads="1"/>
            </p:cNvSpPr>
            <p:nvPr/>
          </p:nvSpPr>
          <p:spPr bwMode="auto">
            <a:xfrm>
              <a:off x="9716151" y="1293973"/>
              <a:ext cx="94719" cy="100291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4" name="Oval 16 2"/>
            <p:cNvSpPr>
              <a:spLocks noChangeArrowheads="1"/>
            </p:cNvSpPr>
            <p:nvPr/>
          </p:nvSpPr>
          <p:spPr bwMode="auto">
            <a:xfrm>
              <a:off x="9340060" y="1895718"/>
              <a:ext cx="93327" cy="100291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" name="Oval 17 2"/>
            <p:cNvSpPr>
              <a:spLocks noChangeArrowheads="1"/>
            </p:cNvSpPr>
            <p:nvPr/>
          </p:nvSpPr>
          <p:spPr bwMode="auto">
            <a:xfrm>
              <a:off x="9937870" y="1882636"/>
              <a:ext cx="94719" cy="100291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246" name="AutoShape 33 2"/>
            <p:cNvCxnSpPr>
              <a:cxnSpLocks noChangeShapeType="1"/>
              <a:stCxn id="243" idx="3"/>
              <a:endCxn id="241" idx="7"/>
            </p:cNvCxnSpPr>
            <p:nvPr/>
          </p:nvCxnSpPr>
          <p:spPr bwMode="auto">
            <a:xfrm flipH="1">
              <a:off x="9566438" y="1379577"/>
              <a:ext cx="163584" cy="155826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" name="AutoShape 34 2"/>
            <p:cNvCxnSpPr>
              <a:cxnSpLocks noChangeShapeType="1"/>
              <a:stCxn id="244" idx="7"/>
              <a:endCxn id="241" idx="3"/>
            </p:cNvCxnSpPr>
            <p:nvPr/>
          </p:nvCxnSpPr>
          <p:spPr bwMode="auto">
            <a:xfrm flipV="1">
              <a:off x="9419719" y="1606319"/>
              <a:ext cx="79743" cy="30408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" name="AutoShape 35 2"/>
            <p:cNvCxnSpPr>
              <a:cxnSpLocks noChangeShapeType="1"/>
              <a:stCxn id="243" idx="5"/>
              <a:endCxn id="242" idx="2"/>
            </p:cNvCxnSpPr>
            <p:nvPr/>
          </p:nvCxnSpPr>
          <p:spPr bwMode="auto">
            <a:xfrm>
              <a:off x="9796940" y="1378942"/>
              <a:ext cx="296694" cy="165758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9" name="AutoShape 37 2"/>
            <p:cNvCxnSpPr>
              <a:cxnSpLocks noChangeShapeType="1"/>
              <a:stCxn id="242" idx="3"/>
              <a:endCxn id="244" idx="7"/>
            </p:cNvCxnSpPr>
            <p:nvPr/>
          </p:nvCxnSpPr>
          <p:spPr bwMode="auto">
            <a:xfrm flipH="1">
              <a:off x="9420850" y="1579524"/>
              <a:ext cx="685321" cy="331517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0" name="AutoShape 38 2"/>
            <p:cNvCxnSpPr>
              <a:cxnSpLocks noChangeShapeType="1"/>
              <a:stCxn id="242" idx="4"/>
              <a:endCxn id="245" idx="0"/>
            </p:cNvCxnSpPr>
            <p:nvPr/>
          </p:nvCxnSpPr>
          <p:spPr bwMode="auto">
            <a:xfrm flipH="1">
              <a:off x="9985229" y="1594846"/>
              <a:ext cx="155068" cy="287791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1" name="AutoShape 39 2"/>
            <p:cNvCxnSpPr>
              <a:cxnSpLocks noChangeShapeType="1"/>
              <a:stCxn id="244" idx="5"/>
              <a:endCxn id="245" idx="2"/>
            </p:cNvCxnSpPr>
            <p:nvPr/>
          </p:nvCxnSpPr>
          <p:spPr bwMode="auto">
            <a:xfrm flipV="1">
              <a:off x="9419719" y="1932782"/>
              <a:ext cx="518151" cy="48540"/>
            </a:xfrm>
            <a:prstGeom prst="straightConnector1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2" name="AutoShape 43 2"/>
            <p:cNvCxnSpPr>
              <a:cxnSpLocks noChangeShapeType="1"/>
              <a:stCxn id="204" idx="4"/>
              <a:endCxn id="244" idx="1"/>
            </p:cNvCxnSpPr>
            <p:nvPr/>
          </p:nvCxnSpPr>
          <p:spPr bwMode="auto">
            <a:xfrm>
              <a:off x="8536700" y="1309112"/>
              <a:ext cx="817028" cy="601293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3" name="AutoShape 43 3"/>
            <p:cNvCxnSpPr>
              <a:cxnSpLocks noChangeShapeType="1"/>
              <a:stCxn id="205" idx="5"/>
              <a:endCxn id="241" idx="0"/>
            </p:cNvCxnSpPr>
            <p:nvPr/>
          </p:nvCxnSpPr>
          <p:spPr bwMode="auto">
            <a:xfrm>
              <a:off x="8946279" y="993552"/>
              <a:ext cx="586671" cy="527163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AutoShape 43 4"/>
            <p:cNvCxnSpPr>
              <a:cxnSpLocks noChangeShapeType="1"/>
              <a:stCxn id="204" idx="5"/>
              <a:endCxn id="241" idx="2"/>
            </p:cNvCxnSpPr>
            <p:nvPr/>
          </p:nvCxnSpPr>
          <p:spPr bwMode="auto">
            <a:xfrm>
              <a:off x="8570188" y="1294425"/>
              <a:ext cx="915402" cy="276436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5" name="AutoShape 42 2"/>
            <p:cNvCxnSpPr>
              <a:cxnSpLocks noChangeShapeType="1"/>
              <a:stCxn id="243" idx="0"/>
            </p:cNvCxnSpPr>
            <p:nvPr/>
          </p:nvCxnSpPr>
          <p:spPr bwMode="auto">
            <a:xfrm flipH="1" flipV="1">
              <a:off x="9679259" y="970156"/>
              <a:ext cx="84252" cy="323817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" name="AutoShape 42 3"/>
            <p:cNvCxnSpPr>
              <a:cxnSpLocks noChangeShapeType="1"/>
              <a:stCxn id="242" idx="0"/>
            </p:cNvCxnSpPr>
            <p:nvPr/>
          </p:nvCxnSpPr>
          <p:spPr bwMode="auto">
            <a:xfrm flipV="1">
              <a:off x="10140298" y="981307"/>
              <a:ext cx="85370" cy="513248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7" name="AutoShape 42 4"/>
            <p:cNvCxnSpPr>
              <a:cxnSpLocks noChangeShapeType="1"/>
              <a:stCxn id="242" idx="7"/>
              <a:endCxn id="214" idx="6"/>
            </p:cNvCxnSpPr>
            <p:nvPr/>
          </p:nvCxnSpPr>
          <p:spPr bwMode="auto">
            <a:xfrm flipV="1">
              <a:off x="10173294" y="1254607"/>
              <a:ext cx="199286" cy="254635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8" name="Straight Connector 257"/>
            <p:cNvCxnSpPr/>
            <p:nvPr/>
          </p:nvCxnSpPr>
          <p:spPr>
            <a:xfrm flipH="1" flipV="1">
              <a:off x="9336241" y="1135163"/>
              <a:ext cx="1129665" cy="37764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8804087" y="1173624"/>
              <a:ext cx="618504" cy="76835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21</a:t>
            </a:fld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81"/>
    </mc:Choice>
    <mc:Fallback xmlns="">
      <p:transition spd="slow" advTm="7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>
          <a:xfrm rot="8168556">
            <a:off x="2868331" y="4718914"/>
            <a:ext cx="1308026" cy="5085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Markov Random Field (</a:t>
            </a:r>
            <a:r>
              <a:rPr lang="en-CA" b="1" dirty="0"/>
              <a:t>MRF</a:t>
            </a:r>
            <a:r>
              <a:rPr lang="en-CA" dirty="0"/>
              <a:t>)</a:t>
            </a:r>
          </a:p>
        </p:txBody>
      </p:sp>
      <p:pic>
        <p:nvPicPr>
          <p:cNvPr id="66" name="Picture 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23" y="2356093"/>
            <a:ext cx="2630804" cy="523332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2</a:t>
            </a:fld>
            <a:endParaRPr lang="en-CA" dirty="0"/>
          </a:p>
        </p:txBody>
      </p:sp>
      <p:grpSp>
        <p:nvGrpSpPr>
          <p:cNvPr id="4" name="Group 3"/>
          <p:cNvGrpSpPr/>
          <p:nvPr/>
        </p:nvGrpSpPr>
        <p:grpSpPr>
          <a:xfrm>
            <a:off x="1528585" y="4179749"/>
            <a:ext cx="3409175" cy="1572362"/>
            <a:chOff x="1528586" y="4466635"/>
            <a:chExt cx="2714646" cy="1193876"/>
          </a:xfrm>
        </p:grpSpPr>
        <p:sp>
          <p:nvSpPr>
            <p:cNvPr id="64" name="Oval 63"/>
            <p:cNvSpPr/>
            <p:nvPr/>
          </p:nvSpPr>
          <p:spPr>
            <a:xfrm>
              <a:off x="2529533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3030276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3522307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2220377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2712415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3187030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1880739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237277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2829971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83" name="Straight Connector 82"/>
            <p:cNvCxnSpPr>
              <a:stCxn id="64" idx="3"/>
              <a:endCxn id="68" idx="7"/>
            </p:cNvCxnSpPr>
            <p:nvPr/>
          </p:nvCxnSpPr>
          <p:spPr>
            <a:xfrm flipH="1">
              <a:off x="2391341" y="4637599"/>
              <a:ext cx="167525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8" idx="3"/>
              <a:endCxn id="71" idx="7"/>
            </p:cNvCxnSpPr>
            <p:nvPr/>
          </p:nvCxnSpPr>
          <p:spPr>
            <a:xfrm flipH="1">
              <a:off x="2051703" y="4955462"/>
              <a:ext cx="198007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65" idx="3"/>
              <a:endCxn id="69" idx="7"/>
            </p:cNvCxnSpPr>
            <p:nvPr/>
          </p:nvCxnSpPr>
          <p:spPr>
            <a:xfrm flipH="1">
              <a:off x="2883379" y="4637599"/>
              <a:ext cx="176230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2" idx="7"/>
              <a:endCxn id="69" idx="3"/>
            </p:cNvCxnSpPr>
            <p:nvPr/>
          </p:nvCxnSpPr>
          <p:spPr>
            <a:xfrm flipV="1">
              <a:off x="2543740" y="4955462"/>
              <a:ext cx="19800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7" idx="3"/>
              <a:endCxn id="70" idx="7"/>
            </p:cNvCxnSpPr>
            <p:nvPr/>
          </p:nvCxnSpPr>
          <p:spPr>
            <a:xfrm flipH="1">
              <a:off x="3357994" y="4637599"/>
              <a:ext cx="193646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0" idx="3"/>
              <a:endCxn id="82" idx="7"/>
            </p:cNvCxnSpPr>
            <p:nvPr/>
          </p:nvCxnSpPr>
          <p:spPr>
            <a:xfrm flipH="1">
              <a:off x="3000935" y="4955462"/>
              <a:ext cx="21542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65" idx="2"/>
              <a:endCxn id="64" idx="6"/>
            </p:cNvCxnSpPr>
            <p:nvPr/>
          </p:nvCxnSpPr>
          <p:spPr>
            <a:xfrm flipH="1">
              <a:off x="2729830" y="4566784"/>
              <a:ext cx="300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7" idx="2"/>
              <a:endCxn id="65" idx="6"/>
            </p:cNvCxnSpPr>
            <p:nvPr/>
          </p:nvCxnSpPr>
          <p:spPr>
            <a:xfrm flipH="1">
              <a:off x="3230573" y="4566784"/>
              <a:ext cx="291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70" idx="2"/>
              <a:endCxn id="69" idx="6"/>
            </p:cNvCxnSpPr>
            <p:nvPr/>
          </p:nvCxnSpPr>
          <p:spPr>
            <a:xfrm flipH="1">
              <a:off x="2912712" y="4884647"/>
              <a:ext cx="274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69" idx="2"/>
              <a:endCxn id="68" idx="6"/>
            </p:cNvCxnSpPr>
            <p:nvPr/>
          </p:nvCxnSpPr>
          <p:spPr>
            <a:xfrm flipH="1">
              <a:off x="2420674" y="4884647"/>
              <a:ext cx="291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2" idx="2"/>
              <a:endCxn id="71" idx="6"/>
            </p:cNvCxnSpPr>
            <p:nvPr/>
          </p:nvCxnSpPr>
          <p:spPr>
            <a:xfrm flipH="1">
              <a:off x="2081036" y="5224281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82" idx="2"/>
              <a:endCxn id="72" idx="6"/>
            </p:cNvCxnSpPr>
            <p:nvPr/>
          </p:nvCxnSpPr>
          <p:spPr>
            <a:xfrm flipH="1">
              <a:off x="2573073" y="5224281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1528586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2020623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2" name="Oval 141"/>
            <p:cNvSpPr/>
            <p:nvPr/>
          </p:nvSpPr>
          <p:spPr>
            <a:xfrm>
              <a:off x="2477818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43" name="Straight Connector 142"/>
            <p:cNvCxnSpPr>
              <a:stCxn id="141" idx="2"/>
              <a:endCxn id="140" idx="6"/>
            </p:cNvCxnSpPr>
            <p:nvPr/>
          </p:nvCxnSpPr>
          <p:spPr>
            <a:xfrm flipH="1">
              <a:off x="1728883" y="5560363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42" idx="2"/>
              <a:endCxn id="141" idx="6"/>
            </p:cNvCxnSpPr>
            <p:nvPr/>
          </p:nvCxnSpPr>
          <p:spPr>
            <a:xfrm flipH="1">
              <a:off x="2220920" y="5560363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71" idx="3"/>
              <a:endCxn id="140" idx="7"/>
            </p:cNvCxnSpPr>
            <p:nvPr/>
          </p:nvCxnSpPr>
          <p:spPr>
            <a:xfrm flipH="1">
              <a:off x="1699550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72" idx="3"/>
              <a:endCxn id="141" idx="7"/>
            </p:cNvCxnSpPr>
            <p:nvPr/>
          </p:nvCxnSpPr>
          <p:spPr>
            <a:xfrm flipH="1">
              <a:off x="2191587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82" idx="3"/>
              <a:endCxn id="142" idx="7"/>
            </p:cNvCxnSpPr>
            <p:nvPr/>
          </p:nvCxnSpPr>
          <p:spPr>
            <a:xfrm flipH="1">
              <a:off x="2648782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4042935" y="4469161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8" name="Oval 157"/>
            <p:cNvSpPr/>
            <p:nvPr/>
          </p:nvSpPr>
          <p:spPr>
            <a:xfrm>
              <a:off x="3686802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9" name="Oval 158"/>
            <p:cNvSpPr/>
            <p:nvPr/>
          </p:nvSpPr>
          <p:spPr>
            <a:xfrm>
              <a:off x="330990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0" name="Oval 159"/>
            <p:cNvSpPr/>
            <p:nvPr/>
          </p:nvSpPr>
          <p:spPr>
            <a:xfrm>
              <a:off x="2958744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61" name="Straight Connector 160"/>
            <p:cNvCxnSpPr>
              <a:stCxn id="156" idx="2"/>
              <a:endCxn id="67" idx="6"/>
            </p:cNvCxnSpPr>
            <p:nvPr/>
          </p:nvCxnSpPr>
          <p:spPr>
            <a:xfrm flipH="1" flipV="1">
              <a:off x="3722604" y="4566784"/>
              <a:ext cx="320331" cy="25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158" idx="2"/>
              <a:endCxn id="70" idx="6"/>
            </p:cNvCxnSpPr>
            <p:nvPr/>
          </p:nvCxnSpPr>
          <p:spPr>
            <a:xfrm flipH="1">
              <a:off x="3387327" y="4884647"/>
              <a:ext cx="299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59" idx="2"/>
              <a:endCxn id="82" idx="6"/>
            </p:cNvCxnSpPr>
            <p:nvPr/>
          </p:nvCxnSpPr>
          <p:spPr>
            <a:xfrm flipH="1">
              <a:off x="3030268" y="5224281"/>
              <a:ext cx="2796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160" idx="2"/>
              <a:endCxn id="142" idx="6"/>
            </p:cNvCxnSpPr>
            <p:nvPr/>
          </p:nvCxnSpPr>
          <p:spPr>
            <a:xfrm flipH="1">
              <a:off x="2678115" y="5560363"/>
              <a:ext cx="2806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159" idx="3"/>
              <a:endCxn id="160" idx="7"/>
            </p:cNvCxnSpPr>
            <p:nvPr/>
          </p:nvCxnSpPr>
          <p:spPr>
            <a:xfrm flipH="1">
              <a:off x="3129708" y="5295096"/>
              <a:ext cx="209531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58" idx="3"/>
              <a:endCxn id="159" idx="7"/>
            </p:cNvCxnSpPr>
            <p:nvPr/>
          </p:nvCxnSpPr>
          <p:spPr>
            <a:xfrm flipH="1">
              <a:off x="3480870" y="4955462"/>
              <a:ext cx="235265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56" idx="3"/>
              <a:endCxn id="158" idx="7"/>
            </p:cNvCxnSpPr>
            <p:nvPr/>
          </p:nvCxnSpPr>
          <p:spPr>
            <a:xfrm flipH="1">
              <a:off x="3857766" y="4640125"/>
              <a:ext cx="214502" cy="173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3700265" y="5133635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CA" dirty="0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59059" y="4178919"/>
            <a:ext cx="5224564" cy="1997334"/>
            <a:chOff x="5296202" y="4213237"/>
            <a:chExt cx="5224564" cy="1997334"/>
          </a:xfrm>
        </p:grpSpPr>
        <p:sp>
          <p:nvSpPr>
            <p:cNvPr id="196" name="Rectangle 195"/>
            <p:cNvSpPr/>
            <p:nvPr/>
          </p:nvSpPr>
          <p:spPr>
            <a:xfrm>
              <a:off x="5296202" y="5841239"/>
              <a:ext cx="52245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CA" dirty="0">
                  <a:cs typeface="Times New Roman" panose="02020603050405020304" pitchFamily="18" charset="0"/>
                  <a:sym typeface="Wingdings" panose="05000000000000000000" pitchFamily="2" charset="2"/>
                </a:rPr>
                <a:t>interactive segmentation 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[</a:t>
              </a:r>
              <a:r>
                <a:rPr lang="en-CA" sz="16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Boykov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&amp; Jolly , 2001]</a:t>
              </a:r>
              <a:endParaRPr lang="en-CA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pic>
          <p:nvPicPr>
            <p:cNvPr id="197" name="Picture 2" descr="http://www.csd.uwo.ca/courses/CS4487a/HW_B/bj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367" y="4213237"/>
              <a:ext cx="4359629" cy="1536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" name="Rectangle 152"/>
          <p:cNvSpPr/>
          <p:nvPr/>
        </p:nvSpPr>
        <p:spPr>
          <a:xfrm>
            <a:off x="6457942" y="3625768"/>
            <a:ext cx="3834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i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Potts Model</a:t>
            </a:r>
            <a:r>
              <a:rPr lang="en-CA" sz="24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 edge alignment 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79476" y="1346202"/>
            <a:ext cx="2872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(graphical models)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0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8"/>
    </mc:Choice>
    <mc:Fallback xmlns="">
      <p:transition spd="slow" advTm="2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247405" y="4474466"/>
            <a:ext cx="1781666" cy="950587"/>
          </a:xfrm>
          <a:custGeom>
            <a:avLst/>
            <a:gdLst>
              <a:gd name="connsiteX0" fmla="*/ 291598 w 1616692"/>
              <a:gd name="connsiteY0" fmla="*/ 30778 h 792393"/>
              <a:gd name="connsiteX1" fmla="*/ 10244 w 1616692"/>
              <a:gd name="connsiteY1" fmla="*/ 185523 h 792393"/>
              <a:gd name="connsiteX2" fmla="*/ 80582 w 1616692"/>
              <a:gd name="connsiteY2" fmla="*/ 410606 h 792393"/>
              <a:gd name="connsiteX3" fmla="*/ 263462 w 1616692"/>
              <a:gd name="connsiteY3" fmla="*/ 438741 h 792393"/>
              <a:gd name="connsiteX4" fmla="*/ 193124 w 1616692"/>
              <a:gd name="connsiteY4" fmla="*/ 706027 h 792393"/>
              <a:gd name="connsiteX5" fmla="*/ 896508 w 1616692"/>
              <a:gd name="connsiteY5" fmla="*/ 762298 h 792393"/>
              <a:gd name="connsiteX6" fmla="*/ 1613961 w 1616692"/>
              <a:gd name="connsiteY6" fmla="*/ 269929 h 792393"/>
              <a:gd name="connsiteX7" fmla="*/ 1107524 w 1616692"/>
              <a:gd name="connsiteY7" fmla="*/ 16711 h 792393"/>
              <a:gd name="connsiteX8" fmla="*/ 235327 w 1616692"/>
              <a:gd name="connsiteY8" fmla="*/ 44846 h 792393"/>
              <a:gd name="connsiteX0" fmla="*/ 291598 w 1618949"/>
              <a:gd name="connsiteY0" fmla="*/ 30778 h 706049"/>
              <a:gd name="connsiteX1" fmla="*/ 10244 w 1618949"/>
              <a:gd name="connsiteY1" fmla="*/ 185523 h 706049"/>
              <a:gd name="connsiteX2" fmla="*/ 80582 w 1618949"/>
              <a:gd name="connsiteY2" fmla="*/ 410606 h 706049"/>
              <a:gd name="connsiteX3" fmla="*/ 263462 w 1618949"/>
              <a:gd name="connsiteY3" fmla="*/ 438741 h 706049"/>
              <a:gd name="connsiteX4" fmla="*/ 193124 w 1618949"/>
              <a:gd name="connsiteY4" fmla="*/ 706027 h 706049"/>
              <a:gd name="connsiteX5" fmla="*/ 812102 w 1618949"/>
              <a:gd name="connsiteY5" fmla="*/ 452809 h 706049"/>
              <a:gd name="connsiteX6" fmla="*/ 1613961 w 1618949"/>
              <a:gd name="connsiteY6" fmla="*/ 269929 h 706049"/>
              <a:gd name="connsiteX7" fmla="*/ 1107524 w 1618949"/>
              <a:gd name="connsiteY7" fmla="*/ 16711 h 706049"/>
              <a:gd name="connsiteX8" fmla="*/ 235327 w 1618949"/>
              <a:gd name="connsiteY8" fmla="*/ 44846 h 706049"/>
              <a:gd name="connsiteX0" fmla="*/ 291598 w 1480578"/>
              <a:gd name="connsiteY0" fmla="*/ 32859 h 708129"/>
              <a:gd name="connsiteX1" fmla="*/ 10244 w 1480578"/>
              <a:gd name="connsiteY1" fmla="*/ 187604 h 708129"/>
              <a:gd name="connsiteX2" fmla="*/ 80582 w 1480578"/>
              <a:gd name="connsiteY2" fmla="*/ 412687 h 708129"/>
              <a:gd name="connsiteX3" fmla="*/ 263462 w 1480578"/>
              <a:gd name="connsiteY3" fmla="*/ 440822 h 708129"/>
              <a:gd name="connsiteX4" fmla="*/ 193124 w 1480578"/>
              <a:gd name="connsiteY4" fmla="*/ 708108 h 708129"/>
              <a:gd name="connsiteX5" fmla="*/ 812102 w 1480578"/>
              <a:gd name="connsiteY5" fmla="*/ 454890 h 708129"/>
              <a:gd name="connsiteX6" fmla="*/ 1473284 w 1480578"/>
              <a:gd name="connsiteY6" fmla="*/ 300145 h 708129"/>
              <a:gd name="connsiteX7" fmla="*/ 1107524 w 1480578"/>
              <a:gd name="connsiteY7" fmla="*/ 18792 h 708129"/>
              <a:gd name="connsiteX8" fmla="*/ 235327 w 1480578"/>
              <a:gd name="connsiteY8" fmla="*/ 46927 h 708129"/>
              <a:gd name="connsiteX0" fmla="*/ 291598 w 1480578"/>
              <a:gd name="connsiteY0" fmla="*/ 32859 h 750329"/>
              <a:gd name="connsiteX1" fmla="*/ 10244 w 1480578"/>
              <a:gd name="connsiteY1" fmla="*/ 187604 h 750329"/>
              <a:gd name="connsiteX2" fmla="*/ 80582 w 1480578"/>
              <a:gd name="connsiteY2" fmla="*/ 412687 h 750329"/>
              <a:gd name="connsiteX3" fmla="*/ 263462 w 1480578"/>
              <a:gd name="connsiteY3" fmla="*/ 440822 h 750329"/>
              <a:gd name="connsiteX4" fmla="*/ 404139 w 1480578"/>
              <a:gd name="connsiteY4" fmla="*/ 750311 h 750329"/>
              <a:gd name="connsiteX5" fmla="*/ 812102 w 1480578"/>
              <a:gd name="connsiteY5" fmla="*/ 454890 h 750329"/>
              <a:gd name="connsiteX6" fmla="*/ 1473284 w 1480578"/>
              <a:gd name="connsiteY6" fmla="*/ 300145 h 750329"/>
              <a:gd name="connsiteX7" fmla="*/ 1107524 w 1480578"/>
              <a:gd name="connsiteY7" fmla="*/ 18792 h 750329"/>
              <a:gd name="connsiteX8" fmla="*/ 235327 w 1480578"/>
              <a:gd name="connsiteY8" fmla="*/ 46927 h 750329"/>
              <a:gd name="connsiteX0" fmla="*/ 291371 w 1480351"/>
              <a:gd name="connsiteY0" fmla="*/ 32859 h 750329"/>
              <a:gd name="connsiteX1" fmla="*/ 10017 w 1480351"/>
              <a:gd name="connsiteY1" fmla="*/ 187604 h 750329"/>
              <a:gd name="connsiteX2" fmla="*/ 80355 w 1480351"/>
              <a:gd name="connsiteY2" fmla="*/ 412687 h 750329"/>
              <a:gd name="connsiteX3" fmla="*/ 249167 w 1480351"/>
              <a:gd name="connsiteY3" fmla="*/ 440822 h 750329"/>
              <a:gd name="connsiteX4" fmla="*/ 403912 w 1480351"/>
              <a:gd name="connsiteY4" fmla="*/ 750311 h 750329"/>
              <a:gd name="connsiteX5" fmla="*/ 811875 w 1480351"/>
              <a:gd name="connsiteY5" fmla="*/ 454890 h 750329"/>
              <a:gd name="connsiteX6" fmla="*/ 1473057 w 1480351"/>
              <a:gd name="connsiteY6" fmla="*/ 300145 h 750329"/>
              <a:gd name="connsiteX7" fmla="*/ 1107297 w 1480351"/>
              <a:gd name="connsiteY7" fmla="*/ 18792 h 750329"/>
              <a:gd name="connsiteX8" fmla="*/ 235100 w 1480351"/>
              <a:gd name="connsiteY8" fmla="*/ 46927 h 750329"/>
              <a:gd name="connsiteX0" fmla="*/ 291151 w 1480131"/>
              <a:gd name="connsiteY0" fmla="*/ 32859 h 760439"/>
              <a:gd name="connsiteX1" fmla="*/ 9797 w 1480131"/>
              <a:gd name="connsiteY1" fmla="*/ 187604 h 760439"/>
              <a:gd name="connsiteX2" fmla="*/ 80135 w 1480131"/>
              <a:gd name="connsiteY2" fmla="*/ 412687 h 760439"/>
              <a:gd name="connsiteX3" fmla="*/ 234880 w 1480131"/>
              <a:gd name="connsiteY3" fmla="*/ 665905 h 760439"/>
              <a:gd name="connsiteX4" fmla="*/ 403692 w 1480131"/>
              <a:gd name="connsiteY4" fmla="*/ 750311 h 760439"/>
              <a:gd name="connsiteX5" fmla="*/ 811655 w 1480131"/>
              <a:gd name="connsiteY5" fmla="*/ 454890 h 760439"/>
              <a:gd name="connsiteX6" fmla="*/ 1472837 w 1480131"/>
              <a:gd name="connsiteY6" fmla="*/ 300145 h 760439"/>
              <a:gd name="connsiteX7" fmla="*/ 1107077 w 1480131"/>
              <a:gd name="connsiteY7" fmla="*/ 18792 h 760439"/>
              <a:gd name="connsiteX8" fmla="*/ 234880 w 1480131"/>
              <a:gd name="connsiteY8" fmla="*/ 46927 h 760439"/>
              <a:gd name="connsiteX0" fmla="*/ 281380 w 1470360"/>
              <a:gd name="connsiteY0" fmla="*/ 32859 h 760005"/>
              <a:gd name="connsiteX1" fmla="*/ 26 w 1470360"/>
              <a:gd name="connsiteY1" fmla="*/ 187604 h 760005"/>
              <a:gd name="connsiteX2" fmla="*/ 295447 w 1470360"/>
              <a:gd name="connsiteY2" fmla="*/ 440822 h 760005"/>
              <a:gd name="connsiteX3" fmla="*/ 225109 w 1470360"/>
              <a:gd name="connsiteY3" fmla="*/ 665905 h 760005"/>
              <a:gd name="connsiteX4" fmla="*/ 393921 w 1470360"/>
              <a:gd name="connsiteY4" fmla="*/ 750311 h 760005"/>
              <a:gd name="connsiteX5" fmla="*/ 801884 w 1470360"/>
              <a:gd name="connsiteY5" fmla="*/ 454890 h 760005"/>
              <a:gd name="connsiteX6" fmla="*/ 1463066 w 1470360"/>
              <a:gd name="connsiteY6" fmla="*/ 300145 h 760005"/>
              <a:gd name="connsiteX7" fmla="*/ 1097306 w 1470360"/>
              <a:gd name="connsiteY7" fmla="*/ 18792 h 760005"/>
              <a:gd name="connsiteX8" fmla="*/ 225109 w 1470360"/>
              <a:gd name="connsiteY8" fmla="*/ 46927 h 760005"/>
              <a:gd name="connsiteX0" fmla="*/ 267315 w 1456295"/>
              <a:gd name="connsiteY0" fmla="*/ 32859 h 760005"/>
              <a:gd name="connsiteX1" fmla="*/ 28 w 1456295"/>
              <a:gd name="connsiteY1" fmla="*/ 243875 h 760005"/>
              <a:gd name="connsiteX2" fmla="*/ 281382 w 1456295"/>
              <a:gd name="connsiteY2" fmla="*/ 440822 h 760005"/>
              <a:gd name="connsiteX3" fmla="*/ 211044 w 1456295"/>
              <a:gd name="connsiteY3" fmla="*/ 665905 h 760005"/>
              <a:gd name="connsiteX4" fmla="*/ 379856 w 1456295"/>
              <a:gd name="connsiteY4" fmla="*/ 750311 h 760005"/>
              <a:gd name="connsiteX5" fmla="*/ 787819 w 1456295"/>
              <a:gd name="connsiteY5" fmla="*/ 454890 h 760005"/>
              <a:gd name="connsiteX6" fmla="*/ 1449001 w 1456295"/>
              <a:gd name="connsiteY6" fmla="*/ 300145 h 760005"/>
              <a:gd name="connsiteX7" fmla="*/ 1083241 w 1456295"/>
              <a:gd name="connsiteY7" fmla="*/ 18792 h 760005"/>
              <a:gd name="connsiteX8" fmla="*/ 211044 w 1456295"/>
              <a:gd name="connsiteY8" fmla="*/ 46927 h 760005"/>
              <a:gd name="connsiteX0" fmla="*/ 267315 w 1456425"/>
              <a:gd name="connsiteY0" fmla="*/ 28948 h 756094"/>
              <a:gd name="connsiteX1" fmla="*/ 28 w 1456425"/>
              <a:gd name="connsiteY1" fmla="*/ 239964 h 756094"/>
              <a:gd name="connsiteX2" fmla="*/ 281382 w 1456425"/>
              <a:gd name="connsiteY2" fmla="*/ 436911 h 756094"/>
              <a:gd name="connsiteX3" fmla="*/ 211044 w 1456425"/>
              <a:gd name="connsiteY3" fmla="*/ 661994 h 756094"/>
              <a:gd name="connsiteX4" fmla="*/ 379856 w 1456425"/>
              <a:gd name="connsiteY4" fmla="*/ 746400 h 756094"/>
              <a:gd name="connsiteX5" fmla="*/ 787819 w 1456425"/>
              <a:gd name="connsiteY5" fmla="*/ 450979 h 756094"/>
              <a:gd name="connsiteX6" fmla="*/ 1449001 w 1456425"/>
              <a:gd name="connsiteY6" fmla="*/ 296234 h 756094"/>
              <a:gd name="connsiteX7" fmla="*/ 1083241 w 1456425"/>
              <a:gd name="connsiteY7" fmla="*/ 14881 h 756094"/>
              <a:gd name="connsiteX8" fmla="*/ 182908 w 1456425"/>
              <a:gd name="connsiteY8" fmla="*/ 57084 h 756094"/>
              <a:gd name="connsiteX0" fmla="*/ 267315 w 1449926"/>
              <a:gd name="connsiteY0" fmla="*/ 0 h 727146"/>
              <a:gd name="connsiteX1" fmla="*/ 28 w 1449926"/>
              <a:gd name="connsiteY1" fmla="*/ 211016 h 727146"/>
              <a:gd name="connsiteX2" fmla="*/ 281382 w 1449926"/>
              <a:gd name="connsiteY2" fmla="*/ 407963 h 727146"/>
              <a:gd name="connsiteX3" fmla="*/ 211044 w 1449926"/>
              <a:gd name="connsiteY3" fmla="*/ 633046 h 727146"/>
              <a:gd name="connsiteX4" fmla="*/ 379856 w 1449926"/>
              <a:gd name="connsiteY4" fmla="*/ 717452 h 727146"/>
              <a:gd name="connsiteX5" fmla="*/ 787819 w 1449926"/>
              <a:gd name="connsiteY5" fmla="*/ 422031 h 727146"/>
              <a:gd name="connsiteX6" fmla="*/ 1449001 w 1449926"/>
              <a:gd name="connsiteY6" fmla="*/ 267286 h 727146"/>
              <a:gd name="connsiteX7" fmla="*/ 914429 w 1449926"/>
              <a:gd name="connsiteY7" fmla="*/ 28136 h 727146"/>
              <a:gd name="connsiteX8" fmla="*/ 182908 w 1449926"/>
              <a:gd name="connsiteY8" fmla="*/ 28136 h 727146"/>
              <a:gd name="connsiteX0" fmla="*/ 445034 w 1451767"/>
              <a:gd name="connsiteY0" fmla="*/ 11889 h 726330"/>
              <a:gd name="connsiteX1" fmla="*/ 1869 w 1451767"/>
              <a:gd name="connsiteY1" fmla="*/ 210200 h 726330"/>
              <a:gd name="connsiteX2" fmla="*/ 283223 w 1451767"/>
              <a:gd name="connsiteY2" fmla="*/ 407147 h 726330"/>
              <a:gd name="connsiteX3" fmla="*/ 212885 w 1451767"/>
              <a:gd name="connsiteY3" fmla="*/ 632230 h 726330"/>
              <a:gd name="connsiteX4" fmla="*/ 381697 w 1451767"/>
              <a:gd name="connsiteY4" fmla="*/ 716636 h 726330"/>
              <a:gd name="connsiteX5" fmla="*/ 789660 w 1451767"/>
              <a:gd name="connsiteY5" fmla="*/ 421215 h 726330"/>
              <a:gd name="connsiteX6" fmla="*/ 1450842 w 1451767"/>
              <a:gd name="connsiteY6" fmla="*/ 266470 h 726330"/>
              <a:gd name="connsiteX7" fmla="*/ 916270 w 1451767"/>
              <a:gd name="connsiteY7" fmla="*/ 27320 h 726330"/>
              <a:gd name="connsiteX8" fmla="*/ 184749 w 1451767"/>
              <a:gd name="connsiteY8" fmla="*/ 27320 h 726330"/>
              <a:gd name="connsiteX0" fmla="*/ 131869 w 1459322"/>
              <a:gd name="connsiteY0" fmla="*/ 50006 h 726330"/>
              <a:gd name="connsiteX1" fmla="*/ 9424 w 1459322"/>
              <a:gd name="connsiteY1" fmla="*/ 210200 h 726330"/>
              <a:gd name="connsiteX2" fmla="*/ 290778 w 1459322"/>
              <a:gd name="connsiteY2" fmla="*/ 407147 h 726330"/>
              <a:gd name="connsiteX3" fmla="*/ 220440 w 1459322"/>
              <a:gd name="connsiteY3" fmla="*/ 632230 h 726330"/>
              <a:gd name="connsiteX4" fmla="*/ 389252 w 1459322"/>
              <a:gd name="connsiteY4" fmla="*/ 716636 h 726330"/>
              <a:gd name="connsiteX5" fmla="*/ 797215 w 1459322"/>
              <a:gd name="connsiteY5" fmla="*/ 421215 h 726330"/>
              <a:gd name="connsiteX6" fmla="*/ 1458397 w 1459322"/>
              <a:gd name="connsiteY6" fmla="*/ 266470 h 726330"/>
              <a:gd name="connsiteX7" fmla="*/ 923825 w 1459322"/>
              <a:gd name="connsiteY7" fmla="*/ 27320 h 726330"/>
              <a:gd name="connsiteX8" fmla="*/ 192304 w 1459322"/>
              <a:gd name="connsiteY8" fmla="*/ 27320 h 726330"/>
              <a:gd name="connsiteX0" fmla="*/ 131869 w 1459322"/>
              <a:gd name="connsiteY0" fmla="*/ 56729 h 733053"/>
              <a:gd name="connsiteX1" fmla="*/ 9424 w 1459322"/>
              <a:gd name="connsiteY1" fmla="*/ 216923 h 733053"/>
              <a:gd name="connsiteX2" fmla="*/ 290778 w 1459322"/>
              <a:gd name="connsiteY2" fmla="*/ 413870 h 733053"/>
              <a:gd name="connsiteX3" fmla="*/ 220440 w 1459322"/>
              <a:gd name="connsiteY3" fmla="*/ 638953 h 733053"/>
              <a:gd name="connsiteX4" fmla="*/ 389252 w 1459322"/>
              <a:gd name="connsiteY4" fmla="*/ 723359 h 733053"/>
              <a:gd name="connsiteX5" fmla="*/ 797215 w 1459322"/>
              <a:gd name="connsiteY5" fmla="*/ 427938 h 733053"/>
              <a:gd name="connsiteX6" fmla="*/ 1458397 w 1459322"/>
              <a:gd name="connsiteY6" fmla="*/ 273193 h 733053"/>
              <a:gd name="connsiteX7" fmla="*/ 923825 w 1459322"/>
              <a:gd name="connsiteY7" fmla="*/ 34043 h 733053"/>
              <a:gd name="connsiteX8" fmla="*/ 316453 w 1459322"/>
              <a:gd name="connsiteY8" fmla="*/ 21337 h 733053"/>
              <a:gd name="connsiteX0" fmla="*/ 206352 w 1451039"/>
              <a:gd name="connsiteY0" fmla="*/ 31317 h 733053"/>
              <a:gd name="connsiteX1" fmla="*/ 1141 w 1451039"/>
              <a:gd name="connsiteY1" fmla="*/ 216923 h 733053"/>
              <a:gd name="connsiteX2" fmla="*/ 282495 w 1451039"/>
              <a:gd name="connsiteY2" fmla="*/ 413870 h 733053"/>
              <a:gd name="connsiteX3" fmla="*/ 212157 w 1451039"/>
              <a:gd name="connsiteY3" fmla="*/ 638953 h 733053"/>
              <a:gd name="connsiteX4" fmla="*/ 380969 w 1451039"/>
              <a:gd name="connsiteY4" fmla="*/ 723359 h 733053"/>
              <a:gd name="connsiteX5" fmla="*/ 788932 w 1451039"/>
              <a:gd name="connsiteY5" fmla="*/ 427938 h 733053"/>
              <a:gd name="connsiteX6" fmla="*/ 1450114 w 1451039"/>
              <a:gd name="connsiteY6" fmla="*/ 273193 h 733053"/>
              <a:gd name="connsiteX7" fmla="*/ 915542 w 1451039"/>
              <a:gd name="connsiteY7" fmla="*/ 34043 h 733053"/>
              <a:gd name="connsiteX8" fmla="*/ 308170 w 1451039"/>
              <a:gd name="connsiteY8" fmla="*/ 21337 h 733053"/>
              <a:gd name="connsiteX0" fmla="*/ 206352 w 1450328"/>
              <a:gd name="connsiteY0" fmla="*/ 53813 h 755549"/>
              <a:gd name="connsiteX1" fmla="*/ 1141 w 1450328"/>
              <a:gd name="connsiteY1" fmla="*/ 239419 h 755549"/>
              <a:gd name="connsiteX2" fmla="*/ 282495 w 1450328"/>
              <a:gd name="connsiteY2" fmla="*/ 436366 h 755549"/>
              <a:gd name="connsiteX3" fmla="*/ 212157 w 1450328"/>
              <a:gd name="connsiteY3" fmla="*/ 661449 h 755549"/>
              <a:gd name="connsiteX4" fmla="*/ 380969 w 1450328"/>
              <a:gd name="connsiteY4" fmla="*/ 745855 h 755549"/>
              <a:gd name="connsiteX5" fmla="*/ 788932 w 1450328"/>
              <a:gd name="connsiteY5" fmla="*/ 450434 h 755549"/>
              <a:gd name="connsiteX6" fmla="*/ 1450114 w 1450328"/>
              <a:gd name="connsiteY6" fmla="*/ 295689 h 755549"/>
              <a:gd name="connsiteX7" fmla="*/ 853467 w 1450328"/>
              <a:gd name="connsiteY7" fmla="*/ 18422 h 755549"/>
              <a:gd name="connsiteX8" fmla="*/ 308170 w 1450328"/>
              <a:gd name="connsiteY8" fmla="*/ 43833 h 755549"/>
              <a:gd name="connsiteX0" fmla="*/ 206352 w 1467450"/>
              <a:gd name="connsiteY0" fmla="*/ 53813 h 755549"/>
              <a:gd name="connsiteX1" fmla="*/ 1141 w 1467450"/>
              <a:gd name="connsiteY1" fmla="*/ 239419 h 755549"/>
              <a:gd name="connsiteX2" fmla="*/ 282495 w 1467450"/>
              <a:gd name="connsiteY2" fmla="*/ 436366 h 755549"/>
              <a:gd name="connsiteX3" fmla="*/ 212157 w 1467450"/>
              <a:gd name="connsiteY3" fmla="*/ 661449 h 755549"/>
              <a:gd name="connsiteX4" fmla="*/ 380969 w 1467450"/>
              <a:gd name="connsiteY4" fmla="*/ 745855 h 755549"/>
              <a:gd name="connsiteX5" fmla="*/ 788932 w 1467450"/>
              <a:gd name="connsiteY5" fmla="*/ 450434 h 755549"/>
              <a:gd name="connsiteX6" fmla="*/ 1450114 w 1467450"/>
              <a:gd name="connsiteY6" fmla="*/ 295689 h 755549"/>
              <a:gd name="connsiteX7" fmla="*/ 1238998 w 1467450"/>
              <a:gd name="connsiteY7" fmla="*/ 40258 h 755549"/>
              <a:gd name="connsiteX8" fmla="*/ 853467 w 1467450"/>
              <a:gd name="connsiteY8" fmla="*/ 18422 h 755549"/>
              <a:gd name="connsiteX9" fmla="*/ 308170 w 1467450"/>
              <a:gd name="connsiteY9" fmla="*/ 43833 h 755549"/>
              <a:gd name="connsiteX0" fmla="*/ 206352 w 1375603"/>
              <a:gd name="connsiteY0" fmla="*/ 53813 h 755549"/>
              <a:gd name="connsiteX1" fmla="*/ 1141 w 1375603"/>
              <a:gd name="connsiteY1" fmla="*/ 239419 h 755549"/>
              <a:gd name="connsiteX2" fmla="*/ 282495 w 1375603"/>
              <a:gd name="connsiteY2" fmla="*/ 436366 h 755549"/>
              <a:gd name="connsiteX3" fmla="*/ 212157 w 1375603"/>
              <a:gd name="connsiteY3" fmla="*/ 661449 h 755549"/>
              <a:gd name="connsiteX4" fmla="*/ 380969 w 1375603"/>
              <a:gd name="connsiteY4" fmla="*/ 745855 h 755549"/>
              <a:gd name="connsiteX5" fmla="*/ 788932 w 1375603"/>
              <a:gd name="connsiteY5" fmla="*/ 450434 h 755549"/>
              <a:gd name="connsiteX6" fmla="*/ 1346656 w 1375603"/>
              <a:gd name="connsiteY6" fmla="*/ 333806 h 755549"/>
              <a:gd name="connsiteX7" fmla="*/ 1238998 w 1375603"/>
              <a:gd name="connsiteY7" fmla="*/ 40258 h 755549"/>
              <a:gd name="connsiteX8" fmla="*/ 853467 w 1375603"/>
              <a:gd name="connsiteY8" fmla="*/ 18422 h 755549"/>
              <a:gd name="connsiteX9" fmla="*/ 308170 w 1375603"/>
              <a:gd name="connsiteY9" fmla="*/ 43833 h 755549"/>
              <a:gd name="connsiteX0" fmla="*/ 206352 w 1356349"/>
              <a:gd name="connsiteY0" fmla="*/ 53813 h 755549"/>
              <a:gd name="connsiteX1" fmla="*/ 1141 w 1356349"/>
              <a:gd name="connsiteY1" fmla="*/ 239419 h 755549"/>
              <a:gd name="connsiteX2" fmla="*/ 282495 w 1356349"/>
              <a:gd name="connsiteY2" fmla="*/ 436366 h 755549"/>
              <a:gd name="connsiteX3" fmla="*/ 212157 w 1356349"/>
              <a:gd name="connsiteY3" fmla="*/ 661449 h 755549"/>
              <a:gd name="connsiteX4" fmla="*/ 380969 w 1356349"/>
              <a:gd name="connsiteY4" fmla="*/ 745855 h 755549"/>
              <a:gd name="connsiteX5" fmla="*/ 788932 w 1356349"/>
              <a:gd name="connsiteY5" fmla="*/ 450434 h 755549"/>
              <a:gd name="connsiteX6" fmla="*/ 1063119 w 1356349"/>
              <a:gd name="connsiteY6" fmla="*/ 446838 h 755549"/>
              <a:gd name="connsiteX7" fmla="*/ 1346656 w 1356349"/>
              <a:gd name="connsiteY7" fmla="*/ 333806 h 755549"/>
              <a:gd name="connsiteX8" fmla="*/ 1238998 w 1356349"/>
              <a:gd name="connsiteY8" fmla="*/ 40258 h 755549"/>
              <a:gd name="connsiteX9" fmla="*/ 853467 w 1356349"/>
              <a:gd name="connsiteY9" fmla="*/ 18422 h 755549"/>
              <a:gd name="connsiteX10" fmla="*/ 308170 w 1356349"/>
              <a:gd name="connsiteY10" fmla="*/ 43833 h 755549"/>
              <a:gd name="connsiteX0" fmla="*/ 206352 w 1356349"/>
              <a:gd name="connsiteY0" fmla="*/ 53813 h 746489"/>
              <a:gd name="connsiteX1" fmla="*/ 1141 w 1356349"/>
              <a:gd name="connsiteY1" fmla="*/ 239419 h 746489"/>
              <a:gd name="connsiteX2" fmla="*/ 282495 w 1356349"/>
              <a:gd name="connsiteY2" fmla="*/ 436366 h 746489"/>
              <a:gd name="connsiteX3" fmla="*/ 212157 w 1356349"/>
              <a:gd name="connsiteY3" fmla="*/ 661449 h 746489"/>
              <a:gd name="connsiteX4" fmla="*/ 380969 w 1356349"/>
              <a:gd name="connsiteY4" fmla="*/ 745855 h 746489"/>
              <a:gd name="connsiteX5" fmla="*/ 607905 w 1356349"/>
              <a:gd name="connsiteY5" fmla="*/ 624717 h 746489"/>
              <a:gd name="connsiteX6" fmla="*/ 788932 w 1356349"/>
              <a:gd name="connsiteY6" fmla="*/ 450434 h 746489"/>
              <a:gd name="connsiteX7" fmla="*/ 1063119 w 1356349"/>
              <a:gd name="connsiteY7" fmla="*/ 446838 h 746489"/>
              <a:gd name="connsiteX8" fmla="*/ 1346656 w 1356349"/>
              <a:gd name="connsiteY8" fmla="*/ 333806 h 746489"/>
              <a:gd name="connsiteX9" fmla="*/ 1238998 w 1356349"/>
              <a:gd name="connsiteY9" fmla="*/ 40258 h 746489"/>
              <a:gd name="connsiteX10" fmla="*/ 853467 w 1356349"/>
              <a:gd name="connsiteY10" fmla="*/ 18422 h 746489"/>
              <a:gd name="connsiteX11" fmla="*/ 308170 w 1356349"/>
              <a:gd name="connsiteY11" fmla="*/ 43833 h 746489"/>
              <a:gd name="connsiteX0" fmla="*/ 206352 w 1356349"/>
              <a:gd name="connsiteY0" fmla="*/ 53813 h 860408"/>
              <a:gd name="connsiteX1" fmla="*/ 1141 w 1356349"/>
              <a:gd name="connsiteY1" fmla="*/ 239419 h 860408"/>
              <a:gd name="connsiteX2" fmla="*/ 282495 w 1356349"/>
              <a:gd name="connsiteY2" fmla="*/ 436366 h 860408"/>
              <a:gd name="connsiteX3" fmla="*/ 212157 w 1356349"/>
              <a:gd name="connsiteY3" fmla="*/ 661449 h 860408"/>
              <a:gd name="connsiteX4" fmla="*/ 380969 w 1356349"/>
              <a:gd name="connsiteY4" fmla="*/ 860206 h 860408"/>
              <a:gd name="connsiteX5" fmla="*/ 607905 w 1356349"/>
              <a:gd name="connsiteY5" fmla="*/ 624717 h 860408"/>
              <a:gd name="connsiteX6" fmla="*/ 788932 w 1356349"/>
              <a:gd name="connsiteY6" fmla="*/ 450434 h 860408"/>
              <a:gd name="connsiteX7" fmla="*/ 1063119 w 1356349"/>
              <a:gd name="connsiteY7" fmla="*/ 446838 h 860408"/>
              <a:gd name="connsiteX8" fmla="*/ 1346656 w 1356349"/>
              <a:gd name="connsiteY8" fmla="*/ 333806 h 860408"/>
              <a:gd name="connsiteX9" fmla="*/ 1238998 w 1356349"/>
              <a:gd name="connsiteY9" fmla="*/ 40258 h 860408"/>
              <a:gd name="connsiteX10" fmla="*/ 853467 w 1356349"/>
              <a:gd name="connsiteY10" fmla="*/ 18422 h 860408"/>
              <a:gd name="connsiteX11" fmla="*/ 308170 w 1356349"/>
              <a:gd name="connsiteY11" fmla="*/ 43833 h 860408"/>
              <a:gd name="connsiteX0" fmla="*/ 206352 w 1356349"/>
              <a:gd name="connsiteY0" fmla="*/ 53813 h 860396"/>
              <a:gd name="connsiteX1" fmla="*/ 1141 w 1356349"/>
              <a:gd name="connsiteY1" fmla="*/ 239419 h 860396"/>
              <a:gd name="connsiteX2" fmla="*/ 282495 w 1356349"/>
              <a:gd name="connsiteY2" fmla="*/ 487188 h 860396"/>
              <a:gd name="connsiteX3" fmla="*/ 212157 w 1356349"/>
              <a:gd name="connsiteY3" fmla="*/ 661449 h 860396"/>
              <a:gd name="connsiteX4" fmla="*/ 380969 w 1356349"/>
              <a:gd name="connsiteY4" fmla="*/ 860206 h 860396"/>
              <a:gd name="connsiteX5" fmla="*/ 607905 w 1356349"/>
              <a:gd name="connsiteY5" fmla="*/ 624717 h 860396"/>
              <a:gd name="connsiteX6" fmla="*/ 788932 w 1356349"/>
              <a:gd name="connsiteY6" fmla="*/ 450434 h 860396"/>
              <a:gd name="connsiteX7" fmla="*/ 1063119 w 1356349"/>
              <a:gd name="connsiteY7" fmla="*/ 446838 h 860396"/>
              <a:gd name="connsiteX8" fmla="*/ 1346656 w 1356349"/>
              <a:gd name="connsiteY8" fmla="*/ 333806 h 860396"/>
              <a:gd name="connsiteX9" fmla="*/ 1238998 w 1356349"/>
              <a:gd name="connsiteY9" fmla="*/ 40258 h 860396"/>
              <a:gd name="connsiteX10" fmla="*/ 853467 w 1356349"/>
              <a:gd name="connsiteY10" fmla="*/ 18422 h 860396"/>
              <a:gd name="connsiteX11" fmla="*/ 308170 w 1356349"/>
              <a:gd name="connsiteY11" fmla="*/ 43833 h 860396"/>
              <a:gd name="connsiteX0" fmla="*/ 165652 w 1315649"/>
              <a:gd name="connsiteY0" fmla="*/ 53813 h 860396"/>
              <a:gd name="connsiteX1" fmla="*/ 1824 w 1315649"/>
              <a:gd name="connsiteY1" fmla="*/ 315652 h 860396"/>
              <a:gd name="connsiteX2" fmla="*/ 241795 w 1315649"/>
              <a:gd name="connsiteY2" fmla="*/ 487188 h 860396"/>
              <a:gd name="connsiteX3" fmla="*/ 171457 w 1315649"/>
              <a:gd name="connsiteY3" fmla="*/ 661449 h 860396"/>
              <a:gd name="connsiteX4" fmla="*/ 340269 w 1315649"/>
              <a:gd name="connsiteY4" fmla="*/ 860206 h 860396"/>
              <a:gd name="connsiteX5" fmla="*/ 567205 w 1315649"/>
              <a:gd name="connsiteY5" fmla="*/ 624717 h 860396"/>
              <a:gd name="connsiteX6" fmla="*/ 748232 w 1315649"/>
              <a:gd name="connsiteY6" fmla="*/ 450434 h 860396"/>
              <a:gd name="connsiteX7" fmla="*/ 1022419 w 1315649"/>
              <a:gd name="connsiteY7" fmla="*/ 446838 h 860396"/>
              <a:gd name="connsiteX8" fmla="*/ 1305956 w 1315649"/>
              <a:gd name="connsiteY8" fmla="*/ 333806 h 860396"/>
              <a:gd name="connsiteX9" fmla="*/ 1198298 w 1315649"/>
              <a:gd name="connsiteY9" fmla="*/ 40258 h 860396"/>
              <a:gd name="connsiteX10" fmla="*/ 812767 w 1315649"/>
              <a:gd name="connsiteY10" fmla="*/ 18422 h 860396"/>
              <a:gd name="connsiteX11" fmla="*/ 267470 w 1315649"/>
              <a:gd name="connsiteY11" fmla="*/ 43833 h 860396"/>
              <a:gd name="connsiteX0" fmla="*/ 164723 w 1314720"/>
              <a:gd name="connsiteY0" fmla="*/ 53813 h 860396"/>
              <a:gd name="connsiteX1" fmla="*/ 895 w 1314720"/>
              <a:gd name="connsiteY1" fmla="*/ 315652 h 860396"/>
              <a:gd name="connsiteX2" fmla="*/ 214518 w 1314720"/>
              <a:gd name="connsiteY2" fmla="*/ 459544 h 860396"/>
              <a:gd name="connsiteX3" fmla="*/ 240866 w 1314720"/>
              <a:gd name="connsiteY3" fmla="*/ 487188 h 860396"/>
              <a:gd name="connsiteX4" fmla="*/ 170528 w 1314720"/>
              <a:gd name="connsiteY4" fmla="*/ 661449 h 860396"/>
              <a:gd name="connsiteX5" fmla="*/ 339340 w 1314720"/>
              <a:gd name="connsiteY5" fmla="*/ 860206 h 860396"/>
              <a:gd name="connsiteX6" fmla="*/ 566276 w 1314720"/>
              <a:gd name="connsiteY6" fmla="*/ 624717 h 860396"/>
              <a:gd name="connsiteX7" fmla="*/ 747303 w 1314720"/>
              <a:gd name="connsiteY7" fmla="*/ 450434 h 860396"/>
              <a:gd name="connsiteX8" fmla="*/ 1021490 w 1314720"/>
              <a:gd name="connsiteY8" fmla="*/ 446838 h 860396"/>
              <a:gd name="connsiteX9" fmla="*/ 1305027 w 1314720"/>
              <a:gd name="connsiteY9" fmla="*/ 333806 h 860396"/>
              <a:gd name="connsiteX10" fmla="*/ 1197369 w 1314720"/>
              <a:gd name="connsiteY10" fmla="*/ 40258 h 860396"/>
              <a:gd name="connsiteX11" fmla="*/ 811838 w 1314720"/>
              <a:gd name="connsiteY11" fmla="*/ 18422 h 860396"/>
              <a:gd name="connsiteX12" fmla="*/ 266541 w 1314720"/>
              <a:gd name="connsiteY12" fmla="*/ 43833 h 860396"/>
              <a:gd name="connsiteX0" fmla="*/ 246719 w 1313949"/>
              <a:gd name="connsiteY0" fmla="*/ 2990 h 860396"/>
              <a:gd name="connsiteX1" fmla="*/ 124 w 1313949"/>
              <a:gd name="connsiteY1" fmla="*/ 315652 h 860396"/>
              <a:gd name="connsiteX2" fmla="*/ 213747 w 1313949"/>
              <a:gd name="connsiteY2" fmla="*/ 459544 h 860396"/>
              <a:gd name="connsiteX3" fmla="*/ 240095 w 1313949"/>
              <a:gd name="connsiteY3" fmla="*/ 487188 h 860396"/>
              <a:gd name="connsiteX4" fmla="*/ 169757 w 1313949"/>
              <a:gd name="connsiteY4" fmla="*/ 661449 h 860396"/>
              <a:gd name="connsiteX5" fmla="*/ 338569 w 1313949"/>
              <a:gd name="connsiteY5" fmla="*/ 860206 h 860396"/>
              <a:gd name="connsiteX6" fmla="*/ 565505 w 1313949"/>
              <a:gd name="connsiteY6" fmla="*/ 624717 h 860396"/>
              <a:gd name="connsiteX7" fmla="*/ 746532 w 1313949"/>
              <a:gd name="connsiteY7" fmla="*/ 450434 h 860396"/>
              <a:gd name="connsiteX8" fmla="*/ 1020719 w 1313949"/>
              <a:gd name="connsiteY8" fmla="*/ 446838 h 860396"/>
              <a:gd name="connsiteX9" fmla="*/ 1304256 w 1313949"/>
              <a:gd name="connsiteY9" fmla="*/ 333806 h 860396"/>
              <a:gd name="connsiteX10" fmla="*/ 1196598 w 1313949"/>
              <a:gd name="connsiteY10" fmla="*/ 40258 h 860396"/>
              <a:gd name="connsiteX11" fmla="*/ 811067 w 1313949"/>
              <a:gd name="connsiteY11" fmla="*/ 18422 h 860396"/>
              <a:gd name="connsiteX12" fmla="*/ 265770 w 1313949"/>
              <a:gd name="connsiteY12" fmla="*/ 43833 h 860396"/>
              <a:gd name="connsiteX0" fmla="*/ 246719 w 1313949"/>
              <a:gd name="connsiteY0" fmla="*/ 0 h 857406"/>
              <a:gd name="connsiteX1" fmla="*/ 124 w 1313949"/>
              <a:gd name="connsiteY1" fmla="*/ 312662 h 857406"/>
              <a:gd name="connsiteX2" fmla="*/ 213747 w 1313949"/>
              <a:gd name="connsiteY2" fmla="*/ 456554 h 857406"/>
              <a:gd name="connsiteX3" fmla="*/ 240095 w 1313949"/>
              <a:gd name="connsiteY3" fmla="*/ 484198 h 857406"/>
              <a:gd name="connsiteX4" fmla="*/ 169757 w 1313949"/>
              <a:gd name="connsiteY4" fmla="*/ 658459 h 857406"/>
              <a:gd name="connsiteX5" fmla="*/ 338569 w 1313949"/>
              <a:gd name="connsiteY5" fmla="*/ 857216 h 857406"/>
              <a:gd name="connsiteX6" fmla="*/ 565505 w 1313949"/>
              <a:gd name="connsiteY6" fmla="*/ 621727 h 857406"/>
              <a:gd name="connsiteX7" fmla="*/ 746532 w 1313949"/>
              <a:gd name="connsiteY7" fmla="*/ 447444 h 857406"/>
              <a:gd name="connsiteX8" fmla="*/ 1020719 w 1313949"/>
              <a:gd name="connsiteY8" fmla="*/ 443848 h 857406"/>
              <a:gd name="connsiteX9" fmla="*/ 1304256 w 1313949"/>
              <a:gd name="connsiteY9" fmla="*/ 330816 h 857406"/>
              <a:gd name="connsiteX10" fmla="*/ 1196598 w 1313949"/>
              <a:gd name="connsiteY10" fmla="*/ 37268 h 857406"/>
              <a:gd name="connsiteX11" fmla="*/ 811067 w 1313949"/>
              <a:gd name="connsiteY11" fmla="*/ 15432 h 857406"/>
              <a:gd name="connsiteX12" fmla="*/ 245078 w 1313949"/>
              <a:gd name="connsiteY12" fmla="*/ 91666 h 857406"/>
              <a:gd name="connsiteX0" fmla="*/ 246719 w 1313949"/>
              <a:gd name="connsiteY0" fmla="*/ 6770 h 864176"/>
              <a:gd name="connsiteX1" fmla="*/ 124 w 1313949"/>
              <a:gd name="connsiteY1" fmla="*/ 319432 h 864176"/>
              <a:gd name="connsiteX2" fmla="*/ 213747 w 1313949"/>
              <a:gd name="connsiteY2" fmla="*/ 463324 h 864176"/>
              <a:gd name="connsiteX3" fmla="*/ 240095 w 1313949"/>
              <a:gd name="connsiteY3" fmla="*/ 490968 h 864176"/>
              <a:gd name="connsiteX4" fmla="*/ 169757 w 1313949"/>
              <a:gd name="connsiteY4" fmla="*/ 665229 h 864176"/>
              <a:gd name="connsiteX5" fmla="*/ 338569 w 1313949"/>
              <a:gd name="connsiteY5" fmla="*/ 863986 h 864176"/>
              <a:gd name="connsiteX6" fmla="*/ 565505 w 1313949"/>
              <a:gd name="connsiteY6" fmla="*/ 628497 h 864176"/>
              <a:gd name="connsiteX7" fmla="*/ 746532 w 1313949"/>
              <a:gd name="connsiteY7" fmla="*/ 454214 h 864176"/>
              <a:gd name="connsiteX8" fmla="*/ 1020719 w 1313949"/>
              <a:gd name="connsiteY8" fmla="*/ 450618 h 864176"/>
              <a:gd name="connsiteX9" fmla="*/ 1304256 w 1313949"/>
              <a:gd name="connsiteY9" fmla="*/ 337586 h 864176"/>
              <a:gd name="connsiteX10" fmla="*/ 1196598 w 1313949"/>
              <a:gd name="connsiteY10" fmla="*/ 44038 h 864176"/>
              <a:gd name="connsiteX11" fmla="*/ 811067 w 1313949"/>
              <a:gd name="connsiteY11" fmla="*/ 22202 h 864176"/>
              <a:gd name="connsiteX12" fmla="*/ 245078 w 1313949"/>
              <a:gd name="connsiteY12" fmla="*/ 34908 h 864176"/>
              <a:gd name="connsiteX0" fmla="*/ 252754 w 1319984"/>
              <a:gd name="connsiteY0" fmla="*/ 6770 h 864176"/>
              <a:gd name="connsiteX1" fmla="*/ 74940 w 1319984"/>
              <a:gd name="connsiteY1" fmla="*/ 107567 h 864176"/>
              <a:gd name="connsiteX2" fmla="*/ 6159 w 1319984"/>
              <a:gd name="connsiteY2" fmla="*/ 319432 h 864176"/>
              <a:gd name="connsiteX3" fmla="*/ 219782 w 1319984"/>
              <a:gd name="connsiteY3" fmla="*/ 463324 h 864176"/>
              <a:gd name="connsiteX4" fmla="*/ 246130 w 1319984"/>
              <a:gd name="connsiteY4" fmla="*/ 490968 h 864176"/>
              <a:gd name="connsiteX5" fmla="*/ 175792 w 1319984"/>
              <a:gd name="connsiteY5" fmla="*/ 665229 h 864176"/>
              <a:gd name="connsiteX6" fmla="*/ 344604 w 1319984"/>
              <a:gd name="connsiteY6" fmla="*/ 863986 h 864176"/>
              <a:gd name="connsiteX7" fmla="*/ 571540 w 1319984"/>
              <a:gd name="connsiteY7" fmla="*/ 628497 h 864176"/>
              <a:gd name="connsiteX8" fmla="*/ 752567 w 1319984"/>
              <a:gd name="connsiteY8" fmla="*/ 454214 h 864176"/>
              <a:gd name="connsiteX9" fmla="*/ 1026754 w 1319984"/>
              <a:gd name="connsiteY9" fmla="*/ 450618 h 864176"/>
              <a:gd name="connsiteX10" fmla="*/ 1310291 w 1319984"/>
              <a:gd name="connsiteY10" fmla="*/ 337586 h 864176"/>
              <a:gd name="connsiteX11" fmla="*/ 1202633 w 1319984"/>
              <a:gd name="connsiteY11" fmla="*/ 44038 h 864176"/>
              <a:gd name="connsiteX12" fmla="*/ 817102 w 1319984"/>
              <a:gd name="connsiteY12" fmla="*/ 22202 h 864176"/>
              <a:gd name="connsiteX13" fmla="*/ 251113 w 1319984"/>
              <a:gd name="connsiteY13" fmla="*/ 34908 h 864176"/>
              <a:gd name="connsiteX0" fmla="*/ 252754 w 1319984"/>
              <a:gd name="connsiteY0" fmla="*/ 0 h 857406"/>
              <a:gd name="connsiteX1" fmla="*/ 74940 w 1319984"/>
              <a:gd name="connsiteY1" fmla="*/ 100797 h 857406"/>
              <a:gd name="connsiteX2" fmla="*/ 6159 w 1319984"/>
              <a:gd name="connsiteY2" fmla="*/ 312662 h 857406"/>
              <a:gd name="connsiteX3" fmla="*/ 219782 w 1319984"/>
              <a:gd name="connsiteY3" fmla="*/ 456554 h 857406"/>
              <a:gd name="connsiteX4" fmla="*/ 246130 w 1319984"/>
              <a:gd name="connsiteY4" fmla="*/ 484198 h 857406"/>
              <a:gd name="connsiteX5" fmla="*/ 175792 w 1319984"/>
              <a:gd name="connsiteY5" fmla="*/ 658459 h 857406"/>
              <a:gd name="connsiteX6" fmla="*/ 344604 w 1319984"/>
              <a:gd name="connsiteY6" fmla="*/ 857216 h 857406"/>
              <a:gd name="connsiteX7" fmla="*/ 571540 w 1319984"/>
              <a:gd name="connsiteY7" fmla="*/ 621727 h 857406"/>
              <a:gd name="connsiteX8" fmla="*/ 752567 w 1319984"/>
              <a:gd name="connsiteY8" fmla="*/ 447444 h 857406"/>
              <a:gd name="connsiteX9" fmla="*/ 1026754 w 1319984"/>
              <a:gd name="connsiteY9" fmla="*/ 443848 h 857406"/>
              <a:gd name="connsiteX10" fmla="*/ 1310291 w 1319984"/>
              <a:gd name="connsiteY10" fmla="*/ 330816 h 857406"/>
              <a:gd name="connsiteX11" fmla="*/ 1202633 w 1319984"/>
              <a:gd name="connsiteY11" fmla="*/ 37268 h 857406"/>
              <a:gd name="connsiteX12" fmla="*/ 817102 w 1319984"/>
              <a:gd name="connsiteY12" fmla="*/ 40843 h 857406"/>
              <a:gd name="connsiteX13" fmla="*/ 251113 w 1319984"/>
              <a:gd name="connsiteY13" fmla="*/ 28138 h 857406"/>
              <a:gd name="connsiteX0" fmla="*/ 252754 w 1319984"/>
              <a:gd name="connsiteY0" fmla="*/ 0 h 857406"/>
              <a:gd name="connsiteX1" fmla="*/ 74940 w 1319984"/>
              <a:gd name="connsiteY1" fmla="*/ 100797 h 857406"/>
              <a:gd name="connsiteX2" fmla="*/ 6159 w 1319984"/>
              <a:gd name="connsiteY2" fmla="*/ 312662 h 857406"/>
              <a:gd name="connsiteX3" fmla="*/ 219782 w 1319984"/>
              <a:gd name="connsiteY3" fmla="*/ 456554 h 857406"/>
              <a:gd name="connsiteX4" fmla="*/ 246130 w 1319984"/>
              <a:gd name="connsiteY4" fmla="*/ 484198 h 857406"/>
              <a:gd name="connsiteX5" fmla="*/ 175792 w 1319984"/>
              <a:gd name="connsiteY5" fmla="*/ 658459 h 857406"/>
              <a:gd name="connsiteX6" fmla="*/ 344604 w 1319984"/>
              <a:gd name="connsiteY6" fmla="*/ 857216 h 857406"/>
              <a:gd name="connsiteX7" fmla="*/ 571540 w 1319984"/>
              <a:gd name="connsiteY7" fmla="*/ 621727 h 857406"/>
              <a:gd name="connsiteX8" fmla="*/ 752567 w 1319984"/>
              <a:gd name="connsiteY8" fmla="*/ 447444 h 857406"/>
              <a:gd name="connsiteX9" fmla="*/ 1026754 w 1319984"/>
              <a:gd name="connsiteY9" fmla="*/ 443848 h 857406"/>
              <a:gd name="connsiteX10" fmla="*/ 1310291 w 1319984"/>
              <a:gd name="connsiteY10" fmla="*/ 330816 h 857406"/>
              <a:gd name="connsiteX11" fmla="*/ 1202633 w 1319984"/>
              <a:gd name="connsiteY11" fmla="*/ 37268 h 857406"/>
              <a:gd name="connsiteX12" fmla="*/ 817102 w 1319984"/>
              <a:gd name="connsiteY12" fmla="*/ 40843 h 857406"/>
              <a:gd name="connsiteX13" fmla="*/ 251113 w 1319984"/>
              <a:gd name="connsiteY13" fmla="*/ 28138 h 857406"/>
              <a:gd name="connsiteX0" fmla="*/ 252754 w 1319984"/>
              <a:gd name="connsiteY0" fmla="*/ 0 h 857406"/>
              <a:gd name="connsiteX1" fmla="*/ 74940 w 1319984"/>
              <a:gd name="connsiteY1" fmla="*/ 100797 h 857406"/>
              <a:gd name="connsiteX2" fmla="*/ 6159 w 1319984"/>
              <a:gd name="connsiteY2" fmla="*/ 312662 h 857406"/>
              <a:gd name="connsiteX3" fmla="*/ 219782 w 1319984"/>
              <a:gd name="connsiteY3" fmla="*/ 456554 h 857406"/>
              <a:gd name="connsiteX4" fmla="*/ 246130 w 1319984"/>
              <a:gd name="connsiteY4" fmla="*/ 484198 h 857406"/>
              <a:gd name="connsiteX5" fmla="*/ 175792 w 1319984"/>
              <a:gd name="connsiteY5" fmla="*/ 658459 h 857406"/>
              <a:gd name="connsiteX6" fmla="*/ 344604 w 1319984"/>
              <a:gd name="connsiteY6" fmla="*/ 857216 h 857406"/>
              <a:gd name="connsiteX7" fmla="*/ 571540 w 1319984"/>
              <a:gd name="connsiteY7" fmla="*/ 621727 h 857406"/>
              <a:gd name="connsiteX8" fmla="*/ 752567 w 1319984"/>
              <a:gd name="connsiteY8" fmla="*/ 447444 h 857406"/>
              <a:gd name="connsiteX9" fmla="*/ 1026754 w 1319984"/>
              <a:gd name="connsiteY9" fmla="*/ 443848 h 857406"/>
              <a:gd name="connsiteX10" fmla="*/ 1310291 w 1319984"/>
              <a:gd name="connsiteY10" fmla="*/ 330816 h 857406"/>
              <a:gd name="connsiteX11" fmla="*/ 1202633 w 1319984"/>
              <a:gd name="connsiteY11" fmla="*/ 37268 h 857406"/>
              <a:gd name="connsiteX12" fmla="*/ 817102 w 1319984"/>
              <a:gd name="connsiteY12" fmla="*/ 40843 h 857406"/>
              <a:gd name="connsiteX13" fmla="*/ 251113 w 1319984"/>
              <a:gd name="connsiteY13" fmla="*/ 28138 h 857406"/>
              <a:gd name="connsiteX0" fmla="*/ 252754 w 1310291"/>
              <a:gd name="connsiteY0" fmla="*/ 0 h 857406"/>
              <a:gd name="connsiteX1" fmla="*/ 74940 w 1310291"/>
              <a:gd name="connsiteY1" fmla="*/ 100797 h 857406"/>
              <a:gd name="connsiteX2" fmla="*/ 6159 w 1310291"/>
              <a:gd name="connsiteY2" fmla="*/ 312662 h 857406"/>
              <a:gd name="connsiteX3" fmla="*/ 219782 w 1310291"/>
              <a:gd name="connsiteY3" fmla="*/ 456554 h 857406"/>
              <a:gd name="connsiteX4" fmla="*/ 246130 w 1310291"/>
              <a:gd name="connsiteY4" fmla="*/ 484198 h 857406"/>
              <a:gd name="connsiteX5" fmla="*/ 175792 w 1310291"/>
              <a:gd name="connsiteY5" fmla="*/ 658459 h 857406"/>
              <a:gd name="connsiteX6" fmla="*/ 344604 w 1310291"/>
              <a:gd name="connsiteY6" fmla="*/ 857216 h 857406"/>
              <a:gd name="connsiteX7" fmla="*/ 571540 w 1310291"/>
              <a:gd name="connsiteY7" fmla="*/ 621727 h 857406"/>
              <a:gd name="connsiteX8" fmla="*/ 752567 w 1310291"/>
              <a:gd name="connsiteY8" fmla="*/ 447444 h 857406"/>
              <a:gd name="connsiteX9" fmla="*/ 1026754 w 1310291"/>
              <a:gd name="connsiteY9" fmla="*/ 443848 h 857406"/>
              <a:gd name="connsiteX10" fmla="*/ 1202633 w 1310291"/>
              <a:gd name="connsiteY10" fmla="*/ 418437 h 857406"/>
              <a:gd name="connsiteX11" fmla="*/ 1310291 w 1310291"/>
              <a:gd name="connsiteY11" fmla="*/ 330816 h 857406"/>
              <a:gd name="connsiteX12" fmla="*/ 1202633 w 1310291"/>
              <a:gd name="connsiteY12" fmla="*/ 37268 h 857406"/>
              <a:gd name="connsiteX13" fmla="*/ 817102 w 1310291"/>
              <a:gd name="connsiteY13" fmla="*/ 40843 h 857406"/>
              <a:gd name="connsiteX14" fmla="*/ 251113 w 1310291"/>
              <a:gd name="connsiteY14" fmla="*/ 28138 h 857406"/>
              <a:gd name="connsiteX0" fmla="*/ 252754 w 1310291"/>
              <a:gd name="connsiteY0" fmla="*/ 0 h 857396"/>
              <a:gd name="connsiteX1" fmla="*/ 74940 w 1310291"/>
              <a:gd name="connsiteY1" fmla="*/ 100797 h 857396"/>
              <a:gd name="connsiteX2" fmla="*/ 6159 w 1310291"/>
              <a:gd name="connsiteY2" fmla="*/ 312662 h 857396"/>
              <a:gd name="connsiteX3" fmla="*/ 219782 w 1310291"/>
              <a:gd name="connsiteY3" fmla="*/ 456554 h 857396"/>
              <a:gd name="connsiteX4" fmla="*/ 235785 w 1310291"/>
              <a:gd name="connsiteY4" fmla="*/ 535021 h 857396"/>
              <a:gd name="connsiteX5" fmla="*/ 175792 w 1310291"/>
              <a:gd name="connsiteY5" fmla="*/ 658459 h 857396"/>
              <a:gd name="connsiteX6" fmla="*/ 344604 w 1310291"/>
              <a:gd name="connsiteY6" fmla="*/ 857216 h 857396"/>
              <a:gd name="connsiteX7" fmla="*/ 571540 w 1310291"/>
              <a:gd name="connsiteY7" fmla="*/ 621727 h 857396"/>
              <a:gd name="connsiteX8" fmla="*/ 752567 w 1310291"/>
              <a:gd name="connsiteY8" fmla="*/ 447444 h 857396"/>
              <a:gd name="connsiteX9" fmla="*/ 1026754 w 1310291"/>
              <a:gd name="connsiteY9" fmla="*/ 443848 h 857396"/>
              <a:gd name="connsiteX10" fmla="*/ 1202633 w 1310291"/>
              <a:gd name="connsiteY10" fmla="*/ 418437 h 857396"/>
              <a:gd name="connsiteX11" fmla="*/ 1310291 w 1310291"/>
              <a:gd name="connsiteY11" fmla="*/ 330816 h 857396"/>
              <a:gd name="connsiteX12" fmla="*/ 1202633 w 1310291"/>
              <a:gd name="connsiteY12" fmla="*/ 37268 h 857396"/>
              <a:gd name="connsiteX13" fmla="*/ 817102 w 1310291"/>
              <a:gd name="connsiteY13" fmla="*/ 40843 h 857396"/>
              <a:gd name="connsiteX14" fmla="*/ 251113 w 1310291"/>
              <a:gd name="connsiteY14" fmla="*/ 28138 h 857396"/>
              <a:gd name="connsiteX0" fmla="*/ 252754 w 1310291"/>
              <a:gd name="connsiteY0" fmla="*/ 0 h 858549"/>
              <a:gd name="connsiteX1" fmla="*/ 74940 w 1310291"/>
              <a:gd name="connsiteY1" fmla="*/ 100797 h 858549"/>
              <a:gd name="connsiteX2" fmla="*/ 6159 w 1310291"/>
              <a:gd name="connsiteY2" fmla="*/ 312662 h 858549"/>
              <a:gd name="connsiteX3" fmla="*/ 219782 w 1310291"/>
              <a:gd name="connsiteY3" fmla="*/ 456554 h 858549"/>
              <a:gd name="connsiteX4" fmla="*/ 235785 w 1310291"/>
              <a:gd name="connsiteY4" fmla="*/ 535021 h 858549"/>
              <a:gd name="connsiteX5" fmla="*/ 144754 w 1310291"/>
              <a:gd name="connsiteY5" fmla="*/ 709282 h 858549"/>
              <a:gd name="connsiteX6" fmla="*/ 344604 w 1310291"/>
              <a:gd name="connsiteY6" fmla="*/ 857216 h 858549"/>
              <a:gd name="connsiteX7" fmla="*/ 571540 w 1310291"/>
              <a:gd name="connsiteY7" fmla="*/ 621727 h 858549"/>
              <a:gd name="connsiteX8" fmla="*/ 752567 w 1310291"/>
              <a:gd name="connsiteY8" fmla="*/ 447444 h 858549"/>
              <a:gd name="connsiteX9" fmla="*/ 1026754 w 1310291"/>
              <a:gd name="connsiteY9" fmla="*/ 443848 h 858549"/>
              <a:gd name="connsiteX10" fmla="*/ 1202633 w 1310291"/>
              <a:gd name="connsiteY10" fmla="*/ 418437 h 858549"/>
              <a:gd name="connsiteX11" fmla="*/ 1310291 w 1310291"/>
              <a:gd name="connsiteY11" fmla="*/ 330816 h 858549"/>
              <a:gd name="connsiteX12" fmla="*/ 1202633 w 1310291"/>
              <a:gd name="connsiteY12" fmla="*/ 37268 h 858549"/>
              <a:gd name="connsiteX13" fmla="*/ 817102 w 1310291"/>
              <a:gd name="connsiteY13" fmla="*/ 40843 h 858549"/>
              <a:gd name="connsiteX14" fmla="*/ 251113 w 1310291"/>
              <a:gd name="connsiteY14" fmla="*/ 28138 h 858549"/>
              <a:gd name="connsiteX0" fmla="*/ 252754 w 1310291"/>
              <a:gd name="connsiteY0" fmla="*/ 0 h 858549"/>
              <a:gd name="connsiteX1" fmla="*/ 74940 w 1310291"/>
              <a:gd name="connsiteY1" fmla="*/ 100797 h 858549"/>
              <a:gd name="connsiteX2" fmla="*/ 6159 w 1310291"/>
              <a:gd name="connsiteY2" fmla="*/ 312662 h 858549"/>
              <a:gd name="connsiteX3" fmla="*/ 219782 w 1310291"/>
              <a:gd name="connsiteY3" fmla="*/ 456554 h 858549"/>
              <a:gd name="connsiteX4" fmla="*/ 235785 w 1310291"/>
              <a:gd name="connsiteY4" fmla="*/ 535021 h 858549"/>
              <a:gd name="connsiteX5" fmla="*/ 144754 w 1310291"/>
              <a:gd name="connsiteY5" fmla="*/ 709282 h 858549"/>
              <a:gd name="connsiteX6" fmla="*/ 344604 w 1310291"/>
              <a:gd name="connsiteY6" fmla="*/ 857216 h 858549"/>
              <a:gd name="connsiteX7" fmla="*/ 571540 w 1310291"/>
              <a:gd name="connsiteY7" fmla="*/ 621727 h 858549"/>
              <a:gd name="connsiteX8" fmla="*/ 752567 w 1310291"/>
              <a:gd name="connsiteY8" fmla="*/ 447444 h 858549"/>
              <a:gd name="connsiteX9" fmla="*/ 1026754 w 1310291"/>
              <a:gd name="connsiteY9" fmla="*/ 443848 h 858549"/>
              <a:gd name="connsiteX10" fmla="*/ 1202633 w 1310291"/>
              <a:gd name="connsiteY10" fmla="*/ 418437 h 858549"/>
              <a:gd name="connsiteX11" fmla="*/ 1310291 w 1310291"/>
              <a:gd name="connsiteY11" fmla="*/ 330816 h 858549"/>
              <a:gd name="connsiteX12" fmla="*/ 1202633 w 1310291"/>
              <a:gd name="connsiteY12" fmla="*/ 37268 h 858549"/>
              <a:gd name="connsiteX13" fmla="*/ 817102 w 1310291"/>
              <a:gd name="connsiteY13" fmla="*/ 40843 h 858549"/>
              <a:gd name="connsiteX14" fmla="*/ 251113 w 1310291"/>
              <a:gd name="connsiteY14" fmla="*/ 15432 h 85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0291" h="858549">
                <a:moveTo>
                  <a:pt x="252754" y="0"/>
                </a:moveTo>
                <a:cubicBezTo>
                  <a:pt x="226567" y="18917"/>
                  <a:pt x="116039" y="48687"/>
                  <a:pt x="74940" y="100797"/>
                </a:cubicBezTo>
                <a:cubicBezTo>
                  <a:pt x="33841" y="152907"/>
                  <a:pt x="-17981" y="253369"/>
                  <a:pt x="6159" y="312662"/>
                </a:cubicBezTo>
                <a:cubicBezTo>
                  <a:pt x="30299" y="371955"/>
                  <a:pt x="179787" y="427965"/>
                  <a:pt x="219782" y="456554"/>
                </a:cubicBezTo>
                <a:cubicBezTo>
                  <a:pt x="259777" y="485143"/>
                  <a:pt x="248290" y="492900"/>
                  <a:pt x="235785" y="535021"/>
                </a:cubicBezTo>
                <a:cubicBezTo>
                  <a:pt x="223280" y="577142"/>
                  <a:pt x="126618" y="655583"/>
                  <a:pt x="144754" y="709282"/>
                </a:cubicBezTo>
                <a:cubicBezTo>
                  <a:pt x="162891" y="762981"/>
                  <a:pt x="273473" y="871809"/>
                  <a:pt x="344604" y="857216"/>
                </a:cubicBezTo>
                <a:cubicBezTo>
                  <a:pt x="415735" y="842624"/>
                  <a:pt x="503546" y="670964"/>
                  <a:pt x="571540" y="621727"/>
                </a:cubicBezTo>
                <a:cubicBezTo>
                  <a:pt x="639534" y="572490"/>
                  <a:pt x="676698" y="477091"/>
                  <a:pt x="752567" y="447444"/>
                </a:cubicBezTo>
                <a:cubicBezTo>
                  <a:pt x="828436" y="417798"/>
                  <a:pt x="951743" y="452918"/>
                  <a:pt x="1026754" y="443848"/>
                </a:cubicBezTo>
                <a:cubicBezTo>
                  <a:pt x="1101765" y="434778"/>
                  <a:pt x="1155377" y="437276"/>
                  <a:pt x="1202633" y="418437"/>
                </a:cubicBezTo>
                <a:cubicBezTo>
                  <a:pt x="1249889" y="399598"/>
                  <a:pt x="1310291" y="394344"/>
                  <a:pt x="1310291" y="330816"/>
                </a:cubicBezTo>
                <a:cubicBezTo>
                  <a:pt x="1310291" y="267288"/>
                  <a:pt x="1302074" y="83479"/>
                  <a:pt x="1202633" y="37268"/>
                </a:cubicBezTo>
                <a:cubicBezTo>
                  <a:pt x="1103192" y="-8943"/>
                  <a:pt x="956721" y="25424"/>
                  <a:pt x="817102" y="40843"/>
                </a:cubicBezTo>
                <a:cubicBezTo>
                  <a:pt x="606087" y="26397"/>
                  <a:pt x="572325" y="-17393"/>
                  <a:pt x="251113" y="15432"/>
                </a:cubicBezTo>
              </a:path>
            </a:pathLst>
          </a:custGeom>
          <a:solidFill>
            <a:srgbClr val="C9C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Markov Random Field (</a:t>
            </a:r>
            <a:r>
              <a:rPr lang="en-CA" b="1" dirty="0"/>
              <a:t>MRF</a:t>
            </a:r>
            <a:r>
              <a:rPr lang="en-CA" dirty="0"/>
              <a:t>)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3</a:t>
            </a:fld>
            <a:endParaRPr lang="en-CA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6037427" y="4228111"/>
            <a:ext cx="5146345" cy="1862554"/>
            <a:chOff x="7354251" y="5056997"/>
            <a:chExt cx="4613821" cy="1669824"/>
          </a:xfrm>
        </p:grpSpPr>
        <p:sp>
          <p:nvSpPr>
            <p:cNvPr id="106" name="TextBox 105"/>
            <p:cNvSpPr txBox="1"/>
            <p:nvPr/>
          </p:nvSpPr>
          <p:spPr>
            <a:xfrm>
              <a:off x="7354251" y="6423299"/>
              <a:ext cx="4613821" cy="303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cs typeface="Times New Roman" panose="02020603050405020304" pitchFamily="18" charset="0"/>
                </a:rPr>
                <a:t>semantic segmentation </a:t>
              </a:r>
              <a:r>
                <a:rPr lang="en-CA" altLang="zh-CN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CA" sz="16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Kohli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en-CA" sz="16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Torr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2009] [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Gould 2014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A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7643033" y="5056997"/>
              <a:ext cx="3701795" cy="1368443"/>
              <a:chOff x="7643033" y="5056997"/>
              <a:chExt cx="3701795" cy="1368443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3033" y="5056997"/>
                <a:ext cx="1818933" cy="13680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19133" y="5057440"/>
                <a:ext cx="1825695" cy="1368000"/>
              </a:xfrm>
              <a:prstGeom prst="rect">
                <a:avLst/>
              </a:prstGeom>
            </p:spPr>
          </p:pic>
        </p:grpSp>
      </p:grpSp>
      <p:sp>
        <p:nvSpPr>
          <p:cNvPr id="112" name="Rectangle 111"/>
          <p:cNvSpPr/>
          <p:nvPr/>
        </p:nvSpPr>
        <p:spPr>
          <a:xfrm>
            <a:off x="6291832" y="3718084"/>
            <a:ext cx="4137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CN" sz="2400" i="1" dirty="0"/>
              <a:t>Robust </a:t>
            </a:r>
            <a:r>
              <a:rPr lang="en-CA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altLang="zh-CN" sz="2400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altLang="zh-CN" sz="2400" i="1" dirty="0"/>
              <a:t> Potts</a:t>
            </a:r>
            <a:r>
              <a:rPr lang="en-CA" altLang="zh-CN" sz="2400" dirty="0"/>
              <a:t>: </a:t>
            </a:r>
            <a:r>
              <a:rPr lang="en-CA" sz="24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bin consistency</a:t>
            </a:r>
            <a:endParaRPr lang="en-CA" dirty="0"/>
          </a:p>
        </p:txBody>
      </p:sp>
      <p:sp>
        <p:nvSpPr>
          <p:cNvPr id="98" name="TextBox 97"/>
          <p:cNvSpPr txBox="1"/>
          <p:nvPr/>
        </p:nvSpPr>
        <p:spPr>
          <a:xfrm>
            <a:off x="879476" y="1346202"/>
            <a:ext cx="2872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(graphical models)</a:t>
            </a:r>
            <a:endParaRPr lang="zh-CN" altLang="en-US" sz="2800" dirty="0"/>
          </a:p>
        </p:txBody>
      </p:sp>
      <p:pic>
        <p:nvPicPr>
          <p:cNvPr id="100" name="Picture 9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23" y="2356093"/>
            <a:ext cx="2630804" cy="523332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1528585" y="4179749"/>
            <a:ext cx="3409175" cy="1572362"/>
            <a:chOff x="1528586" y="4466635"/>
            <a:chExt cx="2714646" cy="1193876"/>
          </a:xfrm>
        </p:grpSpPr>
        <p:sp>
          <p:nvSpPr>
            <p:cNvPr id="103" name="Oval 102"/>
            <p:cNvSpPr/>
            <p:nvPr/>
          </p:nvSpPr>
          <p:spPr>
            <a:xfrm>
              <a:off x="2529533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3030276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5" name="Oval 114"/>
            <p:cNvSpPr/>
            <p:nvPr/>
          </p:nvSpPr>
          <p:spPr>
            <a:xfrm>
              <a:off x="3522307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6" name="Oval 115"/>
            <p:cNvSpPr/>
            <p:nvPr/>
          </p:nvSpPr>
          <p:spPr>
            <a:xfrm>
              <a:off x="2220377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2712415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9" name="Oval 118"/>
            <p:cNvSpPr/>
            <p:nvPr/>
          </p:nvSpPr>
          <p:spPr>
            <a:xfrm>
              <a:off x="3187030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1880739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237277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2829971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24" name="Straight Connector 123"/>
            <p:cNvCxnSpPr>
              <a:stCxn id="103" idx="3"/>
              <a:endCxn id="116" idx="7"/>
            </p:cNvCxnSpPr>
            <p:nvPr/>
          </p:nvCxnSpPr>
          <p:spPr>
            <a:xfrm flipH="1">
              <a:off x="2391341" y="4637599"/>
              <a:ext cx="167525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6" idx="3"/>
              <a:endCxn id="121" idx="7"/>
            </p:cNvCxnSpPr>
            <p:nvPr/>
          </p:nvCxnSpPr>
          <p:spPr>
            <a:xfrm flipH="1">
              <a:off x="2051703" y="4955462"/>
              <a:ext cx="198007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13" idx="3"/>
              <a:endCxn id="118" idx="7"/>
            </p:cNvCxnSpPr>
            <p:nvPr/>
          </p:nvCxnSpPr>
          <p:spPr>
            <a:xfrm flipH="1">
              <a:off x="2883379" y="4637599"/>
              <a:ext cx="176230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22" idx="7"/>
              <a:endCxn id="118" idx="3"/>
            </p:cNvCxnSpPr>
            <p:nvPr/>
          </p:nvCxnSpPr>
          <p:spPr>
            <a:xfrm flipV="1">
              <a:off x="2543740" y="4955462"/>
              <a:ext cx="19800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3"/>
              <a:endCxn id="119" idx="7"/>
            </p:cNvCxnSpPr>
            <p:nvPr/>
          </p:nvCxnSpPr>
          <p:spPr>
            <a:xfrm flipH="1">
              <a:off x="3357994" y="4637599"/>
              <a:ext cx="193646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9" idx="3"/>
              <a:endCxn id="123" idx="7"/>
            </p:cNvCxnSpPr>
            <p:nvPr/>
          </p:nvCxnSpPr>
          <p:spPr>
            <a:xfrm flipH="1">
              <a:off x="3000935" y="4955462"/>
              <a:ext cx="21542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3" idx="2"/>
              <a:endCxn id="103" idx="6"/>
            </p:cNvCxnSpPr>
            <p:nvPr/>
          </p:nvCxnSpPr>
          <p:spPr>
            <a:xfrm flipH="1">
              <a:off x="2729830" y="4566784"/>
              <a:ext cx="300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15" idx="2"/>
              <a:endCxn id="113" idx="6"/>
            </p:cNvCxnSpPr>
            <p:nvPr/>
          </p:nvCxnSpPr>
          <p:spPr>
            <a:xfrm flipH="1">
              <a:off x="3230573" y="4566784"/>
              <a:ext cx="291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19" idx="2"/>
              <a:endCxn id="118" idx="6"/>
            </p:cNvCxnSpPr>
            <p:nvPr/>
          </p:nvCxnSpPr>
          <p:spPr>
            <a:xfrm flipH="1">
              <a:off x="2912712" y="4884647"/>
              <a:ext cx="274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18" idx="2"/>
              <a:endCxn id="116" idx="6"/>
            </p:cNvCxnSpPr>
            <p:nvPr/>
          </p:nvCxnSpPr>
          <p:spPr>
            <a:xfrm flipH="1">
              <a:off x="2420674" y="4884647"/>
              <a:ext cx="291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22" idx="2"/>
              <a:endCxn id="121" idx="6"/>
            </p:cNvCxnSpPr>
            <p:nvPr/>
          </p:nvCxnSpPr>
          <p:spPr>
            <a:xfrm flipH="1">
              <a:off x="2081036" y="5224281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23" idx="2"/>
              <a:endCxn id="122" idx="6"/>
            </p:cNvCxnSpPr>
            <p:nvPr/>
          </p:nvCxnSpPr>
          <p:spPr>
            <a:xfrm flipH="1">
              <a:off x="2573073" y="5224281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1528586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7" name="Oval 136"/>
            <p:cNvSpPr/>
            <p:nvPr/>
          </p:nvSpPr>
          <p:spPr>
            <a:xfrm>
              <a:off x="2020623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2477818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39" name="Straight Connector 138"/>
            <p:cNvCxnSpPr>
              <a:stCxn id="137" idx="2"/>
              <a:endCxn id="136" idx="6"/>
            </p:cNvCxnSpPr>
            <p:nvPr/>
          </p:nvCxnSpPr>
          <p:spPr>
            <a:xfrm flipH="1">
              <a:off x="1728883" y="5560363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38" idx="2"/>
              <a:endCxn id="137" idx="6"/>
            </p:cNvCxnSpPr>
            <p:nvPr/>
          </p:nvCxnSpPr>
          <p:spPr>
            <a:xfrm flipH="1">
              <a:off x="2220920" y="5560363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21" idx="3"/>
              <a:endCxn id="136" idx="7"/>
            </p:cNvCxnSpPr>
            <p:nvPr/>
          </p:nvCxnSpPr>
          <p:spPr>
            <a:xfrm flipH="1">
              <a:off x="1699550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22" idx="3"/>
              <a:endCxn id="137" idx="7"/>
            </p:cNvCxnSpPr>
            <p:nvPr/>
          </p:nvCxnSpPr>
          <p:spPr>
            <a:xfrm flipH="1">
              <a:off x="2191587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23" idx="3"/>
              <a:endCxn id="138" idx="7"/>
            </p:cNvCxnSpPr>
            <p:nvPr/>
          </p:nvCxnSpPr>
          <p:spPr>
            <a:xfrm flipH="1">
              <a:off x="2648782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4042935" y="4469161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4" name="Oval 153"/>
            <p:cNvSpPr/>
            <p:nvPr/>
          </p:nvSpPr>
          <p:spPr>
            <a:xfrm>
              <a:off x="3686802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5" name="Oval 154"/>
            <p:cNvSpPr/>
            <p:nvPr/>
          </p:nvSpPr>
          <p:spPr>
            <a:xfrm>
              <a:off x="330990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7" name="Oval 156"/>
            <p:cNvSpPr/>
            <p:nvPr/>
          </p:nvSpPr>
          <p:spPr>
            <a:xfrm>
              <a:off x="2958744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62" name="Straight Connector 161"/>
            <p:cNvCxnSpPr>
              <a:stCxn id="153" idx="2"/>
              <a:endCxn id="115" idx="6"/>
            </p:cNvCxnSpPr>
            <p:nvPr/>
          </p:nvCxnSpPr>
          <p:spPr>
            <a:xfrm flipH="1" flipV="1">
              <a:off x="3722604" y="4566784"/>
              <a:ext cx="320331" cy="25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54" idx="2"/>
              <a:endCxn id="119" idx="6"/>
            </p:cNvCxnSpPr>
            <p:nvPr/>
          </p:nvCxnSpPr>
          <p:spPr>
            <a:xfrm flipH="1">
              <a:off x="3387327" y="4884647"/>
              <a:ext cx="299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55" idx="2"/>
              <a:endCxn id="123" idx="6"/>
            </p:cNvCxnSpPr>
            <p:nvPr/>
          </p:nvCxnSpPr>
          <p:spPr>
            <a:xfrm flipH="1">
              <a:off x="3030268" y="5224281"/>
              <a:ext cx="2796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157" idx="2"/>
              <a:endCxn id="138" idx="6"/>
            </p:cNvCxnSpPr>
            <p:nvPr/>
          </p:nvCxnSpPr>
          <p:spPr>
            <a:xfrm flipH="1">
              <a:off x="2678115" y="5560363"/>
              <a:ext cx="2806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155" idx="3"/>
              <a:endCxn id="157" idx="7"/>
            </p:cNvCxnSpPr>
            <p:nvPr/>
          </p:nvCxnSpPr>
          <p:spPr>
            <a:xfrm flipH="1">
              <a:off x="3129708" y="5295096"/>
              <a:ext cx="209531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154" idx="3"/>
              <a:endCxn id="155" idx="7"/>
            </p:cNvCxnSpPr>
            <p:nvPr/>
          </p:nvCxnSpPr>
          <p:spPr>
            <a:xfrm flipH="1">
              <a:off x="3480870" y="4955462"/>
              <a:ext cx="235265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153" idx="3"/>
              <a:endCxn id="154" idx="7"/>
            </p:cNvCxnSpPr>
            <p:nvPr/>
          </p:nvCxnSpPr>
          <p:spPr>
            <a:xfrm flipH="1">
              <a:off x="3857766" y="4640125"/>
              <a:ext cx="214502" cy="173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/>
            <p:nvPr/>
          </p:nvSpPr>
          <p:spPr>
            <a:xfrm>
              <a:off x="3700265" y="5133635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C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0"/>
    </mc:Choice>
    <mc:Fallback xmlns="">
      <p:transition spd="slow" advTm="1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Oval 1053"/>
          <p:cNvSpPr/>
          <p:nvPr/>
        </p:nvSpPr>
        <p:spPr>
          <a:xfrm rot="20063460">
            <a:off x="1341016" y="4082840"/>
            <a:ext cx="3806300" cy="177479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Markov Random Field (</a:t>
            </a:r>
            <a:r>
              <a:rPr lang="en-CA" b="1" dirty="0"/>
              <a:t>MRF</a:t>
            </a:r>
            <a:r>
              <a:rPr lang="en-CA" dirty="0"/>
              <a:t>)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4</a:t>
            </a:fld>
            <a:endParaRPr lang="en-CA" dirty="0"/>
          </a:p>
        </p:txBody>
      </p:sp>
      <p:grpSp>
        <p:nvGrpSpPr>
          <p:cNvPr id="3" name="Group 2"/>
          <p:cNvGrpSpPr/>
          <p:nvPr/>
        </p:nvGrpSpPr>
        <p:grpSpPr>
          <a:xfrm>
            <a:off x="5558622" y="4292336"/>
            <a:ext cx="5528712" cy="1951596"/>
            <a:chOff x="5122795" y="4247216"/>
            <a:chExt cx="5528712" cy="1951596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1937" y="4278633"/>
              <a:ext cx="2131819" cy="15154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" name="Rectangle 102"/>
            <p:cNvSpPr/>
            <p:nvPr/>
          </p:nvSpPr>
          <p:spPr>
            <a:xfrm>
              <a:off x="5122795" y="5860258"/>
              <a:ext cx="55287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CA" sz="1600" dirty="0">
                  <a:cs typeface="Times New Roman" panose="02020603050405020304" pitchFamily="18" charset="0"/>
                  <a:sym typeface="Wingdings" panose="05000000000000000000" pitchFamily="2" charset="2"/>
                </a:rPr>
                <a:t>geometric model fitting </a:t>
              </a:r>
              <a:r>
                <a:rPr lang="en-CA" sz="16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[Delong et al., 2012]</a:t>
              </a:r>
              <a:endParaRPr lang="en-CA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9802" y="4247216"/>
              <a:ext cx="2113581" cy="1580247"/>
            </a:xfrm>
            <a:prstGeom prst="rect">
              <a:avLst/>
            </a:prstGeom>
          </p:spPr>
        </p:pic>
      </p:grpSp>
      <p:sp>
        <p:nvSpPr>
          <p:cNvPr id="113" name="Rectangle 112"/>
          <p:cNvSpPr/>
          <p:nvPr/>
        </p:nvSpPr>
        <p:spPr>
          <a:xfrm>
            <a:off x="6834627" y="3712827"/>
            <a:ext cx="258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i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Label Cost</a:t>
            </a:r>
            <a:r>
              <a:rPr lang="en-CA" sz="24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 sparsity</a:t>
            </a:r>
            <a:endParaRPr lang="en-CA" dirty="0"/>
          </a:p>
        </p:txBody>
      </p:sp>
      <p:sp>
        <p:nvSpPr>
          <p:cNvPr id="98" name="TextBox 97"/>
          <p:cNvSpPr txBox="1"/>
          <p:nvPr/>
        </p:nvSpPr>
        <p:spPr>
          <a:xfrm>
            <a:off x="879476" y="1346202"/>
            <a:ext cx="2872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(graphical models)</a:t>
            </a:r>
            <a:endParaRPr lang="zh-CN" altLang="en-US" sz="2800" dirty="0"/>
          </a:p>
        </p:txBody>
      </p:sp>
      <p:pic>
        <p:nvPicPr>
          <p:cNvPr id="100" name="Picture 9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23" y="2356093"/>
            <a:ext cx="2630804" cy="523332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1528585" y="4179749"/>
            <a:ext cx="3409175" cy="1572362"/>
            <a:chOff x="1528586" y="4466635"/>
            <a:chExt cx="2714646" cy="1193876"/>
          </a:xfrm>
        </p:grpSpPr>
        <p:sp>
          <p:nvSpPr>
            <p:cNvPr id="106" name="Oval 105"/>
            <p:cNvSpPr/>
            <p:nvPr/>
          </p:nvSpPr>
          <p:spPr>
            <a:xfrm>
              <a:off x="2529533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3030276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22307" y="4466635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2220377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5" name="Oval 114"/>
            <p:cNvSpPr/>
            <p:nvPr/>
          </p:nvSpPr>
          <p:spPr>
            <a:xfrm>
              <a:off x="2712415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6" name="Oval 115"/>
            <p:cNvSpPr/>
            <p:nvPr/>
          </p:nvSpPr>
          <p:spPr>
            <a:xfrm>
              <a:off x="3187030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1880739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9" name="Oval 118"/>
            <p:cNvSpPr/>
            <p:nvPr/>
          </p:nvSpPr>
          <p:spPr>
            <a:xfrm>
              <a:off x="237277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29971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22" name="Straight Connector 121"/>
            <p:cNvCxnSpPr>
              <a:stCxn id="106" idx="3"/>
              <a:endCxn id="110" idx="7"/>
            </p:cNvCxnSpPr>
            <p:nvPr/>
          </p:nvCxnSpPr>
          <p:spPr>
            <a:xfrm flipH="1">
              <a:off x="2391341" y="4637599"/>
              <a:ext cx="167525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10" idx="3"/>
              <a:endCxn id="118" idx="7"/>
            </p:cNvCxnSpPr>
            <p:nvPr/>
          </p:nvCxnSpPr>
          <p:spPr>
            <a:xfrm flipH="1">
              <a:off x="2051703" y="4955462"/>
              <a:ext cx="198007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07" idx="3"/>
              <a:endCxn id="115" idx="7"/>
            </p:cNvCxnSpPr>
            <p:nvPr/>
          </p:nvCxnSpPr>
          <p:spPr>
            <a:xfrm flipH="1">
              <a:off x="2883379" y="4637599"/>
              <a:ext cx="176230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9" idx="7"/>
              <a:endCxn id="115" idx="3"/>
            </p:cNvCxnSpPr>
            <p:nvPr/>
          </p:nvCxnSpPr>
          <p:spPr>
            <a:xfrm flipV="1">
              <a:off x="2543740" y="4955462"/>
              <a:ext cx="19800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09" idx="3"/>
              <a:endCxn id="116" idx="7"/>
            </p:cNvCxnSpPr>
            <p:nvPr/>
          </p:nvCxnSpPr>
          <p:spPr>
            <a:xfrm flipH="1">
              <a:off x="3357994" y="4637599"/>
              <a:ext cx="193646" cy="176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6" idx="3"/>
              <a:endCxn id="121" idx="7"/>
            </p:cNvCxnSpPr>
            <p:nvPr/>
          </p:nvCxnSpPr>
          <p:spPr>
            <a:xfrm flipH="1">
              <a:off x="3000935" y="4955462"/>
              <a:ext cx="215428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07" idx="2"/>
              <a:endCxn id="106" idx="6"/>
            </p:cNvCxnSpPr>
            <p:nvPr/>
          </p:nvCxnSpPr>
          <p:spPr>
            <a:xfrm flipH="1">
              <a:off x="2729830" y="4566784"/>
              <a:ext cx="3004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09" idx="2"/>
              <a:endCxn id="107" idx="6"/>
            </p:cNvCxnSpPr>
            <p:nvPr/>
          </p:nvCxnSpPr>
          <p:spPr>
            <a:xfrm flipH="1">
              <a:off x="3230573" y="4566784"/>
              <a:ext cx="291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6" idx="2"/>
              <a:endCxn id="115" idx="6"/>
            </p:cNvCxnSpPr>
            <p:nvPr/>
          </p:nvCxnSpPr>
          <p:spPr>
            <a:xfrm flipH="1">
              <a:off x="2912712" y="4884647"/>
              <a:ext cx="2743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15" idx="2"/>
              <a:endCxn id="110" idx="6"/>
            </p:cNvCxnSpPr>
            <p:nvPr/>
          </p:nvCxnSpPr>
          <p:spPr>
            <a:xfrm flipH="1">
              <a:off x="2420674" y="4884647"/>
              <a:ext cx="2917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19" idx="2"/>
              <a:endCxn id="118" idx="6"/>
            </p:cNvCxnSpPr>
            <p:nvPr/>
          </p:nvCxnSpPr>
          <p:spPr>
            <a:xfrm flipH="1">
              <a:off x="2081036" y="5224281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21" idx="2"/>
              <a:endCxn id="119" idx="6"/>
            </p:cNvCxnSpPr>
            <p:nvPr/>
          </p:nvCxnSpPr>
          <p:spPr>
            <a:xfrm flipH="1">
              <a:off x="2573073" y="5224281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1528586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5" name="Oval 134"/>
            <p:cNvSpPr/>
            <p:nvPr/>
          </p:nvSpPr>
          <p:spPr>
            <a:xfrm>
              <a:off x="2020623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6" name="Oval 135"/>
            <p:cNvSpPr/>
            <p:nvPr/>
          </p:nvSpPr>
          <p:spPr>
            <a:xfrm>
              <a:off x="2477818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37" name="Straight Connector 136"/>
            <p:cNvCxnSpPr>
              <a:stCxn id="135" idx="2"/>
              <a:endCxn id="134" idx="6"/>
            </p:cNvCxnSpPr>
            <p:nvPr/>
          </p:nvCxnSpPr>
          <p:spPr>
            <a:xfrm flipH="1">
              <a:off x="1728883" y="5560363"/>
              <a:ext cx="291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36" idx="2"/>
              <a:endCxn id="135" idx="6"/>
            </p:cNvCxnSpPr>
            <p:nvPr/>
          </p:nvCxnSpPr>
          <p:spPr>
            <a:xfrm flipH="1">
              <a:off x="2220920" y="5560363"/>
              <a:ext cx="2568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18" idx="3"/>
              <a:endCxn id="134" idx="7"/>
            </p:cNvCxnSpPr>
            <p:nvPr/>
          </p:nvCxnSpPr>
          <p:spPr>
            <a:xfrm flipH="1">
              <a:off x="1699550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19" idx="3"/>
              <a:endCxn id="135" idx="7"/>
            </p:cNvCxnSpPr>
            <p:nvPr/>
          </p:nvCxnSpPr>
          <p:spPr>
            <a:xfrm flipH="1">
              <a:off x="2191587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21" idx="3"/>
              <a:endCxn id="136" idx="7"/>
            </p:cNvCxnSpPr>
            <p:nvPr/>
          </p:nvCxnSpPr>
          <p:spPr>
            <a:xfrm flipH="1">
              <a:off x="2648782" y="5295096"/>
              <a:ext cx="210522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4042935" y="4469161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2" name="Oval 151"/>
            <p:cNvSpPr/>
            <p:nvPr/>
          </p:nvSpPr>
          <p:spPr>
            <a:xfrm>
              <a:off x="3686802" y="4784498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3" name="Oval 152"/>
            <p:cNvSpPr/>
            <p:nvPr/>
          </p:nvSpPr>
          <p:spPr>
            <a:xfrm>
              <a:off x="3309906" y="5124132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4" name="Oval 153"/>
            <p:cNvSpPr/>
            <p:nvPr/>
          </p:nvSpPr>
          <p:spPr>
            <a:xfrm>
              <a:off x="2958744" y="5460214"/>
              <a:ext cx="200297" cy="20029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55" name="Straight Connector 154"/>
            <p:cNvCxnSpPr>
              <a:stCxn id="150" idx="2"/>
              <a:endCxn id="109" idx="6"/>
            </p:cNvCxnSpPr>
            <p:nvPr/>
          </p:nvCxnSpPr>
          <p:spPr>
            <a:xfrm flipH="1" flipV="1">
              <a:off x="3722604" y="4566784"/>
              <a:ext cx="320331" cy="25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52" idx="2"/>
              <a:endCxn id="116" idx="6"/>
            </p:cNvCxnSpPr>
            <p:nvPr/>
          </p:nvCxnSpPr>
          <p:spPr>
            <a:xfrm flipH="1">
              <a:off x="3387327" y="4884647"/>
              <a:ext cx="299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53" idx="2"/>
              <a:endCxn id="121" idx="6"/>
            </p:cNvCxnSpPr>
            <p:nvPr/>
          </p:nvCxnSpPr>
          <p:spPr>
            <a:xfrm flipH="1">
              <a:off x="3030268" y="5224281"/>
              <a:ext cx="2796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54" idx="2"/>
              <a:endCxn id="136" idx="6"/>
            </p:cNvCxnSpPr>
            <p:nvPr/>
          </p:nvCxnSpPr>
          <p:spPr>
            <a:xfrm flipH="1">
              <a:off x="2678115" y="5560363"/>
              <a:ext cx="2806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53" idx="3"/>
              <a:endCxn id="154" idx="7"/>
            </p:cNvCxnSpPr>
            <p:nvPr/>
          </p:nvCxnSpPr>
          <p:spPr>
            <a:xfrm flipH="1">
              <a:off x="3129708" y="5295096"/>
              <a:ext cx="209531" cy="194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152" idx="3"/>
              <a:endCxn id="153" idx="7"/>
            </p:cNvCxnSpPr>
            <p:nvPr/>
          </p:nvCxnSpPr>
          <p:spPr>
            <a:xfrm flipH="1">
              <a:off x="3480870" y="4955462"/>
              <a:ext cx="235265" cy="1980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150" idx="3"/>
              <a:endCxn id="152" idx="7"/>
            </p:cNvCxnSpPr>
            <p:nvPr/>
          </p:nvCxnSpPr>
          <p:spPr>
            <a:xfrm flipH="1">
              <a:off x="3857766" y="4640125"/>
              <a:ext cx="214502" cy="173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 168"/>
            <p:cNvSpPr/>
            <p:nvPr/>
          </p:nvSpPr>
          <p:spPr>
            <a:xfrm>
              <a:off x="3700265" y="5133635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CA" sz="2400" i="1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C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50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9"/>
    </mc:Choice>
    <mc:Fallback xmlns="">
      <p:transition spd="slow" advTm="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3671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Our proposal: </a:t>
            </a:r>
            <a:r>
              <a:rPr lang="en-CA" sz="4000" b="1" dirty="0">
                <a:solidFill>
                  <a:srgbClr val="FF0000"/>
                </a:solidFill>
              </a:rPr>
              <a:t>Normalized Cut</a:t>
            </a:r>
            <a:r>
              <a:rPr lang="en-CA" sz="4000" dirty="0"/>
              <a:t>   +   </a:t>
            </a:r>
            <a:r>
              <a:rPr lang="en-CA" sz="4000" b="1" dirty="0">
                <a:solidFill>
                  <a:srgbClr val="0000FF"/>
                </a:solidFill>
              </a:rPr>
              <a:t>MRF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17" y="2625268"/>
            <a:ext cx="8771417" cy="7746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46785" y="2602698"/>
            <a:ext cx="2924175" cy="8674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7489943" y="2602698"/>
            <a:ext cx="2875646" cy="86746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5</a:t>
            </a:fld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3406464" y="3456891"/>
            <a:ext cx="260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balanced clustering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6475" y="3456891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0000FF"/>
                </a:solidFill>
              </a:rPr>
              <a:t>regularization constraints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6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6"/>
    </mc:Choice>
    <mc:Fallback xmlns="">
      <p:transition spd="slow" advTm="1588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</a:t>
            </a:r>
            <a:r>
              <a:rPr lang="en-CA" i="1" dirty="0">
                <a:solidFill>
                  <a:srgbClr val="FF0000"/>
                </a:solidFill>
              </a:rPr>
              <a:t>MRF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for Normalized Cut?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434" y="1978293"/>
            <a:ext cx="1701728" cy="25153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2140" y="5442864"/>
            <a:ext cx="11359597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8455" y="3051291"/>
            <a:ext cx="231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previous NC approach: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0024" y="1466509"/>
            <a:ext cx="195854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600" dirty="0"/>
              <a:t>weak edge alignment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7665" y="4503717"/>
            <a:ext cx="2563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dirty="0"/>
              <a:t>post-processing</a:t>
            </a:r>
          </a:p>
          <a:p>
            <a:pPr algn="ctr"/>
            <a:r>
              <a:rPr lang="en-CA" sz="1600" dirty="0"/>
              <a:t>(e.g. 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CA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Arbelaez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2011]</a:t>
            </a:r>
            <a:r>
              <a:rPr lang="en-CA" sz="1600" dirty="0"/>
              <a:t>)</a:t>
            </a:r>
            <a:endParaRPr lang="en-CA" dirty="0"/>
          </a:p>
        </p:txBody>
      </p:sp>
      <p:sp>
        <p:nvSpPr>
          <p:cNvPr id="67" name="TextBox 66"/>
          <p:cNvSpPr txBox="1"/>
          <p:nvPr/>
        </p:nvSpPr>
        <p:spPr>
          <a:xfrm>
            <a:off x="6685453" y="1442841"/>
            <a:ext cx="275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dirty="0"/>
              <a:t>semi-supervision is challenging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538466" y="4887978"/>
            <a:ext cx="2839992" cy="687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i="1" dirty="0"/>
              <a:t>reformulation</a:t>
            </a:r>
            <a:r>
              <a:rPr lang="en-CA" sz="1600" dirty="0"/>
              <a:t> of NC</a:t>
            </a:r>
          </a:p>
          <a:p>
            <a:pPr algn="ctr"/>
            <a:r>
              <a:rPr lang="en-CA" sz="1600" dirty="0"/>
              <a:t>constrained </a:t>
            </a:r>
            <a:r>
              <a:rPr lang="en-CA" sz="1600" dirty="0" err="1"/>
              <a:t>eigen</a:t>
            </a:r>
            <a:r>
              <a:rPr lang="en-CA" sz="1600" dirty="0"/>
              <a:t> problem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810414" y="3342595"/>
            <a:ext cx="2296091" cy="1585893"/>
            <a:chOff x="6810414" y="3342595"/>
            <a:chExt cx="2296091" cy="1585893"/>
          </a:xfrm>
        </p:grpSpPr>
        <p:pic>
          <p:nvPicPr>
            <p:cNvPr id="70" name="Picture 69" descr="D:\repositories\parametricgrabcut\db\108073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9687" y="3422379"/>
              <a:ext cx="2256818" cy="1506109"/>
            </a:xfrm>
            <a:prstGeom prst="rect">
              <a:avLst/>
            </a:prstGeom>
            <a:noFill/>
          </p:spPr>
        </p:pic>
        <p:cxnSp>
          <p:nvCxnSpPr>
            <p:cNvPr id="71" name="AutoShape 29"/>
            <p:cNvCxnSpPr>
              <a:cxnSpLocks noChangeShapeType="1"/>
            </p:cNvCxnSpPr>
            <p:nvPr/>
          </p:nvCxnSpPr>
          <p:spPr bwMode="auto">
            <a:xfrm flipH="1" flipV="1">
              <a:off x="7476582" y="3782827"/>
              <a:ext cx="65059" cy="456921"/>
            </a:xfrm>
            <a:prstGeom prst="straightConnector1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Oval 15"/>
            <p:cNvSpPr>
              <a:spLocks noChangeArrowheads="1"/>
            </p:cNvSpPr>
            <p:nvPr/>
          </p:nvSpPr>
          <p:spPr bwMode="auto">
            <a:xfrm>
              <a:off x="7410758" y="3645766"/>
              <a:ext cx="142904" cy="1513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Oval 15"/>
            <p:cNvSpPr>
              <a:spLocks noChangeArrowheads="1"/>
            </p:cNvSpPr>
            <p:nvPr/>
          </p:nvSpPr>
          <p:spPr bwMode="auto">
            <a:xfrm>
              <a:off x="7474163" y="4196151"/>
              <a:ext cx="142904" cy="1513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76" name="AutoShape 29"/>
            <p:cNvCxnSpPr>
              <a:cxnSpLocks noChangeShapeType="1"/>
              <a:stCxn id="78" idx="6"/>
            </p:cNvCxnSpPr>
            <p:nvPr/>
          </p:nvCxnSpPr>
          <p:spPr bwMode="auto">
            <a:xfrm flipV="1">
              <a:off x="8039221" y="4194099"/>
              <a:ext cx="374204" cy="52075"/>
            </a:xfrm>
            <a:prstGeom prst="straightConnector1">
              <a:avLst/>
            </a:prstGeom>
            <a:noFill/>
            <a:ln w="28575" cap="sq">
              <a:solidFill>
                <a:srgbClr val="6BFF6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7" name="Oval 15"/>
            <p:cNvSpPr>
              <a:spLocks noChangeArrowheads="1"/>
            </p:cNvSpPr>
            <p:nvPr/>
          </p:nvSpPr>
          <p:spPr bwMode="auto">
            <a:xfrm>
              <a:off x="8436653" y="4081846"/>
              <a:ext cx="142904" cy="1513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" name="Oval 15"/>
            <p:cNvSpPr>
              <a:spLocks noChangeArrowheads="1"/>
            </p:cNvSpPr>
            <p:nvPr/>
          </p:nvSpPr>
          <p:spPr bwMode="auto">
            <a:xfrm>
              <a:off x="7896317" y="4170520"/>
              <a:ext cx="142904" cy="1513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10414" y="3342595"/>
              <a:ext cx="1486494" cy="4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cannot-link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17067" y="4447234"/>
              <a:ext cx="1259050" cy="434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BFF6B"/>
                  </a:solidFill>
                </a:rPr>
                <a:t>must-link</a:t>
              </a:r>
            </a:p>
          </p:txBody>
        </p:sp>
      </p:grpSp>
      <p:sp>
        <p:nvSpPr>
          <p:cNvPr id="80" name="Oval 79"/>
          <p:cNvSpPr/>
          <p:nvPr/>
        </p:nvSpPr>
        <p:spPr>
          <a:xfrm rot="997655">
            <a:off x="3107405" y="2276934"/>
            <a:ext cx="509954" cy="534278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20473769">
            <a:off x="4228765" y="3587335"/>
            <a:ext cx="509954" cy="461198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5510363">
            <a:off x="3999019" y="1988860"/>
            <a:ext cx="509954" cy="510306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20473769">
            <a:off x="3352952" y="4035665"/>
            <a:ext cx="509954" cy="461198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5778" y="2781590"/>
            <a:ext cx="2077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[Yu &amp; Shi 2004]</a:t>
            </a:r>
          </a:p>
          <a:p>
            <a:pPr lvl="0"/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[Eriksson et al. 2010]</a:t>
            </a:r>
          </a:p>
          <a:p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CA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Maji</a:t>
            </a:r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2011]</a:t>
            </a:r>
          </a:p>
          <a:p>
            <a:pPr lvl="0"/>
            <a:r>
              <a:rPr lang="en-CA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[Chew et al. 2015]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839099" y="1787221"/>
            <a:ext cx="2283194" cy="1523712"/>
            <a:chOff x="2785017" y="1996212"/>
            <a:chExt cx="5103059" cy="3405576"/>
          </a:xfrm>
        </p:grpSpPr>
        <p:pic>
          <p:nvPicPr>
            <p:cNvPr id="32" name="Picture 31" descr="D:\repositories\parametricgrabcut\db\108073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5017" y="1996212"/>
              <a:ext cx="5103059" cy="3405576"/>
            </a:xfrm>
            <a:prstGeom prst="rect">
              <a:avLst/>
            </a:prstGeom>
            <a:noFill/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2785017" y="1996212"/>
              <a:ext cx="5103059" cy="3405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54207" y="4538949"/>
              <a:ext cx="2897436" cy="324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940626" y="2617586"/>
              <a:ext cx="0" cy="1943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>
              <a:off x="3238959" y="2599981"/>
              <a:ext cx="2743200" cy="837282"/>
            </a:xfrm>
            <a:custGeom>
              <a:avLst/>
              <a:gdLst>
                <a:gd name="connsiteX0" fmla="*/ 0 w 2743200"/>
                <a:gd name="connsiteY0" fmla="*/ 837282 h 837282"/>
                <a:gd name="connsiteX1" fmla="*/ 55084 w 2743200"/>
                <a:gd name="connsiteY1" fmla="*/ 793214 h 837282"/>
                <a:gd name="connsiteX2" fmla="*/ 99152 w 2743200"/>
                <a:gd name="connsiteY2" fmla="*/ 771180 h 837282"/>
                <a:gd name="connsiteX3" fmla="*/ 176270 w 2743200"/>
                <a:gd name="connsiteY3" fmla="*/ 727113 h 837282"/>
                <a:gd name="connsiteX4" fmla="*/ 374574 w 2743200"/>
                <a:gd name="connsiteY4" fmla="*/ 605927 h 837282"/>
                <a:gd name="connsiteX5" fmla="*/ 506776 w 2743200"/>
                <a:gd name="connsiteY5" fmla="*/ 550843 h 837282"/>
                <a:gd name="connsiteX6" fmla="*/ 627961 w 2743200"/>
                <a:gd name="connsiteY6" fmla="*/ 506776 h 837282"/>
                <a:gd name="connsiteX7" fmla="*/ 738130 w 2743200"/>
                <a:gd name="connsiteY7" fmla="*/ 462708 h 837282"/>
                <a:gd name="connsiteX8" fmla="*/ 815248 w 2743200"/>
                <a:gd name="connsiteY8" fmla="*/ 407624 h 837282"/>
                <a:gd name="connsiteX9" fmla="*/ 859316 w 2743200"/>
                <a:gd name="connsiteY9" fmla="*/ 385590 h 837282"/>
                <a:gd name="connsiteX10" fmla="*/ 892366 w 2743200"/>
                <a:gd name="connsiteY10" fmla="*/ 352539 h 837282"/>
                <a:gd name="connsiteX11" fmla="*/ 1002535 w 2743200"/>
                <a:gd name="connsiteY11" fmla="*/ 319489 h 837282"/>
                <a:gd name="connsiteX12" fmla="*/ 1057619 w 2743200"/>
                <a:gd name="connsiteY12" fmla="*/ 286438 h 837282"/>
                <a:gd name="connsiteX13" fmla="*/ 1112704 w 2743200"/>
                <a:gd name="connsiteY13" fmla="*/ 275421 h 837282"/>
                <a:gd name="connsiteX14" fmla="*/ 1200839 w 2743200"/>
                <a:gd name="connsiteY14" fmla="*/ 253388 h 837282"/>
                <a:gd name="connsiteX15" fmla="*/ 1266940 w 2743200"/>
                <a:gd name="connsiteY15" fmla="*/ 231354 h 837282"/>
                <a:gd name="connsiteX16" fmla="*/ 1311007 w 2743200"/>
                <a:gd name="connsiteY16" fmla="*/ 209320 h 837282"/>
                <a:gd name="connsiteX17" fmla="*/ 1377108 w 2743200"/>
                <a:gd name="connsiteY17" fmla="*/ 198303 h 837282"/>
                <a:gd name="connsiteX18" fmla="*/ 1531345 w 2743200"/>
                <a:gd name="connsiteY18" fmla="*/ 165253 h 837282"/>
                <a:gd name="connsiteX19" fmla="*/ 1608463 w 2743200"/>
                <a:gd name="connsiteY19" fmla="*/ 132202 h 837282"/>
                <a:gd name="connsiteX20" fmla="*/ 1674564 w 2743200"/>
                <a:gd name="connsiteY20" fmla="*/ 121185 h 837282"/>
                <a:gd name="connsiteX21" fmla="*/ 1795749 w 2743200"/>
                <a:gd name="connsiteY21" fmla="*/ 77118 h 837282"/>
                <a:gd name="connsiteX22" fmla="*/ 1828800 w 2743200"/>
                <a:gd name="connsiteY22" fmla="*/ 66101 h 837282"/>
                <a:gd name="connsiteX23" fmla="*/ 1861851 w 2743200"/>
                <a:gd name="connsiteY23" fmla="*/ 44067 h 837282"/>
                <a:gd name="connsiteX24" fmla="*/ 2060154 w 2743200"/>
                <a:gd name="connsiteY24" fmla="*/ 22033 h 837282"/>
                <a:gd name="connsiteX25" fmla="*/ 2280492 w 2743200"/>
                <a:gd name="connsiteY25" fmla="*/ 0 h 837282"/>
                <a:gd name="connsiteX26" fmla="*/ 2743200 w 2743200"/>
                <a:gd name="connsiteY26" fmla="*/ 11017 h 83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3200" h="837282">
                  <a:moveTo>
                    <a:pt x="0" y="837282"/>
                  </a:moveTo>
                  <a:cubicBezTo>
                    <a:pt x="18361" y="822593"/>
                    <a:pt x="35519" y="806257"/>
                    <a:pt x="55084" y="793214"/>
                  </a:cubicBezTo>
                  <a:cubicBezTo>
                    <a:pt x="68749" y="784104"/>
                    <a:pt x="84734" y="779044"/>
                    <a:pt x="99152" y="771180"/>
                  </a:cubicBezTo>
                  <a:cubicBezTo>
                    <a:pt x="125144" y="757003"/>
                    <a:pt x="151292" y="743008"/>
                    <a:pt x="176270" y="727113"/>
                  </a:cubicBezTo>
                  <a:cubicBezTo>
                    <a:pt x="277837" y="662479"/>
                    <a:pt x="171730" y="690445"/>
                    <a:pt x="374574" y="605927"/>
                  </a:cubicBezTo>
                  <a:lnTo>
                    <a:pt x="506776" y="550843"/>
                  </a:lnTo>
                  <a:cubicBezTo>
                    <a:pt x="640814" y="495651"/>
                    <a:pt x="475698" y="563874"/>
                    <a:pt x="627961" y="506776"/>
                  </a:cubicBezTo>
                  <a:cubicBezTo>
                    <a:pt x="664995" y="492888"/>
                    <a:pt x="706488" y="486439"/>
                    <a:pt x="738130" y="462708"/>
                  </a:cubicBezTo>
                  <a:cubicBezTo>
                    <a:pt x="757036" y="448529"/>
                    <a:pt x="792703" y="420507"/>
                    <a:pt x="815248" y="407624"/>
                  </a:cubicBezTo>
                  <a:cubicBezTo>
                    <a:pt x="829507" y="399476"/>
                    <a:pt x="844627" y="392935"/>
                    <a:pt x="859316" y="385590"/>
                  </a:cubicBezTo>
                  <a:cubicBezTo>
                    <a:pt x="870333" y="374573"/>
                    <a:pt x="878746" y="360105"/>
                    <a:pt x="892366" y="352539"/>
                  </a:cubicBezTo>
                  <a:cubicBezTo>
                    <a:pt x="914307" y="340350"/>
                    <a:pt x="974089" y="326601"/>
                    <a:pt x="1002535" y="319489"/>
                  </a:cubicBezTo>
                  <a:cubicBezTo>
                    <a:pt x="1020896" y="308472"/>
                    <a:pt x="1037738" y="294391"/>
                    <a:pt x="1057619" y="286438"/>
                  </a:cubicBezTo>
                  <a:cubicBezTo>
                    <a:pt x="1075005" y="279484"/>
                    <a:pt x="1094458" y="279631"/>
                    <a:pt x="1112704" y="275421"/>
                  </a:cubicBezTo>
                  <a:cubicBezTo>
                    <a:pt x="1142211" y="268612"/>
                    <a:pt x="1172111" y="262964"/>
                    <a:pt x="1200839" y="253388"/>
                  </a:cubicBezTo>
                  <a:cubicBezTo>
                    <a:pt x="1222873" y="246043"/>
                    <a:pt x="1246167" y="241741"/>
                    <a:pt x="1266940" y="231354"/>
                  </a:cubicBezTo>
                  <a:cubicBezTo>
                    <a:pt x="1281629" y="224009"/>
                    <a:pt x="1295277" y="214039"/>
                    <a:pt x="1311007" y="209320"/>
                  </a:cubicBezTo>
                  <a:cubicBezTo>
                    <a:pt x="1332403" y="202901"/>
                    <a:pt x="1355266" y="202983"/>
                    <a:pt x="1377108" y="198303"/>
                  </a:cubicBezTo>
                  <a:cubicBezTo>
                    <a:pt x="1569264" y="157127"/>
                    <a:pt x="1374627" y="191373"/>
                    <a:pt x="1531345" y="165253"/>
                  </a:cubicBezTo>
                  <a:cubicBezTo>
                    <a:pt x="1558291" y="151780"/>
                    <a:pt x="1579283" y="138686"/>
                    <a:pt x="1608463" y="132202"/>
                  </a:cubicBezTo>
                  <a:cubicBezTo>
                    <a:pt x="1630269" y="127356"/>
                    <a:pt x="1652530" y="124857"/>
                    <a:pt x="1674564" y="121185"/>
                  </a:cubicBezTo>
                  <a:cubicBezTo>
                    <a:pt x="1813425" y="74899"/>
                    <a:pt x="1673122" y="123104"/>
                    <a:pt x="1795749" y="77118"/>
                  </a:cubicBezTo>
                  <a:cubicBezTo>
                    <a:pt x="1806623" y="73040"/>
                    <a:pt x="1818413" y="71294"/>
                    <a:pt x="1828800" y="66101"/>
                  </a:cubicBezTo>
                  <a:cubicBezTo>
                    <a:pt x="1840643" y="60180"/>
                    <a:pt x="1848844" y="46545"/>
                    <a:pt x="1861851" y="44067"/>
                  </a:cubicBezTo>
                  <a:cubicBezTo>
                    <a:pt x="1927184" y="31622"/>
                    <a:pt x="1994938" y="35075"/>
                    <a:pt x="2060154" y="22033"/>
                  </a:cubicBezTo>
                  <a:cubicBezTo>
                    <a:pt x="2169374" y="191"/>
                    <a:pt x="2096555" y="12263"/>
                    <a:pt x="2280492" y="0"/>
                  </a:cubicBezTo>
                  <a:cubicBezTo>
                    <a:pt x="2434726" y="3762"/>
                    <a:pt x="2588920" y="11017"/>
                    <a:pt x="2743200" y="11017"/>
                  </a:cubicBezTo>
                </a:path>
              </a:pathLst>
            </a:custGeom>
            <a:noFill/>
            <a:ln w="203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230806" y="3630304"/>
              <a:ext cx="887104" cy="300251"/>
            </a:xfrm>
            <a:custGeom>
              <a:avLst/>
              <a:gdLst>
                <a:gd name="connsiteX0" fmla="*/ 0 w 887104"/>
                <a:gd name="connsiteY0" fmla="*/ 300251 h 300251"/>
                <a:gd name="connsiteX1" fmla="*/ 122830 w 887104"/>
                <a:gd name="connsiteY1" fmla="*/ 218365 h 300251"/>
                <a:gd name="connsiteX2" fmla="*/ 163773 w 887104"/>
                <a:gd name="connsiteY2" fmla="*/ 204717 h 300251"/>
                <a:gd name="connsiteX3" fmla="*/ 245660 w 887104"/>
                <a:gd name="connsiteY3" fmla="*/ 163774 h 300251"/>
                <a:gd name="connsiteX4" fmla="*/ 286603 w 887104"/>
                <a:gd name="connsiteY4" fmla="*/ 136478 h 300251"/>
                <a:gd name="connsiteX5" fmla="*/ 341194 w 887104"/>
                <a:gd name="connsiteY5" fmla="*/ 122830 h 300251"/>
                <a:gd name="connsiteX6" fmla="*/ 464024 w 887104"/>
                <a:gd name="connsiteY6" fmla="*/ 95535 h 300251"/>
                <a:gd name="connsiteX7" fmla="*/ 545910 w 887104"/>
                <a:gd name="connsiteY7" fmla="*/ 68239 h 300251"/>
                <a:gd name="connsiteX8" fmla="*/ 777922 w 887104"/>
                <a:gd name="connsiteY8" fmla="*/ 40944 h 300251"/>
                <a:gd name="connsiteX9" fmla="*/ 873457 w 887104"/>
                <a:gd name="connsiteY9" fmla="*/ 13648 h 300251"/>
                <a:gd name="connsiteX10" fmla="*/ 887104 w 887104"/>
                <a:gd name="connsiteY10" fmla="*/ 0 h 30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104" h="300251">
                  <a:moveTo>
                    <a:pt x="0" y="300251"/>
                  </a:moveTo>
                  <a:cubicBezTo>
                    <a:pt x="154366" y="238506"/>
                    <a:pt x="-14457" y="316428"/>
                    <a:pt x="122830" y="218365"/>
                  </a:cubicBezTo>
                  <a:cubicBezTo>
                    <a:pt x="134536" y="210003"/>
                    <a:pt x="150906" y="211151"/>
                    <a:pt x="163773" y="204717"/>
                  </a:cubicBezTo>
                  <a:cubicBezTo>
                    <a:pt x="269588" y="151808"/>
                    <a:pt x="142756" y="198073"/>
                    <a:pt x="245660" y="163774"/>
                  </a:cubicBezTo>
                  <a:cubicBezTo>
                    <a:pt x="259308" y="154675"/>
                    <a:pt x="271527" y="142939"/>
                    <a:pt x="286603" y="136478"/>
                  </a:cubicBezTo>
                  <a:cubicBezTo>
                    <a:pt x="303843" y="129089"/>
                    <a:pt x="323159" y="127983"/>
                    <a:pt x="341194" y="122830"/>
                  </a:cubicBezTo>
                  <a:cubicBezTo>
                    <a:pt x="435262" y="95954"/>
                    <a:pt x="316255" y="120163"/>
                    <a:pt x="464024" y="95535"/>
                  </a:cubicBezTo>
                  <a:lnTo>
                    <a:pt x="545910" y="68239"/>
                  </a:lnTo>
                  <a:cubicBezTo>
                    <a:pt x="647421" y="34402"/>
                    <a:pt x="572542" y="55614"/>
                    <a:pt x="777922" y="40944"/>
                  </a:cubicBezTo>
                  <a:cubicBezTo>
                    <a:pt x="795412" y="36572"/>
                    <a:pt x="853879" y="23437"/>
                    <a:pt x="873457" y="13648"/>
                  </a:cubicBezTo>
                  <a:cubicBezTo>
                    <a:pt x="879211" y="10771"/>
                    <a:pt x="882555" y="4549"/>
                    <a:pt x="887104" y="0"/>
                  </a:cubicBezTo>
                </a:path>
              </a:pathLst>
            </a:custGeom>
            <a:noFill/>
            <a:ln w="171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6</a:t>
            </a:fld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345963" y="5454671"/>
            <a:ext cx="4547319" cy="1100071"/>
            <a:chOff x="345963" y="5701409"/>
            <a:chExt cx="4547319" cy="1100071"/>
          </a:xfrm>
        </p:grpSpPr>
        <p:sp>
          <p:nvSpPr>
            <p:cNvPr id="7" name="TextBox 6"/>
            <p:cNvSpPr txBox="1"/>
            <p:nvPr/>
          </p:nvSpPr>
          <p:spPr>
            <a:xfrm>
              <a:off x="345963" y="5701409"/>
              <a:ext cx="2410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b="1" dirty="0"/>
                <a:t>Our approach: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8010" y="5755040"/>
              <a:ext cx="16952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/>
                <a:t>NC + Potts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46241" y="6278260"/>
              <a:ext cx="85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MRF</a:t>
              </a:r>
              <a:endParaRPr lang="zh-CN" altLang="en-US" sz="28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23547" y="6278260"/>
              <a:ext cx="966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729357" y="5528620"/>
            <a:ext cx="2865464" cy="1026122"/>
            <a:chOff x="6729357" y="5775358"/>
            <a:chExt cx="2865464" cy="1026122"/>
          </a:xfrm>
        </p:grpSpPr>
        <p:sp>
          <p:nvSpPr>
            <p:cNvPr id="85" name="TextBox 84"/>
            <p:cNvSpPr txBox="1"/>
            <p:nvPr/>
          </p:nvSpPr>
          <p:spPr>
            <a:xfrm>
              <a:off x="6729357" y="5775358"/>
              <a:ext cx="28654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/>
                <a:t>NC + Potts + seeds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39221" y="6278260"/>
              <a:ext cx="85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MRF</a:t>
              </a:r>
              <a:endParaRPr lang="zh-CN" altLang="en-US" sz="2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17067" y="6278260"/>
              <a:ext cx="18229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7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7"/>
    </mc:Choice>
    <mc:Fallback xmlns="">
      <p:transition spd="slow" advTm="4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7" grpId="0"/>
      <p:bldP spid="83" grpId="0"/>
      <p:bldP spid="80" grpId="0" animBg="1"/>
      <p:bldP spid="27" grpId="0" animBg="1"/>
      <p:bldP spid="28" grpId="0" animBg="1"/>
      <p:bldP spid="29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</a:t>
            </a:r>
            <a:r>
              <a:rPr lang="en-CA" i="1" dirty="0">
                <a:solidFill>
                  <a:srgbClr val="FF0000"/>
                </a:solidFill>
              </a:rPr>
              <a:t>MRF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for Normalized Cut?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405311" y="1575436"/>
            <a:ext cx="29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How to incorporate group priors</a:t>
            </a:r>
            <a:r>
              <a:rPr lang="en-CA" sz="2000" dirty="0"/>
              <a:t>?</a:t>
            </a:r>
            <a:endParaRPr lang="en-CA" sz="1600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b="27370"/>
          <a:stretch/>
        </p:blipFill>
        <p:spPr>
          <a:xfrm>
            <a:off x="3560865" y="2113619"/>
            <a:ext cx="2655859" cy="3086314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7519955" y="1575436"/>
            <a:ext cx="1920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How many clusters </a:t>
            </a:r>
            <a:r>
              <a:rPr lang="en-CA" sz="2000" dirty="0"/>
              <a:t>?</a:t>
            </a:r>
            <a:endParaRPr lang="en-CA" sz="24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59" y="3773627"/>
            <a:ext cx="1618318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59" y="2231976"/>
            <a:ext cx="1618318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9" name="TextBox 98"/>
          <p:cNvSpPr txBox="1"/>
          <p:nvPr/>
        </p:nvSpPr>
        <p:spPr>
          <a:xfrm>
            <a:off x="8088634" y="2152339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8 clusters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088634" y="3715785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3 clusters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7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140" y="5442864"/>
            <a:ext cx="11359597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45963" y="5454671"/>
            <a:ext cx="6034713" cy="1100071"/>
            <a:chOff x="345963" y="5701409"/>
            <a:chExt cx="6034713" cy="1100071"/>
          </a:xfrm>
        </p:grpSpPr>
        <p:sp>
          <p:nvSpPr>
            <p:cNvPr id="17" name="TextBox 16"/>
            <p:cNvSpPr txBox="1"/>
            <p:nvPr/>
          </p:nvSpPr>
          <p:spPr>
            <a:xfrm>
              <a:off x="345963" y="5701409"/>
              <a:ext cx="2410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b="1" dirty="0"/>
                <a:t>Our approach: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98010" y="5755040"/>
              <a:ext cx="3182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/>
                <a:t>NC + Robust </a:t>
              </a:r>
              <a:r>
                <a:rPr lang="en-CA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CA" sz="2800" i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CA" sz="2800" dirty="0"/>
                <a:t> Potts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46129" y="6278260"/>
              <a:ext cx="85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MRF</a:t>
              </a:r>
              <a:endParaRPr lang="zh-CN" altLang="en-US" sz="28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923547" y="6278260"/>
              <a:ext cx="24571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280897" y="5528620"/>
            <a:ext cx="2471574" cy="1026122"/>
            <a:chOff x="6729357" y="5775358"/>
            <a:chExt cx="2471574" cy="1026122"/>
          </a:xfrm>
        </p:grpSpPr>
        <p:sp>
          <p:nvSpPr>
            <p:cNvPr id="22" name="TextBox 21"/>
            <p:cNvSpPr txBox="1"/>
            <p:nvPr/>
          </p:nvSpPr>
          <p:spPr>
            <a:xfrm>
              <a:off x="6729357" y="5775358"/>
              <a:ext cx="2471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/>
                <a:t>NC + label costs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50538" y="6278260"/>
              <a:ext cx="85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/>
                <a:t>MRF</a:t>
              </a:r>
              <a:endParaRPr lang="zh-CN" altLang="en-US" sz="2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617067" y="6278260"/>
              <a:ext cx="127527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55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8"/>
    </mc:Choice>
    <mc:Fallback xmlns="">
      <p:transition spd="slow" advTm="25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5" grpId="0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</a:t>
            </a:r>
            <a:r>
              <a:rPr lang="en-CA" i="1" dirty="0">
                <a:solidFill>
                  <a:srgbClr val="FF0000"/>
                </a:solidFill>
              </a:rPr>
              <a:t>Normalized</a:t>
            </a:r>
            <a:r>
              <a:rPr lang="en-CA" dirty="0">
                <a:solidFill>
                  <a:srgbClr val="FF0000"/>
                </a:solidFill>
              </a:rPr>
              <a:t> Cut </a:t>
            </a:r>
            <a:r>
              <a:rPr lang="en-CA" dirty="0"/>
              <a:t>for MRF?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58739" y="1425726"/>
            <a:ext cx="3645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poor clustering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</a:t>
            </a:r>
            <a:r>
              <a:rPr lang="en-US" sz="2000" b="1" i="1" dirty="0"/>
              <a:t> </a:t>
            </a:r>
            <a:r>
              <a:rPr lang="en-US" sz="2000" dirty="0"/>
              <a:t>&amp;</a:t>
            </a:r>
            <a:r>
              <a:rPr lang="en-US" sz="2000" b="1" i="1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minima</a:t>
            </a:r>
            <a:r>
              <a:rPr lang="en-US" sz="2400" b="1" dirty="0"/>
              <a:t>)</a:t>
            </a:r>
            <a:endParaRPr lang="en-CA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71568" y="3225765"/>
            <a:ext cx="2989260" cy="1994912"/>
            <a:chOff x="0" y="228600"/>
            <a:chExt cx="4581525" cy="3057526"/>
          </a:xfrm>
        </p:grpSpPr>
        <p:pic>
          <p:nvPicPr>
            <p:cNvPr id="6" name="Picture 5" descr="C:\Home\meng\kernel\output\130066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228600"/>
              <a:ext cx="4581525" cy="3057526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838200" y="838200"/>
              <a:ext cx="2362200" cy="1905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3761" y="5431243"/>
            <a:ext cx="304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model fitting </a:t>
            </a:r>
            <a:r>
              <a:rPr lang="en-US" sz="2000" dirty="0"/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US" sz="2000" dirty="0"/>
              <a:t> GMM)</a:t>
            </a:r>
          </a:p>
        </p:txBody>
      </p:sp>
      <p:pic>
        <p:nvPicPr>
          <p:cNvPr id="9" name="gm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9121" y="2349902"/>
            <a:ext cx="5286702" cy="41647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55567" y="3264320"/>
            <a:ext cx="2839772" cy="1895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073426" y="1940377"/>
            <a:ext cx="2487402" cy="7600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11"/>
          <p:cNvSpPr/>
          <p:nvPr/>
        </p:nvSpPr>
        <p:spPr>
          <a:xfrm rot="5400000" flipH="1" flipV="1">
            <a:off x="3673117" y="3915661"/>
            <a:ext cx="470162" cy="52196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4221464" y="5482850"/>
            <a:ext cx="290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color space </a:t>
            </a:r>
            <a:r>
              <a:rPr lang="en-US" sz="2400" b="1" dirty="0"/>
              <a:t>clustering</a:t>
            </a:r>
            <a:endParaRPr lang="en-CA" sz="2400" b="1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48" y="2128944"/>
            <a:ext cx="4635407" cy="611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45156" y="1577267"/>
            <a:ext cx="303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typical MRF for segmentation: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8379" y="2661171"/>
            <a:ext cx="155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ML term for </a:t>
            </a:r>
            <a:r>
              <a:rPr lang="el-GR" dirty="0">
                <a:solidFill>
                  <a:srgbClr val="00B050"/>
                </a:solidFill>
              </a:rPr>
              <a:t>θ</a:t>
            </a:r>
            <a:r>
              <a:rPr lang="en-US" baseline="30000" dirty="0">
                <a:solidFill>
                  <a:srgbClr val="00B050"/>
                </a:solidFill>
              </a:rPr>
              <a:t>k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2F02-4DD4-42E0-ADA0-2C082D0E12F8}" type="slidenum">
              <a:rPr lang="en-CA" smtClean="0"/>
              <a:t>8</a:t>
            </a:fld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1666077" y="6203593"/>
            <a:ext cx="7236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(probabilistic k-means </a:t>
            </a:r>
            <a:r>
              <a:rPr lang="en-CA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[Kearns, Mansour &amp; Ng, UAI’97]</a:t>
            </a:r>
            <a:r>
              <a:rPr lang="en-CA" sz="2800" dirty="0">
                <a:cs typeface="Times New Roman" panose="02020603050405020304" pitchFamily="18" charset="0"/>
              </a:rPr>
              <a:t>)</a:t>
            </a:r>
            <a:endParaRPr lang="en-CA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3761" y="5824652"/>
            <a:ext cx="390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CN" dirty="0" err="1">
                <a:cs typeface="Times New Roman" panose="02020603050405020304" pitchFamily="18" charset="0"/>
              </a:rPr>
              <a:t>GrabCut</a:t>
            </a:r>
            <a:r>
              <a:rPr lang="en-CA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sz="1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[Rother, Kolmogorov, Blake, 2004]</a:t>
            </a:r>
            <a:endParaRPr lang="en-CA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47213" y="1851397"/>
            <a:ext cx="2061620" cy="994440"/>
            <a:chOff x="3647213" y="1851397"/>
            <a:chExt cx="2061620" cy="99444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647213" y="1955926"/>
              <a:ext cx="2061620" cy="889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771950" y="1851397"/>
              <a:ext cx="1936883" cy="99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90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39"/>
    </mc:Choice>
    <mc:Fallback xmlns="">
      <p:transition spd="slow" advTm="8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8" grpId="0"/>
      <p:bldP spid="3" grpId="0" animBg="1"/>
      <p:bldP spid="12" grpId="0" animBg="1"/>
      <p:bldP spid="13" grpId="0"/>
      <p:bldP spid="16" grpId="0"/>
      <p:bldP spid="15" grpId="0"/>
      <p:bldP spid="18" grpId="0"/>
      <p:bldP spid="14" grpId="0"/>
    </p:bldLst>
  </p:timing>
  <p:extLst mod="1">
    <p:ext uri="{E180D4A7-C9FB-4DFB-919C-405C955672EB}">
      <p14:showEvtLst xmlns:p14="http://schemas.microsoft.com/office/powerpoint/2010/main">
        <p14:playEvt time="54034" objId="9"/>
        <p14:stopEvt time="82939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.1|1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.75"/>
  <p:tag name="ORIGINALWIDTH" val="697.5"/>
  <p:tag name="LATEXADDIN" val="\documentclass{article}&#10;\usepackage{amsmath}&#10;\pagestyle{empty}&#10;\begin{document}&#10;&#10;$\sum_{c\in\mathcal{F}}E_c(S_c)$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2182.5"/>
  <p:tag name="OUTPUTDPI" val="1200"/>
  <p:tag name="LATEXADDIN" val="\documentclass{article}&#10;\usepackage{amsmath}&#10;\pagestyle{empty}&#10;\begin{document}&#10;&#10;$E(S)=\sum_k{-\frac{S^{k'}AS^k}{d'S^k}}\;\;+\;\gamma\sum_{c\in\mathcal{F}}E_c(S_c)$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1|4.1|3|8|1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7.8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7|7.5|10.1|14|1.5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3.2133"/>
  <p:tag name="ORIGINALWIDTH" val="2223.472"/>
  <p:tag name="LATEXADDIN" val="\documentclass{article}&#10;\usepackage{amsmath}&#10;\pagestyle{empty}&#10;\begin{document}&#10;&#10;&#10;$$-\sum_k\sum_{p\in S^k}{\ln P(I_p|\theta^k)}+\sum_{pq\in\mathcal{N}}w\cdot[s_p\neq s_q]$$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5"/>
  <p:tag name="ORIGINALWIDTH" val="1579.5"/>
  <p:tag name="OUTPUTDPI" val="1200"/>
  <p:tag name="LATEXADDIN" val="\documentclass{article}&#10;\usepackage{amsmath}&#10;\pagestyle{empty}&#10;\begin{document}&#10;&#10;&#10;$${NC}(S)\quad+\sum_{pq\in\mathcal{N}}w\cdot[s_p\neq s_q]$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5.25"/>
  <p:tag name="ORIGINALWIDTH" val="738.75"/>
  <p:tag name="OUTPUTDPI" val="1200"/>
  <p:tag name="LATEXADDIN" val="\documentclass{article}&#10;\usepackage{amsmath}&#10;\pagestyle{empty}&#10;\begin{document}&#10;&#10;$$\frac{assoc(S^k,S^k)}{assoc(S^k,\Omega)}$$&#10;&#10;&#10;\end{document}"/>
  <p:tag name="IGUANATEXSIZE" val="20"/>
  <p:tag name="IGUANATEXCURSOR" val="83"/>
  <p:tag name="TRANSPARENCY" val="True"/>
  <p:tag name="FILENAME" val=""/>
  <p:tag name="INPUTTYPE" val="0"/>
  <p:tag name="LATEXENGINEID" val="0"/>
  <p:tag name="TEMPFOLDER" val="c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2182.5"/>
  <p:tag name="OUTPUTDPI" val="1200"/>
  <p:tag name="LATEXADDIN" val="\documentclass{article}&#10;\usepackage{amsmath}&#10;\pagestyle{empty}&#10;\begin{document}&#10;&#10;$E(S)=\sum_k{-\frac{S^{k'}AS^k}{d'S^k}}\;\;+\;\gamma\sum_{c\in\mathcal{F}}E_c(S_c)$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9|5.2|6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9|30.1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2321.25"/>
  <p:tag name="OUTPUTDPI" val="1200"/>
  <p:tag name="LATEXADDIN" val="\documentclass{article}&#10;\usepackage{amsmath}&#10;\pagestyle{empty}&#10;\begin{document}&#10;&#10;$E(S)=\;\;\sum_k{-\frac{S^{k'}AS^k}{d'S^k}}\;\;\;+\;\;\gamma\sum_{c\in\mathcal{F}}E_c(S_c)$&#10;&#10;&#10;\end{document}"/>
  <p:tag name="IGUANATEXSIZE" val="20"/>
  <p:tag name="IGUANATEXCURSOR" val="130"/>
  <p:tag name="TRANSPARENCY" val="True"/>
  <p:tag name="FILENAME" val=""/>
  <p:tag name="INPUTTYPE" val="0"/>
  <p:tag name="LATEXENGINEID" val="0"/>
  <p:tag name="TEMPFOLDER" val="c:\temp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.25"/>
  <p:tag name="ORIGINALWIDTH" val="2357.25"/>
  <p:tag name="OUTPUTDPI" val="1200"/>
  <p:tag name="LATEXADDIN" val="\documentclass{article}&#10;\usepackage{amsmath}&#10;\pagestyle{empty}&#10;\begin{document}&#10;&#10;$A_t(S)=\;\;\sum_{p\in\Omega}U_p(S_p)\;\;+\;\;\gamma\sum_{c\in\mathcal{F}}E_c(S_c)$&#10;&#10;&#10;\end{document}"/>
  <p:tag name="IGUANATEXSIZE" val="20"/>
  <p:tag name="IGUANATEXCURSOR" val="122"/>
  <p:tag name="TRANSPARENCY" val="True"/>
  <p:tag name="FILENAME" val=""/>
  <p:tag name="INPUTTYPE" val="0"/>
  <p:tag name="LATEXENGINEID" val="0"/>
  <p:tag name="TEMPFOLDER" val="c: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5"/>
  <p:tag name="ORIGINALWIDTH" val="77.25"/>
  <p:tag name="OUTPUTDPI" val="1200"/>
  <p:tag name="LATEXADDIN" val="\documentclass{article}&#10;\usepackage{amsmath,amssymb}&#10;\pagestyle{empty}&#10;\begin{document}&#10;&#10;$\leqslant$&#10;&#10;&#10;\end{document}"/>
  <p:tag name="IGUANATEXSIZE" val="20"/>
  <p:tag name="IGUANATEXCURSOR" val="51"/>
  <p:tag name="TRANSPARENCY" val="True"/>
  <p:tag name="FILENAME" val=""/>
  <p:tag name="INPUTTYPE" val="0"/>
  <p:tag name="LATEXENGINEID" val="0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|3.3|3.9|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1228.5"/>
  <p:tag name="OUTPUTDPI" val="1200"/>
  <p:tag name="LATEXADDIN" val="\documentclass{article}&#10;\usepackage{amsmath}&#10;\pagestyle{empty}&#10;\begin{document}&#10;&#10;$NC(S)=\sum_k{-\frac{S^{k'}AS^k}{d'S^k}}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6.5"/>
  <p:tag name="ORIGINALWIDTH" val="1473"/>
  <p:tag name="LATEXADDIN" val="\documentclass{article}&#10;\usepackage{amsmath}&#10;\pagestyle{empty}&#10;\begin{document}&#10;&#10;$e(S^k_t)+\bigtriangledown e(S^k_t)\cdot(S^k-S^k_t)$&#10;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6.5"/>
  <p:tag name="ORIGINALWIDTH" val="127.5"/>
  <p:tag name="LATEXADDIN" val="\documentclass{article}&#10;\usepackage{amsmath}&#10;\pagestyle{empty}&#10;\begin{document}&#10;&#10;$S_t^k$&#10;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349.5"/>
  <p:tag name="OUTPUTDPI" val="1200"/>
  <p:tag name="LATEXADDIN" val="\documentclass{article}&#10;\usepackage{amsmath,xcolor}&#10;\pagestyle{empty}&#10;\begin{document}&#10;&#10;${\frac{S^{k'}\color{red}A\color{black}S^k}{{\color{red}d}'S^k}}$&#10;&#10;&#10;\end{document}"/>
  <p:tag name="IGUANATEXSIZE" val="20"/>
  <p:tag name="IGUANATEXCURSOR" val="89"/>
  <p:tag name="TRANSPARENCY" val="True"/>
  <p:tag name="FILENAME" val=""/>
  <p:tag name="INPUTTYPE" val="0"/>
  <p:tag name="LATEXENGINEID" val="0"/>
  <p:tag name="TEMPFOLDER" val="c:\temp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.25"/>
  <p:tag name="ORIGINALWIDTH" val="225.75"/>
  <p:tag name="LATEXADDIN" val="\documentclass{article}&#10;\usepackage{amsmath}&#10;\pagestyle{empty}&#10;\begin{document}&#10;&#10;$S_{t+1}^{k}$&#10;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.75"/>
  <p:tag name="ORIGINALWIDTH" val="282"/>
  <p:tag name="LATEXADDIN" val="\documentclass{article}&#10;\usepackage{amsmath}&#10;\usepackage{xcolor}&#10;\pagestyle{empty}&#10;\begin{document}&#10;&#10;$\color{red}e(S^{k})$&#10;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7.1|8.2|5.5|3.8|25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5"/>
  <p:tag name="ORIGINALWIDTH" val="345.75"/>
  <p:tag name="OUTPUTDPI" val="1200"/>
  <p:tag name="LATEXADDIN" val="\documentclass{article}&#10;\usepackage{amsmath,xcolor}&#10;\pagestyle{empty}&#10;\begin{document}&#10;&#10;$\color{red}\widetilde{A}\approx A$&#10;&#10;&#10;\end{document}"/>
  <p:tag name="IGUANATEXSIZE" val="20"/>
  <p:tag name="IGUANATEXCURSOR" val="50"/>
  <p:tag name="TRANSPARENCY" val="True"/>
  <p:tag name="FILENAME" val=""/>
  <p:tag name="INPUTTYPE" val="0"/>
  <p:tag name="LATEXENGINEID" val="0"/>
  <p:tag name="TEMPFOLDER" val="c:\temp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7.2216"/>
  <p:tag name="ORIGINALWIDTH" val="761.1549"/>
  <p:tag name="LATEXADDIN" val="\documentclass{article}&#10;\usepackage{amsmath}&#10;\pagestyle{empty}&#10;\begin{document}&#10;&#10;$$\min\limits_{\widetilde{A}} \|A-\widetilde{A}\|_F$$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98874"/>
  <p:tag name="ORIGINALWIDTH" val="298.4627"/>
  <p:tag name="LATEXADDIN" val="\documentclass{article}&#10;\usepackage{amsmath,xcolor}&#10;\pagestyle{empty}&#10;\begin{document}&#10;&#10;$\color{blue} \in{\cal R}^m$&#10;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1092.75"/>
  <p:tag name="OUTPUTDPI" val="1200"/>
  <p:tag name="LATEXADDIN" val="\documentclass{article}&#10;\usepackage{amsmath,xcolor}&#10;\pagestyle{empty}&#10;\begin{document}&#10;&#10;$\color{red}A_{pq}\approx \widetilde{A}_{pq}{\color[rgb]{0,0.69,0.313}=\langle\widetilde{\phi}_p,\widetilde{\phi}_q\rangle}$&#10;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851.1436"/>
  <p:tag name="OUTPUTDPI" val="1200"/>
  <p:tag name="LATEXADDIN" val="\documentclass{article}&#10;\usepackage{amsmath}&#10;\pagestyle{empty}&#10;\begin{document}&#10;&#10;&#10;$\widetilde{A} = {V^{m}}' \Lambda^m V^m$&#10;&#10;\end{document}"/>
  <p:tag name="IGUANATEXSIZE" val="20"/>
  <p:tag name="IGUANATEXCURSOR" val="100"/>
  <p:tag name="TRANSPARENCY" val="True"/>
  <p:tag name="FILENAME" val=""/>
  <p:tag name="INPUTTYPE" val="0"/>
  <p:tag name="LATEXENGINEID" val="0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1"/>
  <p:tag name="ORIGINALWIDTH" val="796.5"/>
  <p:tag name="OUTPUTDPI" val="1200"/>
  <p:tag name="LATEXADDIN" val="\documentclass{article}&#10;\usepackage{amsmath}&#10;\pagestyle{empty}&#10;\begin{document}&#10;&#10;&#10;$\widetilde{\phi}_p := \sqrt{\Lambda^m} V^m_p$&#10;&#10;&#10;&#10;\end{document}"/>
  <p:tag name="IGUANATEXSIZE" val="20"/>
  <p:tag name="IGUANATEXCURSOR" val="103"/>
  <p:tag name="TRANSPARENCY" val="True"/>
  <p:tag name="FILENAME" val=""/>
  <p:tag name="INPUTTYPE" val="0"/>
  <p:tag name="LATEXENGINEID" val="0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5"/>
  <p:tag name="ORIGINALWIDTH" val="86.25"/>
  <p:tag name="LATEXADDIN" val="\documentclass{article}&#10;\usepackage{amsmath}&#10;\pagestyle{empty}&#10;\begin{document}&#10;&#10;$A$&#10;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.25"/>
  <p:tag name="ORIGINALWIDTH" val="844.5"/>
  <p:tag name="OUTPUTDPI" val="1200"/>
  <p:tag name="LATEXADDIN" val="\documentclass{article}&#10;\usepackage{amsmath}&#10;\pagestyle{empty}&#10;\begin{document}&#10;&#10;$${NC}(S)=-\sum_k$$&#10;&#10;&#10;\end{document}"/>
  <p:tag name="IGUANATEXSIZE" val="20"/>
  <p:tag name="IGUANATEXCURSOR" val="98"/>
  <p:tag name="TRANSPARENCY" val="Tru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5"/>
  <p:tag name="ORIGINALWIDTH" val="95.25"/>
  <p:tag name="LATEXADDIN" val="\documentclass{article}&#10;\usepackage{amsmath}&#10;\pagestyle{empty}&#10;\begin{document}&#10;&#10;$\widetilde{A}$&#10;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117"/>
  <p:tag name="LATEXADDIN" val="\documentclass{article}&#10;\usepackage{amsmath}&#10;\pagestyle{empty}&#10;\begin{document}&#10;&#10;&#10;$\widetilde{\phi}_p$&#10;&#10;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5"/>
  <p:tag name="ORIGINALWIDTH" val="86.25"/>
  <p:tag name="LATEXADDIN" val="\documentclass{article}&#10;\usepackage{amsmath}&#10;\pagestyle{empty}&#10;\begin{document}&#10;&#10;$A$&#10;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|5.6|11.4|6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0.25"/>
  <p:tag name="ORIGINALWIDTH" val="606.75"/>
  <p:tag name="LATEXADDIN" val="\documentclass{article}&#10;\usepackage{amsmath}&#10;\pagestyle{empty}&#10;\begin{document}&#10;&#10;$\sum\limits_k{-\frac{S^{k'}AS^k}{d'S^k}} $&#10;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0.25"/>
  <p:tag name="ORIGINALWIDTH" val="1227"/>
  <p:tag name="LATEXADDIN" val="\documentclass{article}&#10;\usepackage{amsmath}&#10;\pagestyle{empty}&#10;\begin{document}&#10;&#10;$=\sum\limits_k{\sum\limits_{p\in S^k}}d_p\|\widetilde{\phi}_p-\mu^k\|^2$&#10;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799.5"/>
  <p:tag name="LATEXADDIN" val="\documentclass{article}&#10;\usepackage{amsmath}&#10;\pagestyle{empty}&#10;\begin{document}&#10;&#10;$\approx\sum_k{-\frac{S^{k'}\widetilde{A}S^k}{d'S^k}}$&#10;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5"/>
  <p:tag name="ORIGINALWIDTH" val="345.75"/>
  <p:tag name="LATEXADDIN" val="\documentclass{article}&#10;\usepackage{amsmath}&#10;\pagestyle{empty}&#10;\begin{document}&#10;&#10;$\widetilde{A}\approx A$&#10;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1158"/>
  <p:tag name="LATEXADDIN" val="\documentclass{article}&#10;\usepackage{amsmath,xcolor}&#10;\pagestyle{empty}&#10;\begin{document}&#10;&#10;$\widetilde{\phi}_p \in {\cal R}^m$ for $m \ll |\Omega|$&#10;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7"/>
  <p:tag name="ORIGINALWIDTH" val="501.75"/>
  <p:tag name="LATEXADDIN" val="\documentclass{article}&#10;\usepackage{amsmath,xcolor}&#10;\pagestyle{empty}&#10;\begin{document}&#10;&#10;$\phi_p \in {\cal R}^{|\Omega|}$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897"/>
  <p:tag name="LATEXADDIN" val="\documentclass{article}&#10;\usepackage{amsmath,xcolor}&#10;\pagestyle{empty}&#10;\begin{document}&#10;&#10;$\color{red} \widetilde{A}_{pq}=&lt;\widetilde{\phi}_p,\widetilde{\phi}_q&gt;$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1324.5"/>
  <p:tag name="LATEXADDIN" val="\documentclass{article}&#10;\usepackage{amsmath}&#10;\usepackage{xcolor}&#10;\pagestyle{empty}&#10;\begin{document}&#10;&#10;$\color{red} \mu^k := mean \{\widetilde{\phi}_p\,|\,p\in S^k \}$&#10;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4|3.2|6.1|6.8|11.6|14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0.25"/>
  <p:tag name="ORIGINALWIDTH" val="606.75"/>
  <p:tag name="LATEXADDIN" val="\documentclass{article}&#10;\usepackage{amsmath}&#10;\pagestyle{empty}&#10;\begin{document}&#10;&#10;$\sum\limits_k{-\frac{S^{k'}AS^k}{d'S^k}} $&#10;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5"/>
  <p:tag name="ORIGINALWIDTH" val="1395.75"/>
  <p:tag name="LATEXADDIN" val="\documentclass{article}&#10;\usepackage{amsmath,xcolor}&#10;\pagestyle{empty}&#10;\begin{document}&#10;&#10;${\color{red}\leq}\sum\limits_k{\sum\limits_{p\in \Omega}}d_p\|\widetilde{\phi}_p-\mu^k_{\color{red}t}\|^2\cdot S^k_p$&#10;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5"/>
  <p:tag name="ORIGINALWIDTH" val="1412.25"/>
  <p:tag name="LATEXADDIN" val="\documentclass{article}&#10;\usepackage{amsmath}&#10;\pagestyle{empty}&#10;\begin{document}&#10;&#10;$ = \sum\limits_k{\sum\limits_{p\in \Omega}}d_p\|\widetilde{\phi}_p-\mu^k\|^2\cdot S^k_p$&#10;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2.25"/>
  <p:tag name="ORIGINALWIDTH" val="469.5"/>
  <p:tag name="LATEXADDIN" val="\documentclass{article}&#10;\usepackage{amsmath,xcolor}&#10;\pagestyle{empty}&#10;\begin{document}&#10;&#10;$\phi^*_p \in {\cal R}^{K}$&#10;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"/>
  <p:tag name="ORIGINALWIDTH" val="468.75"/>
  <p:tag name="LATEXADDIN" val="\documentclass{article}&#10;\usepackage{amsmath,xcolor}&#10;\pagestyle{empty}&#10;\begin{document}&#10;&#10;$\widetilde{\phi}_p \in {\cal R}^m$&#10;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0.25"/>
  <p:tag name="ORIGINALWIDTH" val="1227"/>
  <p:tag name="LATEXADDIN" val="\documentclass{article}&#10;\usepackage{amsmath}&#10;\pagestyle{empty}&#10;\begin{document}&#10;&#10;$\approx\sum\limits_k{\sum\limits_{p\in S^k}}d_p\|\widetilde{\phi}_p-\mu^k\|^2$&#10;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.75"/>
  <p:tag name="ORIGINALWIDTH" val="697.5"/>
  <p:tag name="LATEXADDIN" val="\documentclass{article}&#10;\usepackage{amsmath}&#10;\pagestyle{empty}&#10;\begin{document}&#10;&#10;$\sum_{c\in\mathcal{F}}E_c(S_c)$&#10;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07.5"/>
  <p:tag name="LATEXADDIN" val="\documentclass{article}&#10;\usepackage{amsmath}&#10;\pagestyle{empty}&#10;\begin{document}&#10;&#10;$S_{t+1}=\arg\min_S{A_t(S)}$&#10;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2.75"/>
  <p:tag name="ORIGINALWIDTH" val="2321.25"/>
  <p:tag name="OUTPUTDPI" val="1200"/>
  <p:tag name="LATEXADDIN" val="\documentclass{article}&#10;\usepackage{amsmath}&#10;\pagestyle{empty}&#10;\begin{document}&#10;&#10;$E(S)=\;\;\sum_k{-\frac{S^{k'}AS^k}{d'S^k}}\;\;\;+\;\;\gamma\sum_{c\in\mathcal{F}}E_c(S_c)$&#10;&#10;&#10;\end{document}"/>
  <p:tag name="IGUANATEXSIZE" val="20"/>
  <p:tag name="IGUANATEXCURSOR" val="130"/>
  <p:tag name="TRANSPARENCY" val="True"/>
  <p:tag name="FILENAME" val=""/>
  <p:tag name="INPUTTYPE" val="0"/>
  <p:tag name="LATEXENGINEID" val="0"/>
  <p:tag name="TEMPFOLDER" val="c:\temp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.25"/>
  <p:tag name="ORIGINALWIDTH" val="2357.25"/>
  <p:tag name="OUTPUTDPI" val="1200"/>
  <p:tag name="LATEXADDIN" val="\documentclass{article}&#10;\usepackage{amsmath}&#10;\pagestyle{empty}&#10;\begin{document}&#10;&#10;$A_t(S)=\;\;\sum_{p\in\Omega}U_p(S_p)\;\;+\;\;\gamma\sum_{c\in\mathcal{F}}E_c(S_c)$&#10;&#10;&#10;\end{document}"/>
  <p:tag name="IGUANATEXSIZE" val="20"/>
  <p:tag name="IGUANATEXCURSOR" val="122"/>
  <p:tag name="TRANSPARENCY" val="True"/>
  <p:tag name="FILENAME" val=""/>
  <p:tag name="INPUTTYPE" val="0"/>
  <p:tag name="LATEXENGINEID" val="0"/>
  <p:tag name="TEMPFOLDER" val="c:\temp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5"/>
  <p:tag name="ORIGINALWIDTH" val="77.25"/>
  <p:tag name="OUTPUTDPI" val="1200"/>
  <p:tag name="LATEXADDIN" val="\documentclass{article}&#10;\usepackage{amsmath,amssymb}&#10;\pagestyle{empty}&#10;\begin{document}&#10;&#10;$\leqslant$&#10;&#10;&#10;\end{document}"/>
  <p:tag name="IGUANATEXSIZE" val="20"/>
  <p:tag name="IGUANATEXCURSOR" val="51"/>
  <p:tag name="TRANSPARENCY" val="True"/>
  <p:tag name="FILENAME" val=""/>
  <p:tag name="INPUTTYPE" val="0"/>
  <p:tag name="LATEXENGINEID" val="0"/>
  <p:tag name="TEMPFOLDER" val="c:\temp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9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.75"/>
  <p:tag name="ORIGINALWIDTH" val="697.5"/>
  <p:tag name="LATEXADDIN" val="\documentclass{article}&#10;\usepackage{amsmath}&#10;\pagestyle{empty}&#10;\begin{document}&#10;&#10;$\sum_{c\in\mathcal{F}}E_c(S_c)$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1537</Words>
  <Application>Microsoft Office PowerPoint</Application>
  <PresentationFormat>Widescreen</PresentationFormat>
  <Paragraphs>233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Normalized Cut Meets MRF</vt:lpstr>
      <vt:lpstr>Normalized Cut (NC)</vt:lpstr>
      <vt:lpstr>Markov Random Field (MRF)</vt:lpstr>
      <vt:lpstr>Markov Random Field (MRF)</vt:lpstr>
      <vt:lpstr>Markov Random Field (MRF)</vt:lpstr>
      <vt:lpstr>Our proposal: Normalized Cut   +   MRF</vt:lpstr>
      <vt:lpstr>Why MRF for Normalized Cut? </vt:lpstr>
      <vt:lpstr>Why MRF for Normalized Cut?</vt:lpstr>
      <vt:lpstr>Why Normalized Cut for MRF?</vt:lpstr>
      <vt:lpstr>Why Normalized Cut for MRF?</vt:lpstr>
      <vt:lpstr>Our proposal: Normalized Cut   +   MRF</vt:lpstr>
      <vt:lpstr>Bound optimization, in general</vt:lpstr>
      <vt:lpstr>Bound for our joint energy</vt:lpstr>
      <vt:lpstr>Kernel bound for NC</vt:lpstr>
      <vt:lpstr>Low-rank Approximation</vt:lpstr>
      <vt:lpstr>PowerPoint Presentation</vt:lpstr>
      <vt:lpstr>PowerPoint Presentation</vt:lpstr>
      <vt:lpstr>Our Kernel Cut and Spectral Cut</vt:lpstr>
      <vt:lpstr>Experiments: MRF helps Normalized Cut </vt:lpstr>
      <vt:lpstr>PowerPoint Presentation</vt:lpstr>
      <vt:lpstr>More Experiments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Normalized Cut Meets MRF</dc:title>
  <dc:creator>Tang, Meng</dc:creator>
  <cp:lastModifiedBy>DanWang</cp:lastModifiedBy>
  <cp:revision>910</cp:revision>
  <dcterms:created xsi:type="dcterms:W3CDTF">2016-09-20T18:06:10Z</dcterms:created>
  <dcterms:modified xsi:type="dcterms:W3CDTF">2016-10-11T19:24:53Z</dcterms:modified>
</cp:coreProperties>
</file>